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387">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ZXUhPkPTfeVq75uORolGjtD4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94" d="100"/>
          <a:sy n="94" d="100"/>
        </p:scale>
        <p:origin x="96" y="516"/>
      </p:cViewPr>
      <p:guideLst>
        <p:guide pos="3840"/>
        <p:guide orient="horz" pos="23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cSld name="Title Slide ">
    <p:spTree>
      <p:nvGrpSpPr>
        <p:cNvPr id="1" name="Shape 14"/>
        <p:cNvGrpSpPr/>
        <p:nvPr/>
      </p:nvGrpSpPr>
      <p:grpSpPr>
        <a:xfrm>
          <a:off x="0" y="0"/>
          <a:ext cx="0" cy="0"/>
          <a:chOff x="0" y="0"/>
          <a:chExt cx="0" cy="0"/>
        </a:xfrm>
      </p:grpSpPr>
      <p:pic>
        <p:nvPicPr>
          <p:cNvPr id="15" name="Google Shape;15;p26"/>
          <p:cNvPicPr preferRelativeResize="0"/>
          <p:nvPr/>
        </p:nvPicPr>
        <p:blipFill rotWithShape="1">
          <a:blip r:embed="rId2">
            <a:alphaModFix/>
          </a:blip>
          <a:srcRect l="22" r="23"/>
          <a:stretch/>
        </p:blipFill>
        <p:spPr>
          <a:xfrm>
            <a:off x="8738441" y="3428999"/>
            <a:ext cx="3453558" cy="3429001"/>
          </a:xfrm>
          <a:prstGeom prst="rect">
            <a:avLst/>
          </a:prstGeom>
          <a:noFill/>
          <a:ln>
            <a:noFill/>
          </a:ln>
        </p:spPr>
      </p:pic>
      <p:pic>
        <p:nvPicPr>
          <p:cNvPr id="17" name="Google Shape;17;p26"/>
          <p:cNvPicPr preferRelativeResize="0"/>
          <p:nvPr/>
        </p:nvPicPr>
        <p:blipFill rotWithShape="1">
          <a:blip r:embed="rId3">
            <a:alphaModFix/>
          </a:blip>
          <a:srcRect/>
          <a:stretch/>
        </p:blipFill>
        <p:spPr>
          <a:xfrm>
            <a:off x="9930254" y="261564"/>
            <a:ext cx="1849484" cy="909329"/>
          </a:xfrm>
          <a:prstGeom prst="rect">
            <a:avLst/>
          </a:prstGeom>
          <a:noFill/>
          <a:ln>
            <a:noFill/>
          </a:ln>
        </p:spPr>
      </p:pic>
      <p:sp>
        <p:nvSpPr>
          <p:cNvPr id="18" name="Google Shape;18;p26"/>
          <p:cNvSpPr txBox="1">
            <a:spLocks noGrp="1"/>
          </p:cNvSpPr>
          <p:nvPr>
            <p:ph type="ctrTitle"/>
          </p:nvPr>
        </p:nvSpPr>
        <p:spPr>
          <a:xfrm>
            <a:off x="439738" y="1281715"/>
            <a:ext cx="11340000" cy="1080000"/>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3300"/>
              <a:buFont typeface="Calibri"/>
              <a:buNone/>
              <a:defRPr sz="33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subTitle" idx="1"/>
          </p:nvPr>
        </p:nvSpPr>
        <p:spPr>
          <a:xfrm>
            <a:off x="439738" y="2437858"/>
            <a:ext cx="11340000" cy="127967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4"/>
              </a:buClr>
              <a:buSzPts val="2800"/>
              <a:buNone/>
              <a:defRPr sz="2800">
                <a:solidFill>
                  <a:schemeClr val="accent4"/>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6"/>
          <p:cNvSpPr txBox="1">
            <a:spLocks noGrp="1"/>
          </p:cNvSpPr>
          <p:nvPr>
            <p:ph type="body" idx="2"/>
          </p:nvPr>
        </p:nvSpPr>
        <p:spPr>
          <a:xfrm>
            <a:off x="439739" y="3792940"/>
            <a:ext cx="8620442" cy="360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000"/>
              <a:buNone/>
              <a:defRPr sz="2000" b="1">
                <a:solidFill>
                  <a:schemeClr val="accent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6"/>
          <p:cNvSpPr txBox="1">
            <a:spLocks noGrp="1"/>
          </p:cNvSpPr>
          <p:nvPr>
            <p:ph type="body" idx="3"/>
          </p:nvPr>
        </p:nvSpPr>
        <p:spPr>
          <a:xfrm>
            <a:off x="439739" y="5188138"/>
            <a:ext cx="8620442" cy="2772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004F54"/>
              </a:buClr>
              <a:buSzPts val="1400"/>
              <a:buNone/>
              <a:defRPr sz="1400" b="0">
                <a:solidFill>
                  <a:srgbClr val="004F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6"/>
          <p:cNvSpPr txBox="1">
            <a:spLocks noGrp="1"/>
          </p:cNvSpPr>
          <p:nvPr>
            <p:ph type="body" idx="4"/>
          </p:nvPr>
        </p:nvSpPr>
        <p:spPr>
          <a:xfrm>
            <a:off x="439739" y="4891889"/>
            <a:ext cx="8620442" cy="27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04F54"/>
              </a:buClr>
              <a:buSzPts val="1400"/>
              <a:buNone/>
              <a:defRPr sz="1400" b="0">
                <a:solidFill>
                  <a:srgbClr val="004F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6"/>
          <p:cNvSpPr txBox="1">
            <a:spLocks noGrp="1"/>
          </p:cNvSpPr>
          <p:nvPr>
            <p:ph type="body" idx="5"/>
          </p:nvPr>
        </p:nvSpPr>
        <p:spPr>
          <a:xfrm>
            <a:off x="439739" y="4175433"/>
            <a:ext cx="8620442" cy="629925"/>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3"/>
              </a:buClr>
              <a:buSzPts val="1800"/>
              <a:buFont typeface="Noto Sans Symbols"/>
              <a:buNone/>
              <a:defRPr sz="1800" b="0">
                <a:solidFill>
                  <a:schemeClr val="accent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 name="Grafik 2">
            <a:extLst>
              <a:ext uri="{FF2B5EF4-FFF2-40B4-BE49-F238E27FC236}">
                <a16:creationId xmlns:a16="http://schemas.microsoft.com/office/drawing/2014/main" id="{BA5F1CCA-DE86-B456-9529-19D09DFB1415}"/>
              </a:ext>
            </a:extLst>
          </p:cNvPr>
          <p:cNvPicPr>
            <a:picLocks noChangeAspect="1"/>
          </p:cNvPicPr>
          <p:nvPr userDrawn="1"/>
        </p:nvPicPr>
        <p:blipFill>
          <a:blip r:embed="rId4"/>
          <a:stretch>
            <a:fillRect/>
          </a:stretch>
        </p:blipFill>
        <p:spPr>
          <a:xfrm>
            <a:off x="439738" y="5796499"/>
            <a:ext cx="8704262" cy="72462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7"/>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7"/>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E8E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7"/>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pic>
        <p:nvPicPr>
          <p:cNvPr id="30" name="Google Shape;30;p27"/>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mpty Slide">
  <p:cSld name="Empty Slide">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426000" y="670693"/>
            <a:ext cx="9306190"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8"/>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E8E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pic>
        <p:nvPicPr>
          <p:cNvPr id="36" name="Google Shape;36;p28"/>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Slide ">
  <p:cSld name="Section Slide ">
    <p:spTree>
      <p:nvGrpSpPr>
        <p:cNvPr id="1" name="Shape 37"/>
        <p:cNvGrpSpPr/>
        <p:nvPr/>
      </p:nvGrpSpPr>
      <p:grpSpPr>
        <a:xfrm>
          <a:off x="0" y="0"/>
          <a:ext cx="0" cy="0"/>
          <a:chOff x="0" y="0"/>
          <a:chExt cx="0" cy="0"/>
        </a:xfrm>
      </p:grpSpPr>
      <p:pic>
        <p:nvPicPr>
          <p:cNvPr id="38" name="Google Shape;38;p29"/>
          <p:cNvPicPr preferRelativeResize="0"/>
          <p:nvPr/>
        </p:nvPicPr>
        <p:blipFill rotWithShape="1">
          <a:blip r:embed="rId2">
            <a:alphaModFix/>
          </a:blip>
          <a:srcRect t="1070" b="1070"/>
          <a:stretch/>
        </p:blipFill>
        <p:spPr>
          <a:xfrm>
            <a:off x="9010653" y="3768261"/>
            <a:ext cx="3181346" cy="3089740"/>
          </a:xfrm>
          <a:prstGeom prst="rect">
            <a:avLst/>
          </a:prstGeom>
          <a:noFill/>
          <a:ln>
            <a:noFill/>
          </a:ln>
        </p:spPr>
      </p:pic>
      <p:sp>
        <p:nvSpPr>
          <p:cNvPr id="39" name="Google Shape;39;p29"/>
          <p:cNvSpPr txBox="1">
            <a:spLocks noGrp="1"/>
          </p:cNvSpPr>
          <p:nvPr>
            <p:ph type="ctrTitle"/>
          </p:nvPr>
        </p:nvSpPr>
        <p:spPr>
          <a:xfrm>
            <a:off x="439738" y="1558248"/>
            <a:ext cx="11340000" cy="900000"/>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2600"/>
              <a:buFont typeface="Calibri"/>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subTitle" idx="1"/>
          </p:nvPr>
        </p:nvSpPr>
        <p:spPr>
          <a:xfrm>
            <a:off x="439738" y="2528741"/>
            <a:ext cx="11352212" cy="242599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4"/>
              </a:buClr>
              <a:buSzPts val="2200"/>
              <a:buNone/>
              <a:defRPr sz="2200">
                <a:solidFill>
                  <a:schemeClr val="accent4"/>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29"/>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E8E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43" name="Google Shape;43;p29"/>
          <p:cNvSpPr txBox="1">
            <a:spLocks noGrp="1"/>
          </p:cNvSpPr>
          <p:nvPr>
            <p:ph type="body" idx="2"/>
          </p:nvPr>
        </p:nvSpPr>
        <p:spPr>
          <a:xfrm>
            <a:off x="439738" y="5034750"/>
            <a:ext cx="11352212" cy="13470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3"/>
              </a:buClr>
              <a:buSzPts val="1500"/>
              <a:buFont typeface="Noto Sans Symbols"/>
              <a:buNone/>
              <a:defRPr sz="1500" b="0">
                <a:solidFill>
                  <a:schemeClr val="accent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9"/>
          <p:cNvSpPr txBox="1">
            <a:spLocks noGrp="1"/>
          </p:cNvSpPr>
          <p:nvPr>
            <p:ph type="body" idx="3"/>
          </p:nvPr>
        </p:nvSpPr>
        <p:spPr>
          <a:xfrm>
            <a:off x="439738" y="1133262"/>
            <a:ext cx="11352212" cy="32053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3"/>
              </a:buClr>
              <a:buSzPts val="1300"/>
              <a:buFont typeface="Noto Sans Symbols"/>
              <a:buNone/>
              <a:defRPr sz="1300" b="0">
                <a:solidFill>
                  <a:schemeClr val="accent3"/>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29"/>
          <p:cNvPicPr preferRelativeResize="0"/>
          <p:nvPr/>
        </p:nvPicPr>
        <p:blipFill rotWithShape="1">
          <a:blip r:embed="rId3">
            <a:alphaModFix/>
          </a:blip>
          <a:srcRect/>
          <a:stretch/>
        </p:blipFill>
        <p:spPr>
          <a:xfrm>
            <a:off x="9969998" y="138281"/>
            <a:ext cx="1796001" cy="883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Slide (Columns) 1/2+1/2">
  <p:cSld name="Content Slide (Columns) 1/2+1/2">
    <p:spTree>
      <p:nvGrpSpPr>
        <p:cNvPr id="1" name="Shape 46"/>
        <p:cNvGrpSpPr/>
        <p:nvPr/>
      </p:nvGrpSpPr>
      <p:grpSpPr>
        <a:xfrm>
          <a:off x="0" y="0"/>
          <a:ext cx="0" cy="0"/>
          <a:chOff x="0" y="0"/>
          <a:chExt cx="0" cy="0"/>
        </a:xfrm>
      </p:grpSpPr>
      <p:sp>
        <p:nvSpPr>
          <p:cNvPr id="47" name="Google Shape;47;p30"/>
          <p:cNvSpPr txBox="1">
            <a:spLocks noGrp="1"/>
          </p:cNvSpPr>
          <p:nvPr>
            <p:ph type="title"/>
          </p:nvPr>
        </p:nvSpPr>
        <p:spPr>
          <a:xfrm>
            <a:off x="426000" y="274926"/>
            <a:ext cx="9310111"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body" idx="1"/>
          </p:nvPr>
        </p:nvSpPr>
        <p:spPr>
          <a:xfrm>
            <a:off x="425692" y="1140552"/>
            <a:ext cx="5545667"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0"/>
          <p:cNvSpPr txBox="1">
            <a:spLocks noGrp="1"/>
          </p:cNvSpPr>
          <p:nvPr>
            <p:ph type="body" idx="2"/>
          </p:nvPr>
        </p:nvSpPr>
        <p:spPr>
          <a:xfrm>
            <a:off x="6228534" y="1140552"/>
            <a:ext cx="5545667"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0"/>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E8E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52" name="Google Shape;52;p30"/>
          <p:cNvSpPr txBox="1">
            <a:spLocks noGrp="1"/>
          </p:cNvSpPr>
          <p:nvPr>
            <p:ph type="body" idx="3"/>
          </p:nvPr>
        </p:nvSpPr>
        <p:spPr>
          <a:xfrm>
            <a:off x="426000" y="670693"/>
            <a:ext cx="9311866"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30"/>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Slide (Columns) 2/3+1/3">
  <p:cSld name="Content Slide (Columns) 2/3+1/3">
    <p:spTree>
      <p:nvGrpSpPr>
        <p:cNvPr id="1" name="Shape 54"/>
        <p:cNvGrpSpPr/>
        <p:nvPr/>
      </p:nvGrpSpPr>
      <p:grpSpPr>
        <a:xfrm>
          <a:off x="0" y="0"/>
          <a:ext cx="0" cy="0"/>
          <a:chOff x="0" y="0"/>
          <a:chExt cx="0" cy="0"/>
        </a:xfrm>
      </p:grpSpPr>
      <p:sp>
        <p:nvSpPr>
          <p:cNvPr id="55" name="Google Shape;55;p31"/>
          <p:cNvSpPr txBox="1">
            <a:spLocks noGrp="1"/>
          </p:cNvSpPr>
          <p:nvPr>
            <p:ph type="title"/>
          </p:nvPr>
        </p:nvSpPr>
        <p:spPr>
          <a:xfrm>
            <a:off x="426000" y="274926"/>
            <a:ext cx="9287626"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body" idx="1"/>
          </p:nvPr>
        </p:nvSpPr>
        <p:spPr>
          <a:xfrm>
            <a:off x="425692" y="1140552"/>
            <a:ext cx="7673280"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1"/>
          <p:cNvSpPr txBox="1">
            <a:spLocks noGrp="1"/>
          </p:cNvSpPr>
          <p:nvPr>
            <p:ph type="body" idx="2"/>
          </p:nvPr>
        </p:nvSpPr>
        <p:spPr>
          <a:xfrm>
            <a:off x="8220892" y="1140552"/>
            <a:ext cx="3553309" cy="52411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E8E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1"/>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
        <p:nvSpPr>
          <p:cNvPr id="60" name="Google Shape;60;p31"/>
          <p:cNvSpPr txBox="1">
            <a:spLocks noGrp="1"/>
          </p:cNvSpPr>
          <p:nvPr>
            <p:ph type="body" idx="3"/>
          </p:nvPr>
        </p:nvSpPr>
        <p:spPr>
          <a:xfrm>
            <a:off x="426000" y="670693"/>
            <a:ext cx="9289377"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 name="Google Shape;61;p31"/>
          <p:cNvPicPr preferRelativeResize="0"/>
          <p:nvPr/>
        </p:nvPicPr>
        <p:blipFill rotWithShape="1">
          <a:blip r:embed="rId2">
            <a:alphaModFix/>
          </a:blip>
          <a:srcRect/>
          <a:stretch/>
        </p:blipFill>
        <p:spPr>
          <a:xfrm>
            <a:off x="10469828" y="257065"/>
            <a:ext cx="1296171" cy="63728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out logo)">
  <p:cSld name="Content Slide (without logo)">
    <p:spTree>
      <p:nvGrpSpPr>
        <p:cNvPr id="1" name="Shape 62"/>
        <p:cNvGrpSpPr/>
        <p:nvPr/>
      </p:nvGrpSpPr>
      <p:grpSpPr>
        <a:xfrm>
          <a:off x="0" y="0"/>
          <a:ext cx="0" cy="0"/>
          <a:chOff x="0" y="0"/>
          <a:chExt cx="0" cy="0"/>
        </a:xfrm>
      </p:grpSpPr>
      <p:sp>
        <p:nvSpPr>
          <p:cNvPr id="63" name="Google Shape;63;p32"/>
          <p:cNvSpPr txBox="1">
            <a:spLocks noGrp="1"/>
          </p:cNvSpPr>
          <p:nvPr>
            <p:ph type="title"/>
          </p:nvPr>
        </p:nvSpPr>
        <p:spPr>
          <a:xfrm>
            <a:off x="426000" y="274926"/>
            <a:ext cx="11340000" cy="382299"/>
          </a:xfrm>
          <a:prstGeom prst="rect">
            <a:avLst/>
          </a:prstGeom>
          <a:noFill/>
          <a:ln>
            <a:noFill/>
          </a:ln>
        </p:spPr>
        <p:txBody>
          <a:bodyPr spcFirstLastPara="1" wrap="square" lIns="91425" tIns="0" rIns="91425" bIns="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2"/>
          <p:cNvSpPr txBox="1">
            <a:spLocks noGrp="1"/>
          </p:cNvSpPr>
          <p:nvPr>
            <p:ph type="body" idx="2"/>
          </p:nvPr>
        </p:nvSpPr>
        <p:spPr>
          <a:xfrm>
            <a:off x="426000" y="670693"/>
            <a:ext cx="11342138" cy="224657"/>
          </a:xfrm>
          <a:prstGeom prst="rect">
            <a:avLst/>
          </a:prstGeom>
          <a:noFill/>
          <a:ln>
            <a:noFill/>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accent4"/>
              </a:buClr>
              <a:buSzPts val="1400"/>
              <a:buNone/>
              <a:defRPr sz="1400">
                <a:solidFill>
                  <a:schemeClr val="accent4"/>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8E8E8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26000" y="274926"/>
            <a:ext cx="11340000" cy="382299"/>
          </a:xfrm>
          <a:prstGeom prst="rect">
            <a:avLst/>
          </a:prstGeom>
          <a:noFill/>
          <a:ln>
            <a:noFill/>
          </a:ln>
        </p:spPr>
        <p:txBody>
          <a:bodyPr spcFirstLastPara="1" wrap="square" lIns="91425" tIns="0" rIns="91425" bIns="0" anchor="ctr" anchorCtr="0">
            <a:normAutofit/>
          </a:bodyPr>
          <a:lstStyle>
            <a:lvl1pPr marR="0" lvl="0" algn="l" rtl="0">
              <a:lnSpc>
                <a:spcPct val="90000"/>
              </a:lnSpc>
              <a:spcBef>
                <a:spcPts val="0"/>
              </a:spcBef>
              <a:spcAft>
                <a:spcPts val="0"/>
              </a:spcAft>
              <a:buClr>
                <a:schemeClr val="accent1"/>
              </a:buClr>
              <a:buSzPts val="2300"/>
              <a:buFont typeface="Calibri"/>
              <a:buNone/>
              <a:defRPr sz="2300" b="1"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000"/>
              <a:buFont typeface="Noto Sans Symbols"/>
              <a:buNone/>
              <a:defRPr sz="2000" b="0" i="0" u="none" strike="noStrike" cap="none">
                <a:solidFill>
                  <a:schemeClr val="dk1"/>
                </a:solidFill>
                <a:latin typeface="Calibri"/>
                <a:ea typeface="Calibri"/>
                <a:cs typeface="Calibri"/>
                <a:sym typeface="Calibri"/>
              </a:defRPr>
            </a:lvl1pPr>
            <a:lvl2pPr marL="914400" marR="0" lvl="1" indent="-336550" algn="l" rtl="0">
              <a:lnSpc>
                <a:spcPct val="90000"/>
              </a:lnSpc>
              <a:spcBef>
                <a:spcPts val="500"/>
              </a:spcBef>
              <a:spcAft>
                <a:spcPts val="0"/>
              </a:spcAft>
              <a:buClr>
                <a:schemeClr val="dk1"/>
              </a:buClr>
              <a:buSzPts val="1700"/>
              <a:buFont typeface="Noto Sans Symbols"/>
              <a:buChar char="▪"/>
              <a:defRPr sz="17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500"/>
              </a:spcBef>
              <a:spcAft>
                <a:spcPts val="0"/>
              </a:spcAft>
              <a:buClr>
                <a:schemeClr val="dk1"/>
              </a:buClr>
              <a:buSzPts val="1500"/>
              <a:buFont typeface="Noto Sans Symbols"/>
              <a:buChar char="▪"/>
              <a:defRPr sz="1500" b="0" i="0" u="none" strike="noStrike" cap="none">
                <a:solidFill>
                  <a:schemeClr val="dk1"/>
                </a:solidFill>
                <a:latin typeface="Calibri"/>
                <a:ea typeface="Calibri"/>
                <a:cs typeface="Calibri"/>
                <a:sym typeface="Calibri"/>
              </a:defRPr>
            </a:lvl3pPr>
            <a:lvl4pPr marL="1828800" marR="0" lvl="3" indent="-311150" algn="l" rtl="0">
              <a:lnSpc>
                <a:spcPct val="90000"/>
              </a:lnSpc>
              <a:spcBef>
                <a:spcPts val="500"/>
              </a:spcBef>
              <a:spcAft>
                <a:spcPts val="0"/>
              </a:spcAft>
              <a:buClr>
                <a:schemeClr val="dk1"/>
              </a:buClr>
              <a:buSzPts val="1300"/>
              <a:buFont typeface="Noto Sans Symbols"/>
              <a:buChar char="▪"/>
              <a:defRPr sz="13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500"/>
              </a:spcBef>
              <a:spcAft>
                <a:spcPts val="0"/>
              </a:spcAft>
              <a:buClr>
                <a:schemeClr val="dk1"/>
              </a:buClr>
              <a:buSzPts val="1100"/>
              <a:buFont typeface="Noto Sans Symbols"/>
              <a:buChar char="▪"/>
              <a:defRPr sz="11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E8E8E"/>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E8E8E"/>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25">
          <p15:clr>
            <a:srgbClr val="F26B43"/>
          </p15:clr>
        </p15:guide>
        <p15:guide id="2" pos="7355">
          <p15:clr>
            <a:srgbClr val="F26B43"/>
          </p15:clr>
        </p15:guide>
        <p15:guide id="3" orient="horz" pos="754">
          <p15:clr>
            <a:srgbClr val="F26B43"/>
          </p15:clr>
        </p15:guide>
        <p15:guide id="4"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youtu.be/Uaz9Qvadyi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youtu.be/OOW-pVu7U88"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youtu.be/60Big9Ut6M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zTmId_uIni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439738" y="1281715"/>
            <a:ext cx="11340000" cy="1080000"/>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3300"/>
              <a:buFont typeface="Calibri"/>
              <a:buNone/>
            </a:pPr>
            <a:r>
              <a:rPr lang="en-GB"/>
              <a:t>BioBeo</a:t>
            </a:r>
            <a:endParaRPr/>
          </a:p>
        </p:txBody>
      </p:sp>
      <p:sp>
        <p:nvSpPr>
          <p:cNvPr id="74" name="Google Shape;74;p1"/>
          <p:cNvSpPr txBox="1">
            <a:spLocks noGrp="1"/>
          </p:cNvSpPr>
          <p:nvPr>
            <p:ph type="subTitle" idx="1"/>
          </p:nvPr>
        </p:nvSpPr>
        <p:spPr>
          <a:xfrm>
            <a:off x="439738" y="2437858"/>
            <a:ext cx="11340000" cy="12796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sz="2800">
                <a:solidFill>
                  <a:schemeClr val="accent3"/>
                </a:solidFill>
              </a:rPr>
              <a:t>BioBeo </a:t>
            </a:r>
            <a:r>
              <a:rPr lang="en-GB">
                <a:solidFill>
                  <a:schemeClr val="accent3"/>
                </a:solidFill>
              </a:rPr>
              <a:t>Experiments to Try</a:t>
            </a:r>
            <a:endParaRPr>
              <a:solidFill>
                <a:schemeClr val="accent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Bioplastic</a:t>
            </a:r>
            <a:endParaRPr/>
          </a:p>
        </p:txBody>
      </p:sp>
      <p:sp>
        <p:nvSpPr>
          <p:cNvPr id="206" name="Google Shape;206;p10"/>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Bioplastic Making Process</a:t>
            </a:r>
            <a:endParaRPr/>
          </a:p>
        </p:txBody>
      </p:sp>
      <p:sp>
        <p:nvSpPr>
          <p:cNvPr id="207" name="Google Shape;207;p10"/>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208" name="Google Shape;208;p10"/>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10</a:t>
            </a:fld>
            <a:endParaRPr/>
          </a:p>
        </p:txBody>
      </p:sp>
      <p:grpSp>
        <p:nvGrpSpPr>
          <p:cNvPr id="209" name="Google Shape;209;p10"/>
          <p:cNvGrpSpPr/>
          <p:nvPr/>
        </p:nvGrpSpPr>
        <p:grpSpPr>
          <a:xfrm>
            <a:off x="115150" y="883203"/>
            <a:ext cx="11691874" cy="5838272"/>
            <a:chOff x="115150" y="883203"/>
            <a:chExt cx="11691874" cy="5838272"/>
          </a:xfrm>
        </p:grpSpPr>
        <p:grpSp>
          <p:nvGrpSpPr>
            <p:cNvPr id="210" name="Google Shape;210;p10"/>
            <p:cNvGrpSpPr/>
            <p:nvPr/>
          </p:nvGrpSpPr>
          <p:grpSpPr>
            <a:xfrm>
              <a:off x="115150" y="883203"/>
              <a:ext cx="11691874" cy="5838272"/>
              <a:chOff x="115150" y="883203"/>
              <a:chExt cx="11691874" cy="5838272"/>
            </a:xfrm>
          </p:grpSpPr>
          <p:grpSp>
            <p:nvGrpSpPr>
              <p:cNvPr id="211" name="Google Shape;211;p10"/>
              <p:cNvGrpSpPr/>
              <p:nvPr/>
            </p:nvGrpSpPr>
            <p:grpSpPr>
              <a:xfrm>
                <a:off x="115150" y="883203"/>
                <a:ext cx="3343820" cy="1874450"/>
                <a:chOff x="1107966" y="882849"/>
                <a:chExt cx="3343820" cy="1874450"/>
              </a:xfrm>
            </p:grpSpPr>
            <p:pic>
              <p:nvPicPr>
                <p:cNvPr id="212" name="Google Shape;212;p10"/>
                <p:cNvPicPr preferRelativeResize="0"/>
                <p:nvPr/>
              </p:nvPicPr>
              <p:blipFill rotWithShape="1">
                <a:blip r:embed="rId3">
                  <a:alphaModFix/>
                </a:blip>
                <a:srcRect l="50000" r="16043"/>
                <a:stretch/>
              </p:blipFill>
              <p:spPr>
                <a:xfrm rot="1370379">
                  <a:off x="1418816" y="928765"/>
                  <a:ext cx="583946" cy="1719642"/>
                </a:xfrm>
                <a:prstGeom prst="rect">
                  <a:avLst/>
                </a:prstGeom>
                <a:noFill/>
                <a:ln>
                  <a:noFill/>
                </a:ln>
              </p:spPr>
            </p:pic>
            <p:grpSp>
              <p:nvGrpSpPr>
                <p:cNvPr id="213" name="Google Shape;213;p10"/>
                <p:cNvGrpSpPr/>
                <p:nvPr/>
              </p:nvGrpSpPr>
              <p:grpSpPr>
                <a:xfrm>
                  <a:off x="1547387" y="1085277"/>
                  <a:ext cx="2904399" cy="1672022"/>
                  <a:chOff x="727580" y="1020307"/>
                  <a:chExt cx="2904399" cy="1672022"/>
                </a:xfrm>
              </p:grpSpPr>
              <p:pic>
                <p:nvPicPr>
                  <p:cNvPr id="214" name="Google Shape;214;p10"/>
                  <p:cNvPicPr preferRelativeResize="0"/>
                  <p:nvPr/>
                </p:nvPicPr>
                <p:blipFill rotWithShape="1">
                  <a:blip r:embed="rId4">
                    <a:alphaModFix/>
                  </a:blip>
                  <a:srcRect/>
                  <a:stretch/>
                </p:blipFill>
                <p:spPr>
                  <a:xfrm>
                    <a:off x="2646306" y="1546574"/>
                    <a:ext cx="985673" cy="985673"/>
                  </a:xfrm>
                  <a:prstGeom prst="rect">
                    <a:avLst/>
                  </a:prstGeom>
                  <a:noFill/>
                  <a:ln>
                    <a:noFill/>
                  </a:ln>
                </p:spPr>
              </p:pic>
              <p:pic>
                <p:nvPicPr>
                  <p:cNvPr id="215" name="Google Shape;215;p10"/>
                  <p:cNvPicPr preferRelativeResize="0"/>
                  <p:nvPr/>
                </p:nvPicPr>
                <p:blipFill rotWithShape="1">
                  <a:blip r:embed="rId5">
                    <a:alphaModFix/>
                  </a:blip>
                  <a:srcRect/>
                  <a:stretch/>
                </p:blipFill>
                <p:spPr>
                  <a:xfrm>
                    <a:off x="1584714" y="1020307"/>
                    <a:ext cx="832954" cy="1319625"/>
                  </a:xfrm>
                  <a:prstGeom prst="rect">
                    <a:avLst/>
                  </a:prstGeom>
                  <a:noFill/>
                  <a:ln>
                    <a:noFill/>
                  </a:ln>
                </p:spPr>
              </p:pic>
              <p:pic>
                <p:nvPicPr>
                  <p:cNvPr id="216" name="Google Shape;216;p10"/>
                  <p:cNvPicPr preferRelativeResize="0"/>
                  <p:nvPr/>
                </p:nvPicPr>
                <p:blipFill rotWithShape="1">
                  <a:blip r:embed="rId6">
                    <a:alphaModFix/>
                  </a:blip>
                  <a:srcRect r="54290"/>
                  <a:stretch/>
                </p:blipFill>
                <p:spPr>
                  <a:xfrm flipH="1">
                    <a:off x="2210948" y="1180817"/>
                    <a:ext cx="662108" cy="1448536"/>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727580" y="1546574"/>
                    <a:ext cx="1145755" cy="1145755"/>
                  </a:xfrm>
                  <a:prstGeom prst="rect">
                    <a:avLst/>
                  </a:prstGeom>
                  <a:noFill/>
                  <a:ln>
                    <a:noFill/>
                  </a:ln>
                </p:spPr>
              </p:pic>
            </p:grpSp>
          </p:grpSp>
          <p:sp>
            <p:nvSpPr>
              <p:cNvPr id="218" name="Google Shape;218;p10"/>
              <p:cNvSpPr/>
              <p:nvPr/>
            </p:nvSpPr>
            <p:spPr>
              <a:xfrm>
                <a:off x="9403474" y="2871953"/>
                <a:ext cx="2403550" cy="1602367"/>
              </a:xfrm>
              <a:prstGeom prst="roundRect">
                <a:avLst>
                  <a:gd name="adj" fmla="val 16667"/>
                </a:avLst>
              </a:prstGeom>
              <a:noFill/>
              <a:ln>
                <a:noFill/>
              </a:ln>
              <a:effectLst>
                <a:outerShdw blurRad="76200" dist="38100" dir="78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9" name="Google Shape;219;p10"/>
              <p:cNvPicPr preferRelativeResize="0"/>
              <p:nvPr/>
            </p:nvPicPr>
            <p:blipFill rotWithShape="1">
              <a:blip r:embed="rId8">
                <a:alphaModFix/>
              </a:blip>
              <a:srcRect/>
              <a:stretch/>
            </p:blipFill>
            <p:spPr>
              <a:xfrm>
                <a:off x="1078197" y="4879788"/>
                <a:ext cx="1641803" cy="1261513"/>
              </a:xfrm>
              <a:prstGeom prst="rect">
                <a:avLst/>
              </a:prstGeom>
              <a:noFill/>
              <a:ln>
                <a:noFill/>
              </a:ln>
            </p:spPr>
          </p:pic>
          <p:pic>
            <p:nvPicPr>
              <p:cNvPr id="220" name="Google Shape;220;p10"/>
              <p:cNvPicPr preferRelativeResize="0"/>
              <p:nvPr/>
            </p:nvPicPr>
            <p:blipFill rotWithShape="1">
              <a:blip r:embed="rId9">
                <a:alphaModFix/>
              </a:blip>
              <a:srcRect/>
              <a:stretch/>
            </p:blipFill>
            <p:spPr>
              <a:xfrm>
                <a:off x="4809388" y="1034002"/>
                <a:ext cx="2573224" cy="1660675"/>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221" name="Google Shape;221;p10"/>
              <p:cNvPicPr preferRelativeResize="0"/>
              <p:nvPr/>
            </p:nvPicPr>
            <p:blipFill rotWithShape="1">
              <a:blip r:embed="rId10">
                <a:alphaModFix/>
              </a:blip>
              <a:srcRect/>
              <a:stretch/>
            </p:blipFill>
            <p:spPr>
              <a:xfrm>
                <a:off x="4621048" y="4509047"/>
                <a:ext cx="2949904" cy="2212428"/>
              </a:xfrm>
              <a:prstGeom prst="rect">
                <a:avLst/>
              </a:prstGeom>
              <a:noFill/>
              <a:ln>
                <a:noFill/>
              </a:ln>
            </p:spPr>
          </p:pic>
          <p:sp>
            <p:nvSpPr>
              <p:cNvPr id="222" name="Google Shape;222;p10"/>
              <p:cNvSpPr/>
              <p:nvPr/>
            </p:nvSpPr>
            <p:spPr>
              <a:xfrm>
                <a:off x="3458970" y="1611898"/>
                <a:ext cx="1176092" cy="396000"/>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3" name="Google Shape;223;p10"/>
              <p:cNvSpPr/>
              <p:nvPr/>
            </p:nvSpPr>
            <p:spPr>
              <a:xfrm flipH="1">
                <a:off x="3458970" y="5188539"/>
                <a:ext cx="1176092" cy="396000"/>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4" name="Google Shape;224;p10"/>
              <p:cNvSpPr/>
              <p:nvPr/>
            </p:nvSpPr>
            <p:spPr>
              <a:xfrm rot="5400000">
                <a:off x="8506529" y="1349684"/>
                <a:ext cx="964743" cy="1483071"/>
              </a:xfrm>
              <a:prstGeom prst="bentArrow">
                <a:avLst>
                  <a:gd name="adj1" fmla="val 38738"/>
                  <a:gd name="adj2" fmla="val 19761"/>
                  <a:gd name="adj3" fmla="val 16953"/>
                  <a:gd name="adj4" fmla="val 10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5" name="Google Shape;225;p10"/>
              <p:cNvSpPr/>
              <p:nvPr/>
            </p:nvSpPr>
            <p:spPr>
              <a:xfrm rot="10800000">
                <a:off x="8247365" y="4650519"/>
                <a:ext cx="1483072" cy="964742"/>
              </a:xfrm>
              <a:prstGeom prst="bentArrow">
                <a:avLst>
                  <a:gd name="adj1" fmla="val 38738"/>
                  <a:gd name="adj2" fmla="val 19761"/>
                  <a:gd name="adj3" fmla="val 16953"/>
                  <a:gd name="adj4" fmla="val 10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26" name="Google Shape;226;p10"/>
            <p:cNvSpPr txBox="1"/>
            <p:nvPr/>
          </p:nvSpPr>
          <p:spPr>
            <a:xfrm>
              <a:off x="1078197" y="2756047"/>
              <a:ext cx="21957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1. Raw Material Growing / Collection</a:t>
              </a:r>
              <a:endParaRPr sz="1400" b="0" i="0" u="none" strike="noStrike" cap="none">
                <a:solidFill>
                  <a:srgbClr val="000000"/>
                </a:solidFill>
                <a:latin typeface="Arial"/>
                <a:ea typeface="Arial"/>
                <a:cs typeface="Arial"/>
                <a:sym typeface="Arial"/>
              </a:endParaRPr>
            </a:p>
          </p:txBody>
        </p:sp>
        <p:sp>
          <p:nvSpPr>
            <p:cNvPr id="227" name="Google Shape;227;p10"/>
            <p:cNvSpPr txBox="1"/>
            <p:nvPr/>
          </p:nvSpPr>
          <p:spPr>
            <a:xfrm>
              <a:off x="4934890" y="2757653"/>
              <a:ext cx="24477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2. Extraction/ Dissolving of Biomaterial</a:t>
              </a:r>
              <a:endParaRPr sz="1400" b="0" i="0" u="none" strike="noStrike" cap="none">
                <a:solidFill>
                  <a:srgbClr val="000000"/>
                </a:solidFill>
                <a:latin typeface="Arial"/>
                <a:ea typeface="Arial"/>
                <a:cs typeface="Arial"/>
                <a:sym typeface="Arial"/>
              </a:endParaRPr>
            </a:p>
          </p:txBody>
        </p:sp>
        <p:sp>
          <p:nvSpPr>
            <p:cNvPr id="228" name="Google Shape;228;p10"/>
            <p:cNvSpPr txBox="1"/>
            <p:nvPr/>
          </p:nvSpPr>
          <p:spPr>
            <a:xfrm>
              <a:off x="4826108" y="3862716"/>
              <a:ext cx="27448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4. Manufacturing products from Bioplastic</a:t>
              </a:r>
              <a:endParaRPr sz="1400" b="0" i="0" u="none" strike="noStrike" cap="none">
                <a:solidFill>
                  <a:srgbClr val="000000"/>
                </a:solidFill>
                <a:latin typeface="Arial"/>
                <a:ea typeface="Arial"/>
                <a:cs typeface="Arial"/>
                <a:sym typeface="Arial"/>
              </a:endParaRPr>
            </a:p>
          </p:txBody>
        </p:sp>
        <p:sp>
          <p:nvSpPr>
            <p:cNvPr id="229" name="Google Shape;229;p10"/>
            <p:cNvSpPr txBox="1"/>
            <p:nvPr/>
          </p:nvSpPr>
          <p:spPr>
            <a:xfrm>
              <a:off x="8040413" y="2994499"/>
              <a:ext cx="136306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3. Adding compounds to make Bioplastic</a:t>
              </a:r>
              <a:endParaRPr sz="1400" b="0" i="0" u="none" strike="noStrike" cap="none">
                <a:solidFill>
                  <a:srgbClr val="000000"/>
                </a:solidFill>
                <a:latin typeface="Arial"/>
                <a:ea typeface="Arial"/>
                <a:cs typeface="Arial"/>
                <a:sym typeface="Arial"/>
              </a:endParaRPr>
            </a:p>
          </p:txBody>
        </p:sp>
        <p:sp>
          <p:nvSpPr>
            <p:cNvPr id="230" name="Google Shape;230;p10"/>
            <p:cNvSpPr txBox="1"/>
            <p:nvPr/>
          </p:nvSpPr>
          <p:spPr>
            <a:xfrm>
              <a:off x="1125660" y="3917171"/>
              <a:ext cx="27448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5. Final Bioplastic products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1"/>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Bioplastic</a:t>
            </a:r>
            <a:endParaRPr/>
          </a:p>
        </p:txBody>
      </p:sp>
      <p:sp>
        <p:nvSpPr>
          <p:cNvPr id="236" name="Google Shape;236;p11"/>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4"/>
              </a:buClr>
              <a:buSzPts val="2000"/>
              <a:buFont typeface="Arial"/>
              <a:buChar char="•"/>
            </a:pPr>
            <a:r>
              <a:rPr lang="en-GB">
                <a:solidFill>
                  <a:schemeClr val="accent1"/>
                </a:solidFill>
              </a:rPr>
              <a:t>Starch – Potato/ Corn</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Water</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Vinegar</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Glycerine</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Bowl</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Heat source</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Kitchen Towel</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Measuring spoons/ Scale</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Tray/ Mould/ Flat board</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Oven Mitts</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Pan</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Spatula</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Food colour (optional – if you want to add colour to your plastic)</a:t>
            </a:r>
            <a:endParaRPr/>
          </a:p>
        </p:txBody>
      </p:sp>
      <p:sp>
        <p:nvSpPr>
          <p:cNvPr id="237" name="Google Shape;237;p11"/>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Supplies Needed to Create Bioplastic</a:t>
            </a:r>
            <a:endParaRPr/>
          </a:p>
        </p:txBody>
      </p:sp>
      <p:sp>
        <p:nvSpPr>
          <p:cNvPr id="238" name="Google Shape;238;p11"/>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239" name="Google Shape;239;p11"/>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11</a:t>
            </a:fld>
            <a:endParaRPr/>
          </a:p>
        </p:txBody>
      </p:sp>
      <p:pic>
        <p:nvPicPr>
          <p:cNvPr id="240" name="Google Shape;240;p11"/>
          <p:cNvPicPr preferRelativeResize="0"/>
          <p:nvPr/>
        </p:nvPicPr>
        <p:blipFill rotWithShape="1">
          <a:blip r:embed="rId3">
            <a:alphaModFix/>
          </a:blip>
          <a:srcRect/>
          <a:stretch/>
        </p:blipFill>
        <p:spPr>
          <a:xfrm>
            <a:off x="6220287" y="2165132"/>
            <a:ext cx="5204660" cy="2927622"/>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2"/>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Bioplastic</a:t>
            </a:r>
            <a:endParaRPr/>
          </a:p>
        </p:txBody>
      </p:sp>
      <p:pic>
        <p:nvPicPr>
          <p:cNvPr id="246" name="Google Shape;246;p12" title="BIOPLASTIC DIY: potato vs. corn"/>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247" name="Google Shape;247;p12"/>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Try Yourself</a:t>
            </a:r>
            <a:endParaRPr/>
          </a:p>
        </p:txBody>
      </p:sp>
      <p:sp>
        <p:nvSpPr>
          <p:cNvPr id="248" name="Google Shape;248;p1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249" name="Google Shape;249;p1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12</a:t>
            </a:fld>
            <a:endParaRPr/>
          </a:p>
        </p:txBody>
      </p:sp>
      <p:sp>
        <p:nvSpPr>
          <p:cNvPr id="250" name="Google Shape;250;p12">
            <a:hlinkClick r:id="rId4"/>
          </p:cNvPr>
          <p:cNvSpPr/>
          <p:nvPr/>
        </p:nvSpPr>
        <p:spPr>
          <a:xfrm>
            <a:off x="1041575" y="6442487"/>
            <a:ext cx="294290" cy="364302"/>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23648"/>
                </a:lnTo>
                <a:lnTo>
                  <a:pt x="15000" y="96352"/>
                </a:lnTo>
                <a:close/>
              </a:path>
              <a:path w="120000" h="120000" fill="darken" extrusionOk="0">
                <a:moveTo>
                  <a:pt x="105000" y="60000"/>
                </a:moveTo>
                <a:lnTo>
                  <a:pt x="15000" y="23648"/>
                </a:lnTo>
                <a:lnTo>
                  <a:pt x="15000" y="96352"/>
                </a:lnTo>
                <a:close/>
              </a:path>
              <a:path w="120000" h="120000" fill="none" extrusionOk="0">
                <a:moveTo>
                  <a:pt x="105000" y="60000"/>
                </a:moveTo>
                <a:lnTo>
                  <a:pt x="15000" y="96352"/>
                </a:lnTo>
                <a:lnTo>
                  <a:pt x="15000" y="23648"/>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3"/>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 Enzymes Cleaner</a:t>
            </a:r>
            <a:endParaRPr/>
          </a:p>
        </p:txBody>
      </p:sp>
      <p:sp>
        <p:nvSpPr>
          <p:cNvPr id="256" name="Google Shape;256;p13"/>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257" name="Google Shape;257;p13"/>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258" name="Google Shape;258;p13"/>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13</a:t>
            </a:fld>
            <a:endParaRPr/>
          </a:p>
        </p:txBody>
      </p:sp>
      <p:sp>
        <p:nvSpPr>
          <p:cNvPr id="259" name="Google Shape;259;p13"/>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1"/>
              </a:buClr>
              <a:buSzPts val="2000"/>
              <a:buFont typeface="Arial"/>
              <a:buChar char="•"/>
            </a:pPr>
            <a:r>
              <a:rPr lang="en-GB">
                <a:solidFill>
                  <a:srgbClr val="52BFC9"/>
                </a:solidFill>
              </a:rPr>
              <a:t>Proteins known as bio enzymes are created by microorganisms including bacteria, fungus, yeast, and algae. They are employed to decompose biological materials and transform it into valuable products. Various Bio enzyme products for various uses can be produced using different raw materials. For example: Bio enzyme cleaners. Bio enzymes are also known as “garbage enzymes”.</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Different types of enzymes included in bio enzyme cleaners:</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Proteases: Capable of dissolving protein-based substances like blood and food.</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Lipases: Degrades grease and fat.</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Amylases: Degrades all molecules of starch.</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Cellulases: Soften the cloth and bring back the fibres' original colour.</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Advantages of Bio-enzyme cleaners</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Bio-enzymatic cleansers promote sustainable living and are environmentally friendly.</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Traditional chemical cleansers cannot remove stains from narrow gaps and fractures like the microorganisms can.</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Compared to the harmful chemical cleansers that are sold on the market, they are cheaper.</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They promote a zero waste lifestyle since it is an environmentally friendly approach to maintain the home. </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The lakes and subterranean water are not contaminated by the cleaners.</a:t>
            </a:r>
            <a:endParaRPr/>
          </a:p>
          <a:p>
            <a:pPr marL="0" lvl="0" indent="0" algn="l" rtl="0">
              <a:lnSpc>
                <a:spcPct val="90000"/>
              </a:lnSpc>
              <a:spcBef>
                <a:spcPts val="1000"/>
              </a:spcBef>
              <a:spcAft>
                <a:spcPts val="0"/>
              </a:spcAft>
              <a:buClr>
                <a:schemeClr val="dk1"/>
              </a:buClr>
              <a:buSzPts val="2000"/>
              <a:buNone/>
            </a:pPr>
            <a:endParaRPr>
              <a:solidFill>
                <a:srgbClr val="52BFC9"/>
              </a:solidFill>
            </a:endParaRPr>
          </a:p>
          <a:p>
            <a:pPr marL="0" lvl="0" indent="0" algn="l" rtl="0">
              <a:lnSpc>
                <a:spcPct val="90000"/>
              </a:lnSpc>
              <a:spcBef>
                <a:spcPts val="1000"/>
              </a:spcBef>
              <a:spcAft>
                <a:spcPts val="0"/>
              </a:spcAft>
              <a:buClr>
                <a:schemeClr val="dk1"/>
              </a:buClr>
              <a:buSzPts val="2000"/>
              <a:buNone/>
            </a:pPr>
            <a:endParaRPr>
              <a:solidFill>
                <a:srgbClr val="52BFC9"/>
              </a:solidFill>
            </a:endParaRPr>
          </a:p>
          <a:p>
            <a:pPr marL="0" lvl="0" indent="0" algn="l" rtl="0">
              <a:lnSpc>
                <a:spcPct val="90000"/>
              </a:lnSpc>
              <a:spcBef>
                <a:spcPts val="1000"/>
              </a:spcBef>
              <a:spcAft>
                <a:spcPts val="0"/>
              </a:spcAft>
              <a:buClr>
                <a:schemeClr val="dk1"/>
              </a:buClr>
              <a:buSzPts val="2000"/>
              <a:buNone/>
            </a:pPr>
            <a:endParaRPr>
              <a:solidFill>
                <a:srgbClr val="52BFC9"/>
              </a:solidFill>
            </a:endParaRPr>
          </a:p>
        </p:txBody>
      </p:sp>
      <p:pic>
        <p:nvPicPr>
          <p:cNvPr id="260" name="Google Shape;260;p13"/>
          <p:cNvPicPr preferRelativeResize="0"/>
          <p:nvPr/>
        </p:nvPicPr>
        <p:blipFill rotWithShape="1">
          <a:blip r:embed="rId3">
            <a:alphaModFix/>
          </a:blip>
          <a:srcRect/>
          <a:stretch/>
        </p:blipFill>
        <p:spPr>
          <a:xfrm>
            <a:off x="7878153" y="5376175"/>
            <a:ext cx="3704565" cy="148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4"/>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 Enzyme Cleaner</a:t>
            </a:r>
            <a:endParaRPr/>
          </a:p>
        </p:txBody>
      </p:sp>
      <p:sp>
        <p:nvSpPr>
          <p:cNvPr id="266" name="Google Shape;266;p14"/>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2000"/>
              <a:buNone/>
            </a:pPr>
            <a:r>
              <a:rPr lang="en-GB">
                <a:solidFill>
                  <a:schemeClr val="accent1"/>
                </a:solidFill>
              </a:rPr>
              <a:t>Process of Making Bio enzyme Citrus Cleaners</a:t>
            </a:r>
            <a:endParaRPr/>
          </a:p>
        </p:txBody>
      </p:sp>
      <p:sp>
        <p:nvSpPr>
          <p:cNvPr id="267" name="Google Shape;267;p14"/>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Bienzymatic action</a:t>
            </a:r>
            <a:endParaRPr/>
          </a:p>
        </p:txBody>
      </p:sp>
      <p:sp>
        <p:nvSpPr>
          <p:cNvPr id="268" name="Google Shape;268;p14"/>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269" name="Google Shape;269;p14"/>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14</a:t>
            </a:fld>
            <a:endParaRPr/>
          </a:p>
        </p:txBody>
      </p:sp>
      <p:grpSp>
        <p:nvGrpSpPr>
          <p:cNvPr id="270" name="Google Shape;270;p14"/>
          <p:cNvGrpSpPr/>
          <p:nvPr/>
        </p:nvGrpSpPr>
        <p:grpSpPr>
          <a:xfrm>
            <a:off x="85905" y="1529584"/>
            <a:ext cx="12020189" cy="3426090"/>
            <a:chOff x="24281" y="657225"/>
            <a:chExt cx="12020189" cy="3426090"/>
          </a:xfrm>
        </p:grpSpPr>
        <p:grpSp>
          <p:nvGrpSpPr>
            <p:cNvPr id="271" name="Google Shape;271;p14"/>
            <p:cNvGrpSpPr/>
            <p:nvPr/>
          </p:nvGrpSpPr>
          <p:grpSpPr>
            <a:xfrm>
              <a:off x="24281" y="657225"/>
              <a:ext cx="12020189" cy="3102925"/>
              <a:chOff x="24281" y="657225"/>
              <a:chExt cx="12020189" cy="3102925"/>
            </a:xfrm>
          </p:grpSpPr>
          <p:grpSp>
            <p:nvGrpSpPr>
              <p:cNvPr id="272" name="Google Shape;272;p14"/>
              <p:cNvGrpSpPr/>
              <p:nvPr/>
            </p:nvGrpSpPr>
            <p:grpSpPr>
              <a:xfrm>
                <a:off x="24281" y="657225"/>
                <a:ext cx="12020189" cy="3102925"/>
                <a:chOff x="24281" y="657225"/>
                <a:chExt cx="12020189" cy="3102925"/>
              </a:xfrm>
            </p:grpSpPr>
            <p:grpSp>
              <p:nvGrpSpPr>
                <p:cNvPr id="273" name="Google Shape;273;p14"/>
                <p:cNvGrpSpPr/>
                <p:nvPr/>
              </p:nvGrpSpPr>
              <p:grpSpPr>
                <a:xfrm>
                  <a:off x="24281" y="1341443"/>
                  <a:ext cx="7685931" cy="2418707"/>
                  <a:chOff x="24281" y="1341443"/>
                  <a:chExt cx="7685931" cy="2418707"/>
                </a:xfrm>
              </p:grpSpPr>
              <p:pic>
                <p:nvPicPr>
                  <p:cNvPr id="274" name="Google Shape;274;p14"/>
                  <p:cNvPicPr preferRelativeResize="0"/>
                  <p:nvPr/>
                </p:nvPicPr>
                <p:blipFill rotWithShape="1">
                  <a:blip r:embed="rId3">
                    <a:alphaModFix/>
                  </a:blip>
                  <a:srcRect/>
                  <a:stretch/>
                </p:blipFill>
                <p:spPr>
                  <a:xfrm>
                    <a:off x="6038676" y="1341443"/>
                    <a:ext cx="1671536" cy="1926370"/>
                  </a:xfrm>
                  <a:prstGeom prst="rect">
                    <a:avLst/>
                  </a:prstGeom>
                  <a:noFill/>
                  <a:ln>
                    <a:noFill/>
                  </a:ln>
                </p:spPr>
              </p:pic>
              <p:grpSp>
                <p:nvGrpSpPr>
                  <p:cNvPr id="275" name="Google Shape;275;p14"/>
                  <p:cNvGrpSpPr/>
                  <p:nvPr/>
                </p:nvGrpSpPr>
                <p:grpSpPr>
                  <a:xfrm>
                    <a:off x="24281" y="1590750"/>
                    <a:ext cx="5047297" cy="2169400"/>
                    <a:chOff x="24281" y="1590750"/>
                    <a:chExt cx="5047297" cy="2169400"/>
                  </a:xfrm>
                </p:grpSpPr>
                <p:pic>
                  <p:nvPicPr>
                    <p:cNvPr id="276" name="Google Shape;276;p14"/>
                    <p:cNvPicPr preferRelativeResize="0"/>
                    <p:nvPr/>
                  </p:nvPicPr>
                  <p:blipFill rotWithShape="1">
                    <a:blip r:embed="rId4">
                      <a:alphaModFix/>
                    </a:blip>
                    <a:srcRect/>
                    <a:stretch/>
                  </p:blipFill>
                  <p:spPr>
                    <a:xfrm>
                      <a:off x="24281" y="1590750"/>
                      <a:ext cx="3252512" cy="2169400"/>
                    </a:xfrm>
                    <a:prstGeom prst="rect">
                      <a:avLst/>
                    </a:prstGeom>
                    <a:noFill/>
                    <a:ln>
                      <a:noFill/>
                    </a:ln>
                  </p:spPr>
                </p:pic>
                <p:pic>
                  <p:nvPicPr>
                    <p:cNvPr id="277" name="Google Shape;277;p14"/>
                    <p:cNvPicPr preferRelativeResize="0"/>
                    <p:nvPr/>
                  </p:nvPicPr>
                  <p:blipFill rotWithShape="1">
                    <a:blip r:embed="rId5">
                      <a:alphaModFix/>
                    </a:blip>
                    <a:srcRect/>
                    <a:stretch/>
                  </p:blipFill>
                  <p:spPr>
                    <a:xfrm>
                      <a:off x="3400042" y="1757464"/>
                      <a:ext cx="1671536" cy="1671536"/>
                    </a:xfrm>
                    <a:prstGeom prst="rect">
                      <a:avLst/>
                    </a:prstGeom>
                    <a:noFill/>
                    <a:ln>
                      <a:noFill/>
                    </a:ln>
                  </p:spPr>
                </p:pic>
              </p:grpSp>
            </p:grpSp>
            <p:pic>
              <p:nvPicPr>
                <p:cNvPr id="278" name="Google Shape;278;p14"/>
                <p:cNvPicPr preferRelativeResize="0"/>
                <p:nvPr/>
              </p:nvPicPr>
              <p:blipFill rotWithShape="1">
                <a:blip r:embed="rId6">
                  <a:alphaModFix/>
                </a:blip>
                <a:srcRect/>
                <a:stretch/>
              </p:blipFill>
              <p:spPr>
                <a:xfrm>
                  <a:off x="9380098" y="657225"/>
                  <a:ext cx="2664372" cy="2664372"/>
                </a:xfrm>
                <a:prstGeom prst="rect">
                  <a:avLst/>
                </a:prstGeom>
                <a:noFill/>
                <a:ln>
                  <a:noFill/>
                </a:ln>
              </p:spPr>
            </p:pic>
          </p:grpSp>
          <p:sp>
            <p:nvSpPr>
              <p:cNvPr id="279" name="Google Shape;279;p14"/>
              <p:cNvSpPr/>
              <p:nvPr/>
            </p:nvSpPr>
            <p:spPr>
              <a:xfrm>
                <a:off x="2493571" y="2218776"/>
                <a:ext cx="756745" cy="711841"/>
              </a:xfrm>
              <a:prstGeom prst="mathPlus">
                <a:avLst>
                  <a:gd name="adj1" fmla="val 23520"/>
                </a:avLst>
              </a:prstGeom>
              <a:gradFill>
                <a:gsLst>
                  <a:gs pos="0">
                    <a:srgbClr val="9AC5CB"/>
                  </a:gs>
                  <a:gs pos="50000">
                    <a:srgbClr val="8DBABF"/>
                  </a:gs>
                  <a:gs pos="100000">
                    <a:srgbClr val="78B3BA"/>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4"/>
              <p:cNvSpPr/>
              <p:nvPr/>
            </p:nvSpPr>
            <p:spPr>
              <a:xfrm>
                <a:off x="5344364" y="2212590"/>
                <a:ext cx="756745" cy="711841"/>
              </a:xfrm>
              <a:prstGeom prst="mathPlus">
                <a:avLst>
                  <a:gd name="adj1" fmla="val 23520"/>
                </a:avLst>
              </a:prstGeom>
              <a:gradFill>
                <a:gsLst>
                  <a:gs pos="0">
                    <a:srgbClr val="9AC5CB"/>
                  </a:gs>
                  <a:gs pos="50000">
                    <a:srgbClr val="8DBABF"/>
                  </a:gs>
                  <a:gs pos="100000">
                    <a:srgbClr val="78B3BA"/>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14"/>
              <p:cNvSpPr/>
              <p:nvPr/>
            </p:nvSpPr>
            <p:spPr>
              <a:xfrm>
                <a:off x="7938497" y="2093104"/>
                <a:ext cx="1213316" cy="837513"/>
              </a:xfrm>
              <a:prstGeom prst="mathEqual">
                <a:avLst>
                  <a:gd name="adj1" fmla="val 23520"/>
                  <a:gd name="adj2" fmla="val 1176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282" name="Google Shape;282;p14"/>
            <p:cNvSpPr txBox="1"/>
            <p:nvPr/>
          </p:nvSpPr>
          <p:spPr>
            <a:xfrm>
              <a:off x="840828" y="3429000"/>
              <a:ext cx="158706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Raw Material/ Citrus Waste</a:t>
              </a:r>
              <a:endParaRPr sz="1400" b="0" i="0" u="none" strike="noStrike" cap="none">
                <a:solidFill>
                  <a:srgbClr val="000000"/>
                </a:solidFill>
                <a:latin typeface="Arial"/>
                <a:ea typeface="Arial"/>
                <a:cs typeface="Arial"/>
                <a:sym typeface="Arial"/>
              </a:endParaRPr>
            </a:p>
          </p:txBody>
        </p:sp>
        <p:sp>
          <p:nvSpPr>
            <p:cNvPr id="283" name="Google Shape;283;p14"/>
            <p:cNvSpPr txBox="1"/>
            <p:nvPr/>
          </p:nvSpPr>
          <p:spPr>
            <a:xfrm>
              <a:off x="3400042" y="3436984"/>
              <a:ext cx="19443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Jaggery/ Organic Brown Sugar</a:t>
              </a:r>
              <a:endParaRPr sz="1400" b="0" i="0" u="none" strike="noStrike" cap="none">
                <a:solidFill>
                  <a:srgbClr val="000000"/>
                </a:solidFill>
                <a:latin typeface="Arial"/>
                <a:ea typeface="Arial"/>
                <a:cs typeface="Arial"/>
                <a:sym typeface="Arial"/>
              </a:endParaRPr>
            </a:p>
          </p:txBody>
        </p:sp>
        <p:sp>
          <p:nvSpPr>
            <p:cNvPr id="284" name="Google Shape;284;p14"/>
            <p:cNvSpPr txBox="1"/>
            <p:nvPr/>
          </p:nvSpPr>
          <p:spPr>
            <a:xfrm>
              <a:off x="6610860" y="3579779"/>
              <a:ext cx="194432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Water</a:t>
              </a:r>
              <a:endParaRPr sz="1400" b="0" i="0" u="none" strike="noStrike" cap="none">
                <a:solidFill>
                  <a:srgbClr val="000000"/>
                </a:solidFill>
                <a:latin typeface="Arial"/>
                <a:ea typeface="Arial"/>
                <a:cs typeface="Arial"/>
                <a:sym typeface="Arial"/>
              </a:endParaRPr>
            </a:p>
          </p:txBody>
        </p:sp>
        <p:sp>
          <p:nvSpPr>
            <p:cNvPr id="285" name="Google Shape;285;p14"/>
            <p:cNvSpPr txBox="1"/>
            <p:nvPr/>
          </p:nvSpPr>
          <p:spPr>
            <a:xfrm>
              <a:off x="9740123" y="3429000"/>
              <a:ext cx="194432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Bio enzyme Saturated Cleaner</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5"/>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 Enzyme Cleaner</a:t>
            </a:r>
            <a:endParaRPr/>
          </a:p>
        </p:txBody>
      </p:sp>
      <p:sp>
        <p:nvSpPr>
          <p:cNvPr id="291" name="Google Shape;291;p15"/>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Supplies Needed for Making Citrus Bio enzyme Cleaner</a:t>
            </a:r>
            <a:endParaRPr/>
          </a:p>
        </p:txBody>
      </p:sp>
      <p:sp>
        <p:nvSpPr>
          <p:cNvPr id="292" name="Google Shape;292;p15"/>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293" name="Google Shape;293;p15"/>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15</a:t>
            </a:fld>
            <a:endParaRPr/>
          </a:p>
        </p:txBody>
      </p:sp>
      <p:sp>
        <p:nvSpPr>
          <p:cNvPr id="294" name="Google Shape;294;p15"/>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1"/>
              </a:buClr>
              <a:buSzPts val="2000"/>
              <a:buFont typeface="Arial"/>
              <a:buChar char="•"/>
            </a:pPr>
            <a:r>
              <a:rPr lang="en-GB">
                <a:solidFill>
                  <a:srgbClr val="52BFC9"/>
                </a:solidFill>
              </a:rPr>
              <a:t>Orange peels</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Used lemon pieces/ lemon pieces</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Used Lime pieces/ Lime pieces </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Water</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Jaggery/ Palm sugar or Organic brown sugar</a:t>
            </a:r>
            <a:endParaRPr/>
          </a:p>
          <a:p>
            <a:pPr marL="342900" lvl="0" indent="-342900" algn="l" rtl="0">
              <a:lnSpc>
                <a:spcPct val="90000"/>
              </a:lnSpc>
              <a:spcBef>
                <a:spcPts val="1000"/>
              </a:spcBef>
              <a:spcAft>
                <a:spcPts val="0"/>
              </a:spcAft>
              <a:buClr>
                <a:schemeClr val="accent1"/>
              </a:buClr>
              <a:buSzPts val="2000"/>
              <a:buFont typeface="Arial"/>
              <a:buChar char="•"/>
            </a:pPr>
            <a:r>
              <a:rPr lang="en-GB">
                <a:solidFill>
                  <a:srgbClr val="52BFC9"/>
                </a:solidFill>
              </a:rPr>
              <a:t>Large bottle/ container</a:t>
            </a:r>
            <a:endParaRPr>
              <a:solidFill>
                <a:srgbClr val="52BFC9"/>
              </a:solidFill>
            </a:endParaRPr>
          </a:p>
        </p:txBody>
      </p:sp>
      <p:sp>
        <p:nvSpPr>
          <p:cNvPr id="295" name="Google Shape;295;p15"/>
          <p:cNvSpPr/>
          <p:nvPr/>
        </p:nvSpPr>
        <p:spPr>
          <a:xfrm>
            <a:off x="9272832" y="4056756"/>
            <a:ext cx="2318407" cy="231840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 Enzyme Cleaner</a:t>
            </a:r>
            <a:endParaRPr/>
          </a:p>
        </p:txBody>
      </p:sp>
      <p:pic>
        <p:nvPicPr>
          <p:cNvPr id="301" name="Google Shape;301;p16" title="DIY Bio Enzyme | NATURAL multipurpose cleaner | Auroville | Auroras Eye Films"/>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302" name="Google Shape;302;p16"/>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Try Yourself</a:t>
            </a:r>
            <a:endParaRPr/>
          </a:p>
        </p:txBody>
      </p:sp>
      <p:sp>
        <p:nvSpPr>
          <p:cNvPr id="303" name="Google Shape;303;p16"/>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04" name="Google Shape;304;p16"/>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16</a:t>
            </a:fld>
            <a:endParaRPr/>
          </a:p>
        </p:txBody>
      </p:sp>
      <p:sp>
        <p:nvSpPr>
          <p:cNvPr id="305" name="Google Shape;305;p16">
            <a:hlinkClick r:id="rId4"/>
          </p:cNvPr>
          <p:cNvSpPr/>
          <p:nvPr/>
        </p:nvSpPr>
        <p:spPr>
          <a:xfrm>
            <a:off x="1032807" y="6403567"/>
            <a:ext cx="522724" cy="408038"/>
          </a:xfrm>
          <a:custGeom>
            <a:avLst/>
            <a:gdLst/>
            <a:ahLst/>
            <a:cxnLst/>
            <a:rect l="l" t="t" r="r" b="b"/>
            <a:pathLst>
              <a:path w="120000" h="120000" extrusionOk="0">
                <a:moveTo>
                  <a:pt x="0" y="0"/>
                </a:moveTo>
                <a:lnTo>
                  <a:pt x="120000" y="0"/>
                </a:lnTo>
                <a:lnTo>
                  <a:pt x="120000" y="120000"/>
                </a:lnTo>
                <a:lnTo>
                  <a:pt x="0" y="120000"/>
                </a:lnTo>
                <a:close/>
                <a:moveTo>
                  <a:pt x="95127" y="60000"/>
                </a:moveTo>
                <a:lnTo>
                  <a:pt x="24873" y="15000"/>
                </a:lnTo>
                <a:lnTo>
                  <a:pt x="24873" y="105000"/>
                </a:lnTo>
                <a:close/>
              </a:path>
              <a:path w="120000" h="120000" fill="darken" extrusionOk="0">
                <a:moveTo>
                  <a:pt x="95127" y="60000"/>
                </a:moveTo>
                <a:lnTo>
                  <a:pt x="24873" y="15000"/>
                </a:lnTo>
                <a:lnTo>
                  <a:pt x="24873" y="105000"/>
                </a:lnTo>
                <a:close/>
              </a:path>
              <a:path w="120000" h="120000" fill="none" extrusionOk="0">
                <a:moveTo>
                  <a:pt x="95127" y="60000"/>
                </a:moveTo>
                <a:lnTo>
                  <a:pt x="24873" y="105000"/>
                </a:lnTo>
                <a:lnTo>
                  <a:pt x="24873" y="15000"/>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fade">
                                      <p:cBhvr>
                                        <p:cTn id="7" dur="1"/>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7"/>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Rain Water Filter</a:t>
            </a:r>
            <a:endParaRPr/>
          </a:p>
        </p:txBody>
      </p:sp>
      <p:sp>
        <p:nvSpPr>
          <p:cNvPr id="311" name="Google Shape;311;p17"/>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4"/>
              </a:buClr>
              <a:buSzPts val="2000"/>
              <a:buFont typeface="Arial"/>
              <a:buChar char="•"/>
            </a:pPr>
            <a:r>
              <a:rPr lang="en-GB">
                <a:solidFill>
                  <a:schemeClr val="accent1"/>
                </a:solidFill>
              </a:rPr>
              <a:t>One of the consequences of Climate Change is depleting water levels. This makes its important to harvest and filter rainwater which can help reduce the effects of water scarcity. </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a:t>
            </a:r>
            <a:r>
              <a:rPr lang="en-GB" b="1" i="1">
                <a:solidFill>
                  <a:schemeClr val="accent1"/>
                </a:solidFill>
              </a:rPr>
              <a:t>Rainwater harvesting</a:t>
            </a:r>
            <a:r>
              <a:rPr lang="en-GB" i="1">
                <a:solidFill>
                  <a:schemeClr val="accent1"/>
                </a:solidFill>
              </a:rPr>
              <a:t> (RWH) is the collection and storage </a:t>
            </a:r>
            <a:r>
              <a:rPr lang="en-GB" b="1" i="1">
                <a:solidFill>
                  <a:schemeClr val="accent1"/>
                </a:solidFill>
              </a:rPr>
              <a:t>of rain</a:t>
            </a:r>
            <a:r>
              <a:rPr lang="en-GB" i="1">
                <a:solidFill>
                  <a:schemeClr val="accent1"/>
                </a:solidFill>
              </a:rPr>
              <a:t>, rather than allowing it to run off. </a:t>
            </a:r>
            <a:r>
              <a:rPr lang="en-GB" b="1" i="1">
                <a:solidFill>
                  <a:schemeClr val="accent1"/>
                </a:solidFill>
              </a:rPr>
              <a:t>Rainwater</a:t>
            </a:r>
            <a:r>
              <a:rPr lang="en-GB" i="1">
                <a:solidFill>
                  <a:schemeClr val="accent1"/>
                </a:solidFill>
              </a:rPr>
              <a:t> is collected from a roof-like surface and redirected to a tank, cistern, deep pit (well, shaft, or borehole), aquifer or a reservoir with percolation.”</a:t>
            </a:r>
            <a:r>
              <a:rPr lang="en-GB">
                <a:solidFill>
                  <a:schemeClr val="accent1"/>
                </a:solidFill>
              </a:rPr>
              <a:t> </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Rainwater filters are used to remove material from rainwater as it flows from the collecting roof before it enters the storage tank, and they are crucial to make the water useable. It helps to remove sand, organic matter and some microorganisms.</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Removal of this particulate matter, along with oxygenation of the water, greatly reduces the number of harmful bacteria in the tank.</a:t>
            </a:r>
            <a:endParaRPr/>
          </a:p>
        </p:txBody>
      </p:sp>
      <p:sp>
        <p:nvSpPr>
          <p:cNvPr id="312" name="Google Shape;312;p17"/>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13" name="Google Shape;313;p17"/>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14" name="Google Shape;314;p17"/>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17</a:t>
            </a:fld>
            <a:endParaRPr/>
          </a:p>
        </p:txBody>
      </p:sp>
      <p:pic>
        <p:nvPicPr>
          <p:cNvPr id="315" name="Google Shape;315;p17"/>
          <p:cNvPicPr preferRelativeResize="0"/>
          <p:nvPr/>
        </p:nvPicPr>
        <p:blipFill rotWithShape="1">
          <a:blip r:embed="rId3">
            <a:alphaModFix/>
          </a:blip>
          <a:srcRect/>
          <a:stretch/>
        </p:blipFill>
        <p:spPr>
          <a:xfrm>
            <a:off x="6348431" y="4193629"/>
            <a:ext cx="4005468" cy="23000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8"/>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Rain Water Filter</a:t>
            </a:r>
            <a:endParaRPr/>
          </a:p>
        </p:txBody>
      </p:sp>
      <p:sp>
        <p:nvSpPr>
          <p:cNvPr id="321" name="Google Shape;321;p18"/>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endParaRPr/>
          </a:p>
        </p:txBody>
      </p:sp>
      <p:sp>
        <p:nvSpPr>
          <p:cNvPr id="322" name="Google Shape;322;p18"/>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23" name="Google Shape;323;p18"/>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24" name="Google Shape;324;p18"/>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18</a:t>
            </a:fld>
            <a:endParaRPr/>
          </a:p>
        </p:txBody>
      </p:sp>
      <p:pic>
        <p:nvPicPr>
          <p:cNvPr id="325" name="Google Shape;325;p18"/>
          <p:cNvPicPr preferRelativeResize="0"/>
          <p:nvPr/>
        </p:nvPicPr>
        <p:blipFill rotWithShape="1">
          <a:blip r:embed="rId3">
            <a:alphaModFix/>
          </a:blip>
          <a:srcRect/>
          <a:stretch/>
        </p:blipFill>
        <p:spPr>
          <a:xfrm>
            <a:off x="426000" y="1145137"/>
            <a:ext cx="5092590" cy="4814610"/>
          </a:xfrm>
          <a:prstGeom prst="rect">
            <a:avLst/>
          </a:prstGeom>
          <a:noFill/>
          <a:ln>
            <a:noFill/>
          </a:ln>
        </p:spPr>
      </p:pic>
      <p:pic>
        <p:nvPicPr>
          <p:cNvPr id="326" name="Google Shape;326;p18"/>
          <p:cNvPicPr preferRelativeResize="0"/>
          <p:nvPr/>
        </p:nvPicPr>
        <p:blipFill rotWithShape="1">
          <a:blip r:embed="rId4">
            <a:alphaModFix/>
          </a:blip>
          <a:srcRect t="16697"/>
          <a:stretch/>
        </p:blipFill>
        <p:spPr>
          <a:xfrm>
            <a:off x="5182924" y="1509143"/>
            <a:ext cx="6583075" cy="456913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9"/>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Rain Water Filter</a:t>
            </a:r>
            <a:endParaRPr/>
          </a:p>
        </p:txBody>
      </p:sp>
      <p:sp>
        <p:nvSpPr>
          <p:cNvPr id="332" name="Google Shape;332;p19"/>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52BFC9"/>
              </a:buClr>
              <a:buSzPts val="2000"/>
              <a:buFont typeface="Arial"/>
              <a:buChar char="•"/>
            </a:pPr>
            <a:r>
              <a:rPr lang="en-GB">
                <a:solidFill>
                  <a:srgbClr val="52BFC9"/>
                </a:solidFill>
              </a:rPr>
              <a:t>Clean Transparent 1-litre bottle</a:t>
            </a:r>
            <a:endParaRPr/>
          </a:p>
          <a:p>
            <a:pPr marL="342900" lvl="0" indent="-342900" algn="l" rtl="0">
              <a:lnSpc>
                <a:spcPct val="90000"/>
              </a:lnSpc>
              <a:spcBef>
                <a:spcPts val="1000"/>
              </a:spcBef>
              <a:spcAft>
                <a:spcPts val="0"/>
              </a:spcAft>
              <a:buClr>
                <a:srgbClr val="52BFC9"/>
              </a:buClr>
              <a:buSzPts val="2000"/>
              <a:buFont typeface="Arial"/>
              <a:buChar char="•"/>
            </a:pPr>
            <a:r>
              <a:rPr lang="en-GB">
                <a:solidFill>
                  <a:srgbClr val="52BFC9"/>
                </a:solidFill>
              </a:rPr>
              <a:t>Cotton/ Clean white cloth for filtering</a:t>
            </a:r>
            <a:endParaRPr/>
          </a:p>
          <a:p>
            <a:pPr marL="342900" lvl="0" indent="-342900" algn="l" rtl="0">
              <a:lnSpc>
                <a:spcPct val="90000"/>
              </a:lnSpc>
              <a:spcBef>
                <a:spcPts val="1000"/>
              </a:spcBef>
              <a:spcAft>
                <a:spcPts val="0"/>
              </a:spcAft>
              <a:buClr>
                <a:srgbClr val="52BFC9"/>
              </a:buClr>
              <a:buSzPts val="2000"/>
              <a:buFont typeface="Arial"/>
              <a:buChar char="•"/>
            </a:pPr>
            <a:r>
              <a:rPr lang="en-GB">
                <a:solidFill>
                  <a:srgbClr val="52BFC9"/>
                </a:solidFill>
              </a:rPr>
              <a:t>Clean and washed sand</a:t>
            </a:r>
            <a:endParaRPr/>
          </a:p>
          <a:p>
            <a:pPr marL="342900" lvl="0" indent="-342900" algn="l" rtl="0">
              <a:lnSpc>
                <a:spcPct val="90000"/>
              </a:lnSpc>
              <a:spcBef>
                <a:spcPts val="1000"/>
              </a:spcBef>
              <a:spcAft>
                <a:spcPts val="0"/>
              </a:spcAft>
              <a:buClr>
                <a:srgbClr val="52BFC9"/>
              </a:buClr>
              <a:buSzPts val="2000"/>
              <a:buFont typeface="Arial"/>
              <a:buChar char="•"/>
            </a:pPr>
            <a:r>
              <a:rPr lang="en-GB">
                <a:solidFill>
                  <a:srgbClr val="52BFC9"/>
                </a:solidFill>
              </a:rPr>
              <a:t>Charcoal (not used)</a:t>
            </a:r>
            <a:endParaRPr/>
          </a:p>
          <a:p>
            <a:pPr marL="342900" lvl="0" indent="-342900" algn="l" rtl="0">
              <a:lnSpc>
                <a:spcPct val="90000"/>
              </a:lnSpc>
              <a:spcBef>
                <a:spcPts val="1000"/>
              </a:spcBef>
              <a:spcAft>
                <a:spcPts val="0"/>
              </a:spcAft>
              <a:buClr>
                <a:srgbClr val="52BFC9"/>
              </a:buClr>
              <a:buSzPts val="2000"/>
              <a:buFont typeface="Arial"/>
              <a:buChar char="•"/>
            </a:pPr>
            <a:r>
              <a:rPr lang="en-GB">
                <a:solidFill>
                  <a:srgbClr val="52BFC9"/>
                </a:solidFill>
              </a:rPr>
              <a:t>Pea Gravel</a:t>
            </a:r>
            <a:endParaRPr/>
          </a:p>
          <a:p>
            <a:pPr marL="342900" lvl="0" indent="-342900" algn="l" rtl="0">
              <a:lnSpc>
                <a:spcPct val="90000"/>
              </a:lnSpc>
              <a:spcBef>
                <a:spcPts val="1000"/>
              </a:spcBef>
              <a:spcAft>
                <a:spcPts val="0"/>
              </a:spcAft>
              <a:buClr>
                <a:srgbClr val="52BFC9"/>
              </a:buClr>
              <a:buSzPts val="2000"/>
              <a:buFont typeface="Arial"/>
              <a:buChar char="•"/>
            </a:pPr>
            <a:r>
              <a:rPr lang="en-GB">
                <a:solidFill>
                  <a:srgbClr val="52BFC9"/>
                </a:solidFill>
              </a:rPr>
              <a:t>Pebbles</a:t>
            </a:r>
            <a:endParaRPr/>
          </a:p>
          <a:p>
            <a:pPr marL="342900" lvl="0" indent="-342900" algn="l" rtl="0">
              <a:lnSpc>
                <a:spcPct val="90000"/>
              </a:lnSpc>
              <a:spcBef>
                <a:spcPts val="1000"/>
              </a:spcBef>
              <a:spcAft>
                <a:spcPts val="0"/>
              </a:spcAft>
              <a:buClr>
                <a:srgbClr val="52BFC9"/>
              </a:buClr>
              <a:buSzPts val="2000"/>
              <a:buFont typeface="Arial"/>
              <a:buChar char="•"/>
            </a:pPr>
            <a:r>
              <a:rPr lang="en-GB">
                <a:solidFill>
                  <a:srgbClr val="52BFC9"/>
                </a:solidFill>
              </a:rPr>
              <a:t>Small stones</a:t>
            </a:r>
            <a:endParaRPr/>
          </a:p>
          <a:p>
            <a:pPr marL="342900" lvl="0" indent="-215900" algn="l" rtl="0">
              <a:lnSpc>
                <a:spcPct val="90000"/>
              </a:lnSpc>
              <a:spcBef>
                <a:spcPts val="1000"/>
              </a:spcBef>
              <a:spcAft>
                <a:spcPts val="0"/>
              </a:spcAft>
              <a:buClr>
                <a:schemeClr val="dk1"/>
              </a:buClr>
              <a:buSzPts val="2000"/>
              <a:buFont typeface="Arial"/>
              <a:buNone/>
            </a:pPr>
            <a:endParaRPr>
              <a:solidFill>
                <a:srgbClr val="52BFC9"/>
              </a:solidFill>
            </a:endParaRPr>
          </a:p>
          <a:p>
            <a:pPr marL="342900" lvl="0" indent="-215900" algn="l" rtl="0">
              <a:lnSpc>
                <a:spcPct val="90000"/>
              </a:lnSpc>
              <a:spcBef>
                <a:spcPts val="1000"/>
              </a:spcBef>
              <a:spcAft>
                <a:spcPts val="0"/>
              </a:spcAft>
              <a:buClr>
                <a:schemeClr val="dk1"/>
              </a:buClr>
              <a:buSzPts val="2000"/>
              <a:buFont typeface="Arial"/>
              <a:buNone/>
            </a:pPr>
            <a:endParaRPr>
              <a:solidFill>
                <a:srgbClr val="52BFC9"/>
              </a:solidFill>
            </a:endParaRPr>
          </a:p>
        </p:txBody>
      </p:sp>
      <p:sp>
        <p:nvSpPr>
          <p:cNvPr id="333" name="Google Shape;333;p19"/>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Supplies Needed</a:t>
            </a:r>
            <a:endParaRPr/>
          </a:p>
        </p:txBody>
      </p:sp>
      <p:sp>
        <p:nvSpPr>
          <p:cNvPr id="334" name="Google Shape;334;p19"/>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35" name="Google Shape;335;p19"/>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19</a:t>
            </a:fld>
            <a:endParaRPr/>
          </a:p>
        </p:txBody>
      </p:sp>
      <p:pic>
        <p:nvPicPr>
          <p:cNvPr id="336" name="Google Shape;336;p19"/>
          <p:cNvPicPr preferRelativeResize="0"/>
          <p:nvPr/>
        </p:nvPicPr>
        <p:blipFill rotWithShape="1">
          <a:blip r:embed="rId3">
            <a:alphaModFix/>
          </a:blip>
          <a:srcRect l="22874" r="22413"/>
          <a:stretch/>
        </p:blipFill>
        <p:spPr>
          <a:xfrm>
            <a:off x="5213131" y="417077"/>
            <a:ext cx="5612525" cy="57702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Content</a:t>
            </a:r>
            <a:endParaRPr/>
          </a:p>
        </p:txBody>
      </p:sp>
      <p:sp>
        <p:nvSpPr>
          <p:cNvPr id="80" name="Google Shape;80;p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285750" lvl="0" indent="-285750" algn="just" rtl="0">
              <a:lnSpc>
                <a:spcPct val="90000"/>
              </a:lnSpc>
              <a:spcBef>
                <a:spcPts val="0"/>
              </a:spcBef>
              <a:spcAft>
                <a:spcPts val="0"/>
              </a:spcAft>
              <a:buClr>
                <a:schemeClr val="accent1"/>
              </a:buClr>
              <a:buSzPts val="2800"/>
              <a:buFont typeface="Arial"/>
              <a:buChar char="•"/>
            </a:pPr>
            <a:r>
              <a:rPr lang="en-GB" sz="2800">
                <a:solidFill>
                  <a:srgbClr val="52BFC9"/>
                </a:solidFill>
              </a:rPr>
              <a:t>Introduction</a:t>
            </a:r>
            <a:endParaRPr/>
          </a:p>
          <a:p>
            <a:pPr marL="285750" lvl="0" indent="-285750" algn="just" rtl="0">
              <a:lnSpc>
                <a:spcPct val="90000"/>
              </a:lnSpc>
              <a:spcBef>
                <a:spcPts val="1000"/>
              </a:spcBef>
              <a:spcAft>
                <a:spcPts val="0"/>
              </a:spcAft>
              <a:buClr>
                <a:schemeClr val="accent1"/>
              </a:buClr>
              <a:buSzPts val="2800"/>
              <a:buFont typeface="Arial"/>
              <a:buChar char="•"/>
            </a:pPr>
            <a:r>
              <a:rPr lang="en-GB" sz="2800">
                <a:solidFill>
                  <a:srgbClr val="52BFC9"/>
                </a:solidFill>
              </a:rPr>
              <a:t>Grass Paper</a:t>
            </a:r>
            <a:endParaRPr/>
          </a:p>
          <a:p>
            <a:pPr marL="285750" lvl="0" indent="-285750" algn="just" rtl="0">
              <a:lnSpc>
                <a:spcPct val="90000"/>
              </a:lnSpc>
              <a:spcBef>
                <a:spcPts val="1000"/>
              </a:spcBef>
              <a:spcAft>
                <a:spcPts val="0"/>
              </a:spcAft>
              <a:buClr>
                <a:schemeClr val="accent1"/>
              </a:buClr>
              <a:buSzPts val="2800"/>
              <a:buFont typeface="Arial"/>
              <a:buChar char="•"/>
            </a:pPr>
            <a:r>
              <a:rPr lang="en-GB" sz="2800">
                <a:solidFill>
                  <a:srgbClr val="52BFC9"/>
                </a:solidFill>
              </a:rPr>
              <a:t>Bioplastic</a:t>
            </a:r>
            <a:endParaRPr/>
          </a:p>
          <a:p>
            <a:pPr marL="285750" lvl="0" indent="-285750" algn="just" rtl="0">
              <a:lnSpc>
                <a:spcPct val="90000"/>
              </a:lnSpc>
              <a:spcBef>
                <a:spcPts val="1000"/>
              </a:spcBef>
              <a:spcAft>
                <a:spcPts val="0"/>
              </a:spcAft>
              <a:buClr>
                <a:schemeClr val="accent1"/>
              </a:buClr>
              <a:buSzPts val="2800"/>
              <a:buFont typeface="Arial"/>
              <a:buChar char="•"/>
            </a:pPr>
            <a:r>
              <a:rPr lang="en-GB" sz="2800">
                <a:solidFill>
                  <a:srgbClr val="52BFC9"/>
                </a:solidFill>
              </a:rPr>
              <a:t>Bio Enzyme Cleaner</a:t>
            </a:r>
            <a:endParaRPr/>
          </a:p>
          <a:p>
            <a:pPr marL="285750" lvl="0" indent="-285750" algn="just" rtl="0">
              <a:lnSpc>
                <a:spcPct val="90000"/>
              </a:lnSpc>
              <a:spcBef>
                <a:spcPts val="1000"/>
              </a:spcBef>
              <a:spcAft>
                <a:spcPts val="0"/>
              </a:spcAft>
              <a:buClr>
                <a:schemeClr val="accent1"/>
              </a:buClr>
              <a:buSzPts val="2800"/>
              <a:buFont typeface="Arial"/>
              <a:buChar char="•"/>
            </a:pPr>
            <a:r>
              <a:rPr lang="en-GB" sz="2800">
                <a:solidFill>
                  <a:srgbClr val="52BFC9"/>
                </a:solidFill>
              </a:rPr>
              <a:t>Rain Water Filter</a:t>
            </a:r>
            <a:endParaRPr/>
          </a:p>
          <a:p>
            <a:pPr marL="285750" lvl="0" indent="-285750" algn="just" rtl="0">
              <a:lnSpc>
                <a:spcPct val="90000"/>
              </a:lnSpc>
              <a:spcBef>
                <a:spcPts val="1000"/>
              </a:spcBef>
              <a:spcAft>
                <a:spcPts val="0"/>
              </a:spcAft>
              <a:buClr>
                <a:schemeClr val="accent1"/>
              </a:buClr>
              <a:buSzPts val="2800"/>
              <a:buFont typeface="Arial"/>
              <a:buChar char="•"/>
            </a:pPr>
            <a:r>
              <a:rPr lang="en-GB" sz="2800">
                <a:solidFill>
                  <a:srgbClr val="52BFC9"/>
                </a:solidFill>
              </a:rPr>
              <a:t>Summary</a:t>
            </a:r>
            <a:endParaRPr/>
          </a:p>
          <a:p>
            <a:pPr marL="285750" lvl="0" indent="-107950" algn="just" rtl="0">
              <a:lnSpc>
                <a:spcPct val="90000"/>
              </a:lnSpc>
              <a:spcBef>
                <a:spcPts val="1000"/>
              </a:spcBef>
              <a:spcAft>
                <a:spcPts val="0"/>
              </a:spcAft>
              <a:buClr>
                <a:schemeClr val="accent1"/>
              </a:buClr>
              <a:buSzPts val="2800"/>
              <a:buFont typeface="Arial"/>
              <a:buNone/>
            </a:pPr>
            <a:endParaRPr sz="2800">
              <a:solidFill>
                <a:srgbClr val="52BFC9"/>
              </a:solidFill>
            </a:endParaRPr>
          </a:p>
          <a:p>
            <a:pPr marL="0" lvl="0" indent="0" algn="l" rtl="0">
              <a:lnSpc>
                <a:spcPct val="90000"/>
              </a:lnSpc>
              <a:spcBef>
                <a:spcPts val="1000"/>
              </a:spcBef>
              <a:spcAft>
                <a:spcPts val="0"/>
              </a:spcAft>
              <a:buClr>
                <a:schemeClr val="dk1"/>
              </a:buClr>
              <a:buSzPts val="2000"/>
              <a:buNone/>
            </a:pPr>
            <a:endParaRPr/>
          </a:p>
        </p:txBody>
      </p:sp>
      <p:sp>
        <p:nvSpPr>
          <p:cNvPr id="81" name="Google Shape;81;p2"/>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82" name="Google Shape;82;p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83" name="Google Shape;83;p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a:t>
            </a:fld>
            <a:endParaRPr/>
          </a:p>
        </p:txBody>
      </p:sp>
      <p:pic>
        <p:nvPicPr>
          <p:cNvPr id="84" name="Google Shape;84;p2"/>
          <p:cNvPicPr preferRelativeResize="0"/>
          <p:nvPr/>
        </p:nvPicPr>
        <p:blipFill rotWithShape="1">
          <a:blip r:embed="rId3">
            <a:alphaModFix/>
          </a:blip>
          <a:srcRect/>
          <a:stretch/>
        </p:blipFill>
        <p:spPr>
          <a:xfrm>
            <a:off x="9007366" y="3483070"/>
            <a:ext cx="2984938" cy="323840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0"/>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Rain Water Filter</a:t>
            </a:r>
            <a:endParaRPr/>
          </a:p>
        </p:txBody>
      </p:sp>
      <p:pic>
        <p:nvPicPr>
          <p:cNvPr id="342" name="Google Shape;342;p20" title="DIY WATER FILTER | WATER FILTER EXPERIMENT | HOW TO FILTER DIRTY WATER | Science Project"/>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343" name="Google Shape;343;p20"/>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Try Yourself</a:t>
            </a:r>
            <a:endParaRPr/>
          </a:p>
        </p:txBody>
      </p:sp>
      <p:sp>
        <p:nvSpPr>
          <p:cNvPr id="344" name="Google Shape;344;p20"/>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45" name="Google Shape;345;p20"/>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20</a:t>
            </a:fld>
            <a:endParaRPr/>
          </a:p>
        </p:txBody>
      </p:sp>
      <p:sp>
        <p:nvSpPr>
          <p:cNvPr id="346" name="Google Shape;346;p20">
            <a:hlinkClick r:id="rId4"/>
          </p:cNvPr>
          <p:cNvSpPr/>
          <p:nvPr/>
        </p:nvSpPr>
        <p:spPr>
          <a:xfrm>
            <a:off x="1188720" y="6425435"/>
            <a:ext cx="546538" cy="364302"/>
          </a:xfrm>
          <a:custGeom>
            <a:avLst/>
            <a:gdLst/>
            <a:ahLst/>
            <a:cxnLst/>
            <a:rect l="l" t="t" r="r" b="b"/>
            <a:pathLst>
              <a:path w="120000" h="120000" extrusionOk="0">
                <a:moveTo>
                  <a:pt x="0" y="0"/>
                </a:moveTo>
                <a:lnTo>
                  <a:pt x="120000" y="0"/>
                </a:lnTo>
                <a:lnTo>
                  <a:pt x="120000" y="120000"/>
                </a:lnTo>
                <a:lnTo>
                  <a:pt x="0" y="120000"/>
                </a:lnTo>
                <a:close/>
                <a:moveTo>
                  <a:pt x="89995" y="60000"/>
                </a:moveTo>
                <a:lnTo>
                  <a:pt x="30005" y="15000"/>
                </a:lnTo>
                <a:lnTo>
                  <a:pt x="30005" y="105000"/>
                </a:lnTo>
                <a:close/>
              </a:path>
              <a:path w="120000" h="120000" fill="darken" extrusionOk="0">
                <a:moveTo>
                  <a:pt x="89995" y="60000"/>
                </a:moveTo>
                <a:lnTo>
                  <a:pt x="30005" y="15000"/>
                </a:lnTo>
                <a:lnTo>
                  <a:pt x="30005" y="105000"/>
                </a:lnTo>
                <a:close/>
              </a:path>
              <a:path w="120000" h="120000" fill="none" extrusionOk="0">
                <a:moveTo>
                  <a:pt x="89995" y="60000"/>
                </a:moveTo>
                <a:lnTo>
                  <a:pt x="30005" y="105000"/>
                </a:lnTo>
                <a:lnTo>
                  <a:pt x="30005" y="15000"/>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2"/>
                                        </p:tgtEl>
                                        <p:attrNameLst>
                                          <p:attrName>style.visibility</p:attrName>
                                        </p:attrNameLst>
                                      </p:cBhvr>
                                      <p:to>
                                        <p:strVal val="visible"/>
                                      </p:to>
                                    </p:set>
                                    <p:animEffect transition="in" filter="fade">
                                      <p:cBhvr>
                                        <p:cTn id="7" dur="1"/>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1"/>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Summary</a:t>
            </a:r>
            <a:endParaRPr/>
          </a:p>
        </p:txBody>
      </p:sp>
      <p:sp>
        <p:nvSpPr>
          <p:cNvPr id="352" name="Google Shape;352;p21"/>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4"/>
              </a:buClr>
              <a:buSzPts val="2000"/>
              <a:buFont typeface="Arial"/>
              <a:buChar char="•"/>
            </a:pPr>
            <a:r>
              <a:rPr lang="en-GB">
                <a:solidFill>
                  <a:schemeClr val="accent1"/>
                </a:solidFill>
              </a:rPr>
              <a:t>There are several biobased methods which are sustainable and environment friendly, and if applied at community and national level can help in transforming the economy into bioeconomy. </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To achieve this every individual needs to be involved.</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Policy Makers across the regions need to be made aware of the different possibilities available and how they can be implemented to benefit the community.</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People in the community need to come together to trigger the change towards sustainable development.</a:t>
            </a:r>
            <a:endParaRPr>
              <a:solidFill>
                <a:schemeClr val="accent1"/>
              </a:solidFill>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Youth need to come forward with innovative ideas that can further make this happen.</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So, use your knowledge and skills, let's move towards a </a:t>
            </a:r>
            <a:r>
              <a:rPr lang="en-GB" b="1" i="1">
                <a:solidFill>
                  <a:schemeClr val="accent1"/>
                </a:solidFill>
              </a:rPr>
              <a:t>Sustainable World</a:t>
            </a:r>
            <a:r>
              <a:rPr lang="en-GB">
                <a:solidFill>
                  <a:schemeClr val="accent1"/>
                </a:solidFill>
              </a:rPr>
              <a:t>.</a:t>
            </a:r>
            <a:endParaRPr>
              <a:solidFill>
                <a:schemeClr val="accent1"/>
              </a:solidFill>
            </a:endParaRPr>
          </a:p>
        </p:txBody>
      </p:sp>
      <p:sp>
        <p:nvSpPr>
          <p:cNvPr id="353" name="Google Shape;353;p21"/>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54" name="Google Shape;354;p21"/>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55" name="Google Shape;355;p21"/>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21</a:t>
            </a:fld>
            <a:endParaRPr/>
          </a:p>
        </p:txBody>
      </p:sp>
      <p:pic>
        <p:nvPicPr>
          <p:cNvPr id="356" name="Google Shape;356;p21"/>
          <p:cNvPicPr preferRelativeResize="0"/>
          <p:nvPr/>
        </p:nvPicPr>
        <p:blipFill rotWithShape="1">
          <a:blip r:embed="rId3">
            <a:alphaModFix/>
          </a:blip>
          <a:srcRect/>
          <a:stretch/>
        </p:blipFill>
        <p:spPr>
          <a:xfrm>
            <a:off x="8807669" y="3691275"/>
            <a:ext cx="3166725" cy="31667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Activity</a:t>
            </a:r>
            <a:endParaRPr/>
          </a:p>
        </p:txBody>
      </p:sp>
      <p:sp>
        <p:nvSpPr>
          <p:cNvPr id="362" name="Google Shape;362;p22"/>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rgbClr val="52BFC9"/>
              </a:buClr>
              <a:buSzPts val="3200"/>
              <a:buNone/>
            </a:pPr>
            <a:r>
              <a:rPr lang="en-GB" sz="3200">
                <a:solidFill>
                  <a:srgbClr val="52BFC9"/>
                </a:solidFill>
              </a:rPr>
              <a:t>Implement bio-based ideas at your school or community level, or come up with your ideas about bio-based products and processes that can be implemented in your school or community.</a:t>
            </a:r>
            <a:endParaRPr/>
          </a:p>
        </p:txBody>
      </p:sp>
      <p:sp>
        <p:nvSpPr>
          <p:cNvPr id="363" name="Google Shape;363;p22"/>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64" name="Google Shape;364;p22"/>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65" name="Google Shape;365;p22"/>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22</a:t>
            </a:fld>
            <a:endParaRPr/>
          </a:p>
        </p:txBody>
      </p:sp>
      <p:pic>
        <p:nvPicPr>
          <p:cNvPr id="366" name="Google Shape;366;p22"/>
          <p:cNvPicPr preferRelativeResize="0"/>
          <p:nvPr/>
        </p:nvPicPr>
        <p:blipFill rotWithShape="1">
          <a:blip r:embed="rId3">
            <a:alphaModFix/>
          </a:blip>
          <a:srcRect/>
          <a:stretch/>
        </p:blipFill>
        <p:spPr>
          <a:xfrm>
            <a:off x="3993386" y="2674380"/>
            <a:ext cx="4205227" cy="3038483"/>
          </a:xfrm>
          <a:prstGeom prst="roundRect">
            <a:avLst>
              <a:gd name="adj" fmla="val 8594"/>
            </a:avLst>
          </a:prstGeom>
          <a:solidFill>
            <a:srgbClr val="ECECEC"/>
          </a:solidFill>
          <a:ln>
            <a:noFill/>
          </a:ln>
          <a:effectLst>
            <a:reflection stA="38000" endPos="28000" dist="5000" dir="5400000" sy="-100000" algn="bl" rotWithShape="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endParaRPr/>
          </a:p>
        </p:txBody>
      </p:sp>
      <p:sp>
        <p:nvSpPr>
          <p:cNvPr id="372" name="Google Shape;372;p23"/>
          <p:cNvSpPr txBox="1">
            <a:spLocks noGrp="1"/>
          </p:cNvSpPr>
          <p:nvPr>
            <p:ph type="body" idx="1"/>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373" name="Google Shape;373;p23"/>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374" name="Google Shape;374;p23"/>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23</a:t>
            </a:fld>
            <a:endParaRPr/>
          </a:p>
        </p:txBody>
      </p:sp>
      <p:pic>
        <p:nvPicPr>
          <p:cNvPr id="375" name="Google Shape;375;p23"/>
          <p:cNvPicPr preferRelativeResize="0"/>
          <p:nvPr/>
        </p:nvPicPr>
        <p:blipFill rotWithShape="1">
          <a:blip r:embed="rId3">
            <a:alphaModFix/>
          </a:blip>
          <a:srcRect/>
          <a:stretch/>
        </p:blipFill>
        <p:spPr>
          <a:xfrm>
            <a:off x="3331779" y="929372"/>
            <a:ext cx="5678214" cy="5678214"/>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4"/>
          <p:cNvSpPr txBox="1">
            <a:spLocks noGrp="1"/>
          </p:cNvSpPr>
          <p:nvPr>
            <p:ph type="ctrTitle"/>
          </p:nvPr>
        </p:nvSpPr>
        <p:spPr>
          <a:xfrm>
            <a:off x="439738" y="1303574"/>
            <a:ext cx="11340000" cy="114722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3300"/>
              <a:buFont typeface="Calibri"/>
              <a:buNone/>
            </a:pPr>
            <a:r>
              <a:rPr lang="en-GB"/>
              <a:t>BioBeo Project</a:t>
            </a:r>
            <a:endParaRPr/>
          </a:p>
        </p:txBody>
      </p:sp>
      <p:sp>
        <p:nvSpPr>
          <p:cNvPr id="381" name="Google Shape;381;p24"/>
          <p:cNvSpPr txBox="1">
            <a:spLocks noGrp="1"/>
          </p:cNvSpPr>
          <p:nvPr>
            <p:ph type="subTitle" idx="1"/>
          </p:nvPr>
        </p:nvSpPr>
        <p:spPr>
          <a:xfrm>
            <a:off x="439738" y="2437858"/>
            <a:ext cx="11340000" cy="12796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GB" b="0" i="0">
                <a:solidFill>
                  <a:schemeClr val="accent3"/>
                </a:solidFill>
                <a:latin typeface="Calibri"/>
                <a:ea typeface="Calibri"/>
                <a:cs typeface="Calibri"/>
                <a:sym typeface="Calibri"/>
              </a:rPr>
              <a:t>Innovative Education for the Bioeconomy</a:t>
            </a:r>
            <a:br>
              <a:rPr lang="en-GB" b="0" i="0">
                <a:solidFill>
                  <a:schemeClr val="accent3"/>
                </a:solidFill>
                <a:latin typeface="Calibri"/>
                <a:ea typeface="Calibri"/>
                <a:cs typeface="Calibri"/>
                <a:sym typeface="Calibri"/>
              </a:rPr>
            </a:br>
            <a:r>
              <a:rPr lang="en-GB" b="0" i="0">
                <a:solidFill>
                  <a:schemeClr val="accent3"/>
                </a:solidFill>
                <a:latin typeface="Calibri"/>
                <a:ea typeface="Calibri"/>
                <a:cs typeface="Calibri"/>
                <a:sym typeface="Calibri"/>
              </a:rPr>
              <a:t>www.biobe</a:t>
            </a:r>
            <a:r>
              <a:rPr lang="en-GB">
                <a:solidFill>
                  <a:schemeClr val="accent3"/>
                </a:solidFill>
              </a:rPr>
              <a:t>o.eu</a:t>
            </a:r>
            <a:endParaRPr>
              <a:solidFill>
                <a:schemeClr val="accent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3"/>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Introduction </a:t>
            </a:r>
            <a:endParaRPr/>
          </a:p>
        </p:txBody>
      </p:sp>
      <p:sp>
        <p:nvSpPr>
          <p:cNvPr id="90" name="Google Shape;90;p3"/>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4"/>
              </a:buClr>
              <a:buSzPts val="2000"/>
              <a:buFont typeface="Arial"/>
              <a:buChar char="•"/>
            </a:pPr>
            <a:r>
              <a:rPr lang="en-GB">
                <a:solidFill>
                  <a:schemeClr val="accent1"/>
                </a:solidFill>
              </a:rPr>
              <a:t>Bioeconomy is all about sustainability, using bio-based products and recycling bio-waste to create products that are easily degradable and processes that are not harmful for the planet. </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Using bio-based products and services not only reduces strain on fossil fuels usage, but it is also less detrimental for the planet.</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Using bio-based products and implementing processes and services in homes and communities will help in creating sustainable and greener community.</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In slides that will follow, there are products and processes that you can create yourself and try. </a:t>
            </a:r>
            <a:endParaRPr/>
          </a:p>
          <a:p>
            <a:pPr marL="342900" lvl="0" indent="-342900" algn="just" rtl="0">
              <a:lnSpc>
                <a:spcPct val="90000"/>
              </a:lnSpc>
              <a:spcBef>
                <a:spcPts val="1000"/>
              </a:spcBef>
              <a:spcAft>
                <a:spcPts val="0"/>
              </a:spcAft>
              <a:buClr>
                <a:schemeClr val="accent4"/>
              </a:buClr>
              <a:buSzPts val="2000"/>
              <a:buFont typeface="Arial"/>
              <a:buChar char="•"/>
            </a:pPr>
            <a:r>
              <a:rPr lang="en-GB">
                <a:solidFill>
                  <a:schemeClr val="accent1"/>
                </a:solidFill>
              </a:rPr>
              <a:t>Maybe through your motivation you will be able to implement some of them at community level.</a:t>
            </a:r>
            <a:endParaRPr>
              <a:solidFill>
                <a:schemeClr val="accent1"/>
              </a:solidFill>
            </a:endParaRPr>
          </a:p>
          <a:p>
            <a:pPr marL="0" lvl="0" indent="0" algn="l" rtl="0">
              <a:lnSpc>
                <a:spcPct val="90000"/>
              </a:lnSpc>
              <a:spcBef>
                <a:spcPts val="1000"/>
              </a:spcBef>
              <a:spcAft>
                <a:spcPts val="0"/>
              </a:spcAft>
              <a:buClr>
                <a:schemeClr val="dk1"/>
              </a:buClr>
              <a:buSzPts val="2000"/>
              <a:buNone/>
            </a:pPr>
            <a:endParaRPr/>
          </a:p>
        </p:txBody>
      </p:sp>
      <p:sp>
        <p:nvSpPr>
          <p:cNvPr id="91" name="Google Shape;91;p3"/>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92" name="Google Shape;92;p3"/>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93" name="Google Shape;93;p3"/>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3</a:t>
            </a:fld>
            <a:endParaRPr/>
          </a:p>
        </p:txBody>
      </p:sp>
      <p:pic>
        <p:nvPicPr>
          <p:cNvPr id="94" name="Google Shape;94;p3"/>
          <p:cNvPicPr preferRelativeResize="0"/>
          <p:nvPr/>
        </p:nvPicPr>
        <p:blipFill rotWithShape="1">
          <a:blip r:embed="rId3">
            <a:alphaModFix/>
          </a:blip>
          <a:srcRect t="29577" b="-1990"/>
          <a:stretch/>
        </p:blipFill>
        <p:spPr>
          <a:xfrm>
            <a:off x="8410573" y="4063907"/>
            <a:ext cx="3355426" cy="2429791"/>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411"/>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Grass Paper</a:t>
            </a:r>
            <a:endParaRPr/>
          </a:p>
        </p:txBody>
      </p:sp>
      <p:sp>
        <p:nvSpPr>
          <p:cNvPr id="100" name="Google Shape;100;p4"/>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285750" lvl="0" indent="-285750" algn="just" rtl="0">
              <a:lnSpc>
                <a:spcPct val="90000"/>
              </a:lnSpc>
              <a:spcBef>
                <a:spcPts val="0"/>
              </a:spcBef>
              <a:spcAft>
                <a:spcPts val="0"/>
              </a:spcAft>
              <a:buClr>
                <a:srgbClr val="FF9900"/>
              </a:buClr>
              <a:buSzPts val="2000"/>
              <a:buFont typeface="Arial"/>
              <a:buChar char="•"/>
            </a:pPr>
            <a:r>
              <a:rPr lang="en-GB" sz="2000">
                <a:solidFill>
                  <a:srgbClr val="52BFC9"/>
                </a:solidFill>
              </a:rPr>
              <a:t>Grass </a:t>
            </a:r>
            <a:r>
              <a:rPr lang="en-GB">
                <a:solidFill>
                  <a:srgbClr val="52BFC9"/>
                </a:solidFill>
              </a:rPr>
              <a:t>grows everywhere, </a:t>
            </a:r>
            <a:r>
              <a:rPr lang="en-GB" sz="2000">
                <a:solidFill>
                  <a:srgbClr val="52BFC9"/>
                </a:solidFill>
              </a:rPr>
              <a:t>and believe it or not, can be used to produce paper.</a:t>
            </a:r>
            <a:endParaRPr/>
          </a:p>
          <a:p>
            <a:pPr marL="285750" lvl="0" indent="-285750" algn="just" rtl="0">
              <a:lnSpc>
                <a:spcPct val="90000"/>
              </a:lnSpc>
              <a:spcBef>
                <a:spcPts val="1000"/>
              </a:spcBef>
              <a:spcAft>
                <a:spcPts val="0"/>
              </a:spcAft>
              <a:buClr>
                <a:srgbClr val="FF9900"/>
              </a:buClr>
              <a:buSzPts val="2000"/>
              <a:buFont typeface="Arial"/>
              <a:buChar char="•"/>
            </a:pPr>
            <a:r>
              <a:rPr lang="en-GB">
                <a:solidFill>
                  <a:srgbClr val="52BFC9"/>
                </a:solidFill>
              </a:rPr>
              <a:t>Like many of the plants, grass also contains the basic material cellulose which is used for paper making. </a:t>
            </a:r>
            <a:endParaRPr/>
          </a:p>
          <a:p>
            <a:pPr marL="285750" lvl="0" indent="-285750" algn="just" rtl="0">
              <a:lnSpc>
                <a:spcPct val="90000"/>
              </a:lnSpc>
              <a:spcBef>
                <a:spcPts val="1000"/>
              </a:spcBef>
              <a:spcAft>
                <a:spcPts val="0"/>
              </a:spcAft>
              <a:buClr>
                <a:srgbClr val="FF9900"/>
              </a:buClr>
              <a:buSzPts val="2000"/>
              <a:buFont typeface="Arial"/>
              <a:buChar char="•"/>
            </a:pPr>
            <a:r>
              <a:rPr lang="en-GB" sz="2000">
                <a:solidFill>
                  <a:srgbClr val="52BFC9"/>
                </a:solidFill>
              </a:rPr>
              <a:t>Depending on the grass type, the </a:t>
            </a:r>
            <a:r>
              <a:rPr lang="en-GB">
                <a:solidFill>
                  <a:srgbClr val="52BFC9"/>
                </a:solidFill>
              </a:rPr>
              <a:t>grass pulp quantity varies between 10–60% for creating proper paper using a process developed by Creapaper.</a:t>
            </a:r>
            <a:endParaRPr/>
          </a:p>
          <a:p>
            <a:pPr marL="285750" lvl="0" indent="-285750" algn="just" rtl="0">
              <a:lnSpc>
                <a:spcPct val="90000"/>
              </a:lnSpc>
              <a:spcBef>
                <a:spcPts val="1000"/>
              </a:spcBef>
              <a:spcAft>
                <a:spcPts val="0"/>
              </a:spcAft>
              <a:buClr>
                <a:srgbClr val="FF9900"/>
              </a:buClr>
              <a:buSzPts val="2000"/>
              <a:buFont typeface="Arial"/>
              <a:buChar char="•"/>
            </a:pPr>
            <a:r>
              <a:rPr lang="en-GB">
                <a:solidFill>
                  <a:srgbClr val="52BFC9"/>
                </a:solidFill>
              </a:rPr>
              <a:t>Advantages of Grass Paper:</a:t>
            </a:r>
            <a:endParaRPr/>
          </a:p>
          <a:p>
            <a:pPr marL="730250" lvl="1" indent="-285750" algn="just" rtl="0">
              <a:lnSpc>
                <a:spcPct val="90000"/>
              </a:lnSpc>
              <a:spcBef>
                <a:spcPts val="500"/>
              </a:spcBef>
              <a:spcAft>
                <a:spcPts val="0"/>
              </a:spcAft>
              <a:buClr>
                <a:srgbClr val="FF9900"/>
              </a:buClr>
              <a:buSzPts val="1700"/>
              <a:buFont typeface="Courier New"/>
              <a:buChar char="o"/>
            </a:pPr>
            <a:r>
              <a:rPr lang="en-GB">
                <a:solidFill>
                  <a:srgbClr val="52BFC9"/>
                </a:solidFill>
              </a:rPr>
              <a:t>Grass paper saves water.</a:t>
            </a:r>
            <a:endParaRPr/>
          </a:p>
          <a:p>
            <a:pPr marL="730250" lvl="1" indent="-285750" algn="just" rtl="0">
              <a:lnSpc>
                <a:spcPct val="90000"/>
              </a:lnSpc>
              <a:spcBef>
                <a:spcPts val="500"/>
              </a:spcBef>
              <a:spcAft>
                <a:spcPts val="0"/>
              </a:spcAft>
              <a:buClr>
                <a:srgbClr val="FF9900"/>
              </a:buClr>
              <a:buSzPts val="1700"/>
              <a:buFont typeface="Courier New"/>
              <a:buChar char="o"/>
            </a:pPr>
            <a:r>
              <a:rPr lang="en-GB">
                <a:solidFill>
                  <a:srgbClr val="52BFC9"/>
                </a:solidFill>
              </a:rPr>
              <a:t>Grass paper saves Energy.</a:t>
            </a:r>
            <a:endParaRPr/>
          </a:p>
          <a:p>
            <a:pPr marL="730250" lvl="1" indent="-285750" algn="just" rtl="0">
              <a:lnSpc>
                <a:spcPct val="90000"/>
              </a:lnSpc>
              <a:spcBef>
                <a:spcPts val="500"/>
              </a:spcBef>
              <a:spcAft>
                <a:spcPts val="0"/>
              </a:spcAft>
              <a:buClr>
                <a:srgbClr val="FF9900"/>
              </a:buClr>
              <a:buSzPts val="1700"/>
              <a:buFont typeface="Courier New"/>
              <a:buChar char="o"/>
            </a:pPr>
            <a:r>
              <a:rPr lang="en-GB">
                <a:solidFill>
                  <a:srgbClr val="52BFC9"/>
                </a:solidFill>
              </a:rPr>
              <a:t>Grass paper has no chemicals.</a:t>
            </a:r>
            <a:endParaRPr/>
          </a:p>
          <a:p>
            <a:pPr marL="730250" lvl="1" indent="-285750" algn="just" rtl="0">
              <a:lnSpc>
                <a:spcPct val="90000"/>
              </a:lnSpc>
              <a:spcBef>
                <a:spcPts val="500"/>
              </a:spcBef>
              <a:spcAft>
                <a:spcPts val="0"/>
              </a:spcAft>
              <a:buClr>
                <a:srgbClr val="FF9900"/>
              </a:buClr>
              <a:buSzPts val="1700"/>
              <a:buFont typeface="Courier New"/>
              <a:buChar char="o"/>
            </a:pPr>
            <a:r>
              <a:rPr lang="en-GB">
                <a:solidFill>
                  <a:srgbClr val="52BFC9"/>
                </a:solidFill>
              </a:rPr>
              <a:t>Grass paper is easier to produce as it doesn’t have high percent of lignin and resin.</a:t>
            </a:r>
            <a:endParaRPr/>
          </a:p>
          <a:p>
            <a:pPr marL="730250" lvl="1" indent="-285750" algn="just" rtl="0">
              <a:lnSpc>
                <a:spcPct val="90000"/>
              </a:lnSpc>
              <a:spcBef>
                <a:spcPts val="500"/>
              </a:spcBef>
              <a:spcAft>
                <a:spcPts val="0"/>
              </a:spcAft>
              <a:buClr>
                <a:srgbClr val="FF9900"/>
              </a:buClr>
              <a:buSzPts val="1700"/>
              <a:buFont typeface="Courier New"/>
              <a:buChar char="o"/>
            </a:pPr>
            <a:r>
              <a:rPr lang="en-GB">
                <a:solidFill>
                  <a:srgbClr val="52BFC9"/>
                </a:solidFill>
              </a:rPr>
              <a:t>As grass is readily available everywhere and requires less transport the emission is less.</a:t>
            </a:r>
            <a:endParaRPr/>
          </a:p>
          <a:p>
            <a:pPr marL="730250" lvl="1" indent="-285750" algn="just" rtl="0">
              <a:lnSpc>
                <a:spcPct val="90000"/>
              </a:lnSpc>
              <a:spcBef>
                <a:spcPts val="500"/>
              </a:spcBef>
              <a:spcAft>
                <a:spcPts val="0"/>
              </a:spcAft>
              <a:buClr>
                <a:srgbClr val="FF9900"/>
              </a:buClr>
              <a:buSzPts val="1700"/>
              <a:buFont typeface="Courier New"/>
              <a:buChar char="o"/>
            </a:pPr>
            <a:r>
              <a:rPr lang="en-GB">
                <a:solidFill>
                  <a:srgbClr val="52BFC9"/>
                </a:solidFill>
              </a:rPr>
              <a:t>Grass paper is easily compostable without harm.</a:t>
            </a:r>
            <a:endParaRPr/>
          </a:p>
          <a:p>
            <a:pPr marL="730250" lvl="1" indent="-285750" algn="just" rtl="0">
              <a:lnSpc>
                <a:spcPct val="90000"/>
              </a:lnSpc>
              <a:spcBef>
                <a:spcPts val="500"/>
              </a:spcBef>
              <a:spcAft>
                <a:spcPts val="0"/>
              </a:spcAft>
              <a:buClr>
                <a:srgbClr val="FF9900"/>
              </a:buClr>
              <a:buSzPts val="1700"/>
              <a:buFont typeface="Courier New"/>
              <a:buChar char="o"/>
            </a:pPr>
            <a:r>
              <a:rPr lang="en-GB">
                <a:solidFill>
                  <a:srgbClr val="52BFC9"/>
                </a:solidFill>
              </a:rPr>
              <a:t>Grass paper doesn’t contribute to deforestation.</a:t>
            </a:r>
            <a:endParaRPr/>
          </a:p>
          <a:p>
            <a:pPr marL="285750" lvl="0" indent="-158750" algn="just" rtl="0">
              <a:lnSpc>
                <a:spcPct val="90000"/>
              </a:lnSpc>
              <a:spcBef>
                <a:spcPts val="1000"/>
              </a:spcBef>
              <a:spcAft>
                <a:spcPts val="0"/>
              </a:spcAft>
              <a:buClr>
                <a:srgbClr val="FF9900"/>
              </a:buClr>
              <a:buSzPts val="2000"/>
              <a:buFont typeface="Arial"/>
              <a:buNone/>
            </a:pPr>
            <a:endParaRPr sz="2000">
              <a:solidFill>
                <a:srgbClr val="52BFC9"/>
              </a:solidFill>
            </a:endParaRPr>
          </a:p>
          <a:p>
            <a:pPr marL="0" lvl="0" indent="0" algn="l" rtl="0">
              <a:lnSpc>
                <a:spcPct val="90000"/>
              </a:lnSpc>
              <a:spcBef>
                <a:spcPts val="1000"/>
              </a:spcBef>
              <a:spcAft>
                <a:spcPts val="0"/>
              </a:spcAft>
              <a:buClr>
                <a:schemeClr val="dk1"/>
              </a:buClr>
              <a:buSzPts val="2000"/>
              <a:buNone/>
            </a:pPr>
            <a:endParaRPr/>
          </a:p>
        </p:txBody>
      </p:sp>
      <p:sp>
        <p:nvSpPr>
          <p:cNvPr id="101" name="Google Shape;101;p4"/>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02" name="Google Shape;102;p4"/>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103" name="Google Shape;103;p4"/>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4</a:t>
            </a:fld>
            <a:endParaRPr/>
          </a:p>
        </p:txBody>
      </p:sp>
      <p:grpSp>
        <p:nvGrpSpPr>
          <p:cNvPr id="104" name="Google Shape;104;p4"/>
          <p:cNvGrpSpPr/>
          <p:nvPr/>
        </p:nvGrpSpPr>
        <p:grpSpPr>
          <a:xfrm>
            <a:off x="935947" y="5337018"/>
            <a:ext cx="10488999" cy="1510472"/>
            <a:chOff x="893379" y="5211003"/>
            <a:chExt cx="10488999" cy="1510472"/>
          </a:xfrm>
        </p:grpSpPr>
        <p:grpSp>
          <p:nvGrpSpPr>
            <p:cNvPr id="105" name="Google Shape;105;p4"/>
            <p:cNvGrpSpPr/>
            <p:nvPr/>
          </p:nvGrpSpPr>
          <p:grpSpPr>
            <a:xfrm>
              <a:off x="893379" y="5211004"/>
              <a:ext cx="7574648" cy="1510471"/>
              <a:chOff x="2848303" y="4575999"/>
              <a:chExt cx="12272773" cy="2273726"/>
            </a:xfrm>
          </p:grpSpPr>
          <p:pic>
            <p:nvPicPr>
              <p:cNvPr id="106" name="Google Shape;106;p4"/>
              <p:cNvPicPr preferRelativeResize="0"/>
              <p:nvPr/>
            </p:nvPicPr>
            <p:blipFill rotWithShape="1">
              <a:blip r:embed="rId3">
                <a:alphaModFix/>
              </a:blip>
              <a:srcRect t="43678"/>
              <a:stretch/>
            </p:blipFill>
            <p:spPr>
              <a:xfrm>
                <a:off x="2848303" y="4576000"/>
                <a:ext cx="6210803" cy="2273725"/>
              </a:xfrm>
              <a:prstGeom prst="rect">
                <a:avLst/>
              </a:prstGeom>
              <a:noFill/>
              <a:ln>
                <a:noFill/>
              </a:ln>
            </p:spPr>
          </p:pic>
          <p:pic>
            <p:nvPicPr>
              <p:cNvPr id="107" name="Google Shape;107;p4"/>
              <p:cNvPicPr preferRelativeResize="0"/>
              <p:nvPr/>
            </p:nvPicPr>
            <p:blipFill rotWithShape="1">
              <a:blip r:embed="rId3">
                <a:alphaModFix/>
              </a:blip>
              <a:srcRect t="43678"/>
              <a:stretch/>
            </p:blipFill>
            <p:spPr>
              <a:xfrm>
                <a:off x="8910273" y="4575999"/>
                <a:ext cx="6210803" cy="2273725"/>
              </a:xfrm>
              <a:prstGeom prst="rect">
                <a:avLst/>
              </a:prstGeom>
              <a:noFill/>
              <a:ln>
                <a:noFill/>
              </a:ln>
            </p:spPr>
          </p:pic>
        </p:grpSp>
        <p:pic>
          <p:nvPicPr>
            <p:cNvPr id="108" name="Google Shape;108;p4"/>
            <p:cNvPicPr preferRelativeResize="0"/>
            <p:nvPr/>
          </p:nvPicPr>
          <p:blipFill rotWithShape="1">
            <a:blip r:embed="rId3">
              <a:alphaModFix/>
            </a:blip>
            <a:srcRect t="43678"/>
            <a:stretch/>
          </p:blipFill>
          <p:spPr>
            <a:xfrm>
              <a:off x="7549125" y="5211003"/>
              <a:ext cx="3833253" cy="1510470"/>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Grass Paper</a:t>
            </a:r>
            <a:endParaRPr/>
          </a:p>
        </p:txBody>
      </p:sp>
      <p:sp>
        <p:nvSpPr>
          <p:cNvPr id="114" name="Google Shape;114;p5"/>
          <p:cNvSpPr txBox="1">
            <a:spLocks noGrp="1"/>
          </p:cNvSpPr>
          <p:nvPr>
            <p:ph type="body" idx="2"/>
          </p:nvPr>
        </p:nvSpPr>
        <p:spPr>
          <a:xfrm>
            <a:off x="424246" y="575711"/>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Process of Making Grass Paper by Creapaper</a:t>
            </a:r>
            <a:endParaRPr/>
          </a:p>
        </p:txBody>
      </p:sp>
      <p:sp>
        <p:nvSpPr>
          <p:cNvPr id="115" name="Google Shape;115;p5"/>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116" name="Google Shape;116;p5"/>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5</a:t>
            </a:fld>
            <a:endParaRPr/>
          </a:p>
        </p:txBody>
      </p:sp>
      <p:grpSp>
        <p:nvGrpSpPr>
          <p:cNvPr id="117" name="Google Shape;117;p5"/>
          <p:cNvGrpSpPr/>
          <p:nvPr/>
        </p:nvGrpSpPr>
        <p:grpSpPr>
          <a:xfrm>
            <a:off x="426000" y="679707"/>
            <a:ext cx="11766000" cy="6178293"/>
            <a:chOff x="426000" y="679707"/>
            <a:chExt cx="11766000" cy="6178293"/>
          </a:xfrm>
        </p:grpSpPr>
        <p:grpSp>
          <p:nvGrpSpPr>
            <p:cNvPr id="118" name="Google Shape;118;p5"/>
            <p:cNvGrpSpPr/>
            <p:nvPr/>
          </p:nvGrpSpPr>
          <p:grpSpPr>
            <a:xfrm>
              <a:off x="426000" y="679707"/>
              <a:ext cx="11766000" cy="6178293"/>
              <a:chOff x="426000" y="679707"/>
              <a:chExt cx="11766000" cy="6178293"/>
            </a:xfrm>
          </p:grpSpPr>
          <p:grpSp>
            <p:nvGrpSpPr>
              <p:cNvPr id="119" name="Google Shape;119;p5"/>
              <p:cNvGrpSpPr/>
              <p:nvPr/>
            </p:nvGrpSpPr>
            <p:grpSpPr>
              <a:xfrm>
                <a:off x="426000" y="679707"/>
                <a:ext cx="11766000" cy="6178293"/>
                <a:chOff x="426000" y="679707"/>
                <a:chExt cx="11766000" cy="6178293"/>
              </a:xfrm>
            </p:grpSpPr>
            <p:grpSp>
              <p:nvGrpSpPr>
                <p:cNvPr id="120" name="Google Shape;120;p5"/>
                <p:cNvGrpSpPr/>
                <p:nvPr/>
              </p:nvGrpSpPr>
              <p:grpSpPr>
                <a:xfrm>
                  <a:off x="426000" y="679707"/>
                  <a:ext cx="11612986" cy="6178293"/>
                  <a:chOff x="521549" y="701469"/>
                  <a:chExt cx="11612986" cy="6178293"/>
                </a:xfrm>
              </p:grpSpPr>
              <p:grpSp>
                <p:nvGrpSpPr>
                  <p:cNvPr id="121" name="Google Shape;121;p5"/>
                  <p:cNvGrpSpPr/>
                  <p:nvPr/>
                </p:nvGrpSpPr>
                <p:grpSpPr>
                  <a:xfrm>
                    <a:off x="521549" y="701469"/>
                    <a:ext cx="11612986" cy="6178293"/>
                    <a:chOff x="521549" y="701469"/>
                    <a:chExt cx="11612986" cy="6178293"/>
                  </a:xfrm>
                </p:grpSpPr>
                <p:grpSp>
                  <p:nvGrpSpPr>
                    <p:cNvPr id="122" name="Google Shape;122;p5"/>
                    <p:cNvGrpSpPr/>
                    <p:nvPr/>
                  </p:nvGrpSpPr>
                  <p:grpSpPr>
                    <a:xfrm>
                      <a:off x="699702" y="3058909"/>
                      <a:ext cx="1873456" cy="1936938"/>
                      <a:chOff x="567451" y="3583424"/>
                      <a:chExt cx="2370973" cy="2631224"/>
                    </a:xfrm>
                  </p:grpSpPr>
                  <p:pic>
                    <p:nvPicPr>
                      <p:cNvPr id="123" name="Google Shape;123;p5"/>
                      <p:cNvPicPr preferRelativeResize="0"/>
                      <p:nvPr/>
                    </p:nvPicPr>
                    <p:blipFill rotWithShape="1">
                      <a:blip r:embed="rId3">
                        <a:alphaModFix/>
                      </a:blip>
                      <a:srcRect/>
                      <a:stretch/>
                    </p:blipFill>
                    <p:spPr>
                      <a:xfrm>
                        <a:off x="567451" y="4657488"/>
                        <a:ext cx="849113" cy="849113"/>
                      </a:xfrm>
                      <a:prstGeom prst="rect">
                        <a:avLst/>
                      </a:prstGeom>
                      <a:noFill/>
                      <a:ln>
                        <a:noFill/>
                      </a:ln>
                    </p:spPr>
                  </p:pic>
                  <p:pic>
                    <p:nvPicPr>
                      <p:cNvPr id="124" name="Google Shape;124;p5"/>
                      <p:cNvPicPr preferRelativeResize="0"/>
                      <p:nvPr/>
                    </p:nvPicPr>
                    <p:blipFill rotWithShape="1">
                      <a:blip r:embed="rId4">
                        <a:alphaModFix/>
                      </a:blip>
                      <a:srcRect/>
                      <a:stretch/>
                    </p:blipFill>
                    <p:spPr>
                      <a:xfrm>
                        <a:off x="931470" y="5099112"/>
                        <a:ext cx="1115536" cy="1115536"/>
                      </a:xfrm>
                      <a:prstGeom prst="rect">
                        <a:avLst/>
                      </a:prstGeom>
                      <a:noFill/>
                      <a:ln>
                        <a:noFill/>
                      </a:ln>
                    </p:spPr>
                  </p:pic>
                  <p:pic>
                    <p:nvPicPr>
                      <p:cNvPr id="125" name="Google Shape;125;p5"/>
                      <p:cNvPicPr preferRelativeResize="0"/>
                      <p:nvPr/>
                    </p:nvPicPr>
                    <p:blipFill rotWithShape="1">
                      <a:blip r:embed="rId5">
                        <a:alphaModFix/>
                      </a:blip>
                      <a:srcRect/>
                      <a:stretch/>
                    </p:blipFill>
                    <p:spPr>
                      <a:xfrm>
                        <a:off x="1033424" y="3583424"/>
                        <a:ext cx="1905000" cy="1905000"/>
                      </a:xfrm>
                      <a:prstGeom prst="rect">
                        <a:avLst/>
                      </a:prstGeom>
                      <a:noFill/>
                      <a:ln>
                        <a:noFill/>
                      </a:ln>
                    </p:spPr>
                  </p:pic>
                </p:grpSp>
                <p:grpSp>
                  <p:nvGrpSpPr>
                    <p:cNvPr id="126" name="Google Shape;126;p5"/>
                    <p:cNvGrpSpPr/>
                    <p:nvPr/>
                  </p:nvGrpSpPr>
                  <p:grpSpPr>
                    <a:xfrm>
                      <a:off x="521549" y="701469"/>
                      <a:ext cx="11612986" cy="6178293"/>
                      <a:chOff x="521549" y="701469"/>
                      <a:chExt cx="11612986" cy="6178293"/>
                    </a:xfrm>
                  </p:grpSpPr>
                  <p:grpSp>
                    <p:nvGrpSpPr>
                      <p:cNvPr id="127" name="Google Shape;127;p5"/>
                      <p:cNvGrpSpPr/>
                      <p:nvPr/>
                    </p:nvGrpSpPr>
                    <p:grpSpPr>
                      <a:xfrm>
                        <a:off x="521549" y="701469"/>
                        <a:ext cx="11612986" cy="6178293"/>
                        <a:chOff x="521549" y="701469"/>
                        <a:chExt cx="11612986" cy="6178293"/>
                      </a:xfrm>
                    </p:grpSpPr>
                    <p:pic>
                      <p:nvPicPr>
                        <p:cNvPr id="128" name="Google Shape;128;p5"/>
                        <p:cNvPicPr preferRelativeResize="0"/>
                        <p:nvPr/>
                      </p:nvPicPr>
                      <p:blipFill rotWithShape="1">
                        <a:blip r:embed="rId6">
                          <a:alphaModFix/>
                        </a:blip>
                        <a:srcRect/>
                        <a:stretch/>
                      </p:blipFill>
                      <p:spPr>
                        <a:xfrm>
                          <a:off x="3562466" y="2945873"/>
                          <a:ext cx="2093381" cy="1825856"/>
                        </a:xfrm>
                        <a:prstGeom prst="rect">
                          <a:avLst/>
                        </a:prstGeom>
                        <a:noFill/>
                        <a:ln>
                          <a:noFill/>
                        </a:ln>
                      </p:spPr>
                    </p:pic>
                    <p:grpSp>
                      <p:nvGrpSpPr>
                        <p:cNvPr id="129" name="Google Shape;129;p5"/>
                        <p:cNvGrpSpPr/>
                        <p:nvPr/>
                      </p:nvGrpSpPr>
                      <p:grpSpPr>
                        <a:xfrm>
                          <a:off x="521549" y="701469"/>
                          <a:ext cx="11612986" cy="6178293"/>
                          <a:chOff x="521549" y="701469"/>
                          <a:chExt cx="11612986" cy="6178293"/>
                        </a:xfrm>
                      </p:grpSpPr>
                      <p:pic>
                        <p:nvPicPr>
                          <p:cNvPr id="130" name="Google Shape;130;p5"/>
                          <p:cNvPicPr preferRelativeResize="0"/>
                          <p:nvPr/>
                        </p:nvPicPr>
                        <p:blipFill rotWithShape="1">
                          <a:blip r:embed="rId7">
                            <a:alphaModFix/>
                          </a:blip>
                          <a:srcRect/>
                          <a:stretch/>
                        </p:blipFill>
                        <p:spPr>
                          <a:xfrm>
                            <a:off x="7018321" y="5764226"/>
                            <a:ext cx="1175632" cy="1115536"/>
                          </a:xfrm>
                          <a:prstGeom prst="rect">
                            <a:avLst/>
                          </a:prstGeom>
                          <a:noFill/>
                          <a:ln>
                            <a:noFill/>
                          </a:ln>
                        </p:spPr>
                      </p:pic>
                      <p:grpSp>
                        <p:nvGrpSpPr>
                          <p:cNvPr id="131" name="Google Shape;131;p5"/>
                          <p:cNvGrpSpPr/>
                          <p:nvPr/>
                        </p:nvGrpSpPr>
                        <p:grpSpPr>
                          <a:xfrm>
                            <a:off x="521549" y="701469"/>
                            <a:ext cx="11612986" cy="6076497"/>
                            <a:chOff x="521549" y="701469"/>
                            <a:chExt cx="11612986" cy="6076497"/>
                          </a:xfrm>
                        </p:grpSpPr>
                        <p:sp>
                          <p:nvSpPr>
                            <p:cNvPr id="132" name="Google Shape;132;p5"/>
                            <p:cNvSpPr/>
                            <p:nvPr/>
                          </p:nvSpPr>
                          <p:spPr>
                            <a:xfrm>
                              <a:off x="8250008" y="5866021"/>
                              <a:ext cx="911945" cy="9119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5"/>
                            <p:cNvGrpSpPr/>
                            <p:nvPr/>
                          </p:nvGrpSpPr>
                          <p:grpSpPr>
                            <a:xfrm>
                              <a:off x="521549" y="701469"/>
                              <a:ext cx="11612986" cy="5011527"/>
                              <a:chOff x="521549" y="701469"/>
                              <a:chExt cx="11612986" cy="5011527"/>
                            </a:xfrm>
                          </p:grpSpPr>
                          <p:pic>
                            <p:nvPicPr>
                              <p:cNvPr id="134" name="Google Shape;134;p5"/>
                              <p:cNvPicPr preferRelativeResize="0"/>
                              <p:nvPr/>
                            </p:nvPicPr>
                            <p:blipFill rotWithShape="1">
                              <a:blip r:embed="rId8">
                                <a:alphaModFix/>
                              </a:blip>
                              <a:srcRect/>
                              <a:stretch/>
                            </p:blipFill>
                            <p:spPr>
                              <a:xfrm>
                                <a:off x="10871629" y="2781908"/>
                                <a:ext cx="1262906" cy="1262906"/>
                              </a:xfrm>
                              <a:prstGeom prst="rect">
                                <a:avLst/>
                              </a:prstGeom>
                              <a:noFill/>
                              <a:ln>
                                <a:noFill/>
                              </a:ln>
                            </p:spPr>
                          </p:pic>
                          <p:grpSp>
                            <p:nvGrpSpPr>
                              <p:cNvPr id="135" name="Google Shape;135;p5"/>
                              <p:cNvGrpSpPr/>
                              <p:nvPr/>
                            </p:nvGrpSpPr>
                            <p:grpSpPr>
                              <a:xfrm>
                                <a:off x="521549" y="701469"/>
                                <a:ext cx="10249969" cy="5011527"/>
                                <a:chOff x="521549" y="701469"/>
                                <a:chExt cx="10249969" cy="5011527"/>
                              </a:xfrm>
                            </p:grpSpPr>
                            <p:pic>
                              <p:nvPicPr>
                                <p:cNvPr id="136" name="Google Shape;136;p5"/>
                                <p:cNvPicPr preferRelativeResize="0"/>
                                <p:nvPr/>
                              </p:nvPicPr>
                              <p:blipFill rotWithShape="1">
                                <a:blip r:embed="rId9">
                                  <a:alphaModFix/>
                                </a:blip>
                                <a:srcRect t="65440"/>
                                <a:stretch/>
                              </p:blipFill>
                              <p:spPr>
                                <a:xfrm flipH="1">
                                  <a:off x="6572008" y="830707"/>
                                  <a:ext cx="2452990" cy="1173087"/>
                                </a:xfrm>
                                <a:prstGeom prst="rect">
                                  <a:avLst/>
                                </a:prstGeom>
                                <a:noFill/>
                                <a:ln>
                                  <a:noFill/>
                                </a:ln>
                              </p:spPr>
                            </p:pic>
                            <p:grpSp>
                              <p:nvGrpSpPr>
                                <p:cNvPr id="137" name="Google Shape;137;p5"/>
                                <p:cNvGrpSpPr/>
                                <p:nvPr/>
                              </p:nvGrpSpPr>
                              <p:grpSpPr>
                                <a:xfrm>
                                  <a:off x="521549" y="701469"/>
                                  <a:ext cx="10249969" cy="5011527"/>
                                  <a:chOff x="521549" y="701469"/>
                                  <a:chExt cx="10249969" cy="5011527"/>
                                </a:xfrm>
                              </p:grpSpPr>
                              <p:grpSp>
                                <p:nvGrpSpPr>
                                  <p:cNvPr id="138" name="Google Shape;138;p5"/>
                                  <p:cNvGrpSpPr/>
                                  <p:nvPr/>
                                </p:nvGrpSpPr>
                                <p:grpSpPr>
                                  <a:xfrm>
                                    <a:off x="3477803" y="701469"/>
                                    <a:ext cx="2180084" cy="1383938"/>
                                    <a:chOff x="3915915" y="896342"/>
                                    <a:chExt cx="3047331" cy="1795221"/>
                                  </a:xfrm>
                                </p:grpSpPr>
                                <p:pic>
                                  <p:nvPicPr>
                                    <p:cNvPr id="139" name="Google Shape;139;p5"/>
                                    <p:cNvPicPr preferRelativeResize="0"/>
                                    <p:nvPr/>
                                  </p:nvPicPr>
                                  <p:blipFill rotWithShape="1">
                                    <a:blip r:embed="rId10">
                                      <a:alphaModFix/>
                                    </a:blip>
                                    <a:srcRect/>
                                    <a:stretch/>
                                  </p:blipFill>
                                  <p:spPr>
                                    <a:xfrm>
                                      <a:off x="4561946" y="896342"/>
                                      <a:ext cx="2401300" cy="1795221"/>
                                    </a:xfrm>
                                    <a:prstGeom prst="rect">
                                      <a:avLst/>
                                    </a:prstGeom>
                                    <a:noFill/>
                                    <a:ln>
                                      <a:noFill/>
                                    </a:ln>
                                  </p:spPr>
                                </p:pic>
                                <p:pic>
                                  <p:nvPicPr>
                                    <p:cNvPr id="140" name="Google Shape;140;p5"/>
                                    <p:cNvPicPr preferRelativeResize="0"/>
                                    <p:nvPr/>
                                  </p:nvPicPr>
                                  <p:blipFill rotWithShape="1">
                                    <a:blip r:embed="rId11">
                                      <a:alphaModFix/>
                                    </a:blip>
                                    <a:srcRect/>
                                    <a:stretch/>
                                  </p:blipFill>
                                  <p:spPr>
                                    <a:xfrm>
                                      <a:off x="3915915" y="1701011"/>
                                      <a:ext cx="898875" cy="898875"/>
                                    </a:xfrm>
                                    <a:prstGeom prst="rect">
                                      <a:avLst/>
                                    </a:prstGeom>
                                    <a:noFill/>
                                    <a:ln>
                                      <a:noFill/>
                                    </a:ln>
                                  </p:spPr>
                                </p:pic>
                                <p:pic>
                                  <p:nvPicPr>
                                    <p:cNvPr id="141" name="Google Shape;141;p5"/>
                                    <p:cNvPicPr preferRelativeResize="0"/>
                                    <p:nvPr/>
                                  </p:nvPicPr>
                                  <p:blipFill rotWithShape="1">
                                    <a:blip r:embed="rId11">
                                      <a:alphaModFix/>
                                    </a:blip>
                                    <a:srcRect/>
                                    <a:stretch/>
                                  </p:blipFill>
                                  <p:spPr>
                                    <a:xfrm>
                                      <a:off x="4426743" y="1599059"/>
                                      <a:ext cx="919305" cy="919305"/>
                                    </a:xfrm>
                                    <a:prstGeom prst="rect">
                                      <a:avLst/>
                                    </a:prstGeom>
                                    <a:noFill/>
                                    <a:ln>
                                      <a:noFill/>
                                    </a:ln>
                                  </p:spPr>
                                </p:pic>
                                <p:pic>
                                  <p:nvPicPr>
                                    <p:cNvPr id="142" name="Google Shape;142;p5"/>
                                    <p:cNvPicPr preferRelativeResize="0"/>
                                    <p:nvPr/>
                                  </p:nvPicPr>
                                  <p:blipFill rotWithShape="1">
                                    <a:blip r:embed="rId11">
                                      <a:alphaModFix/>
                                    </a:blip>
                                    <a:srcRect/>
                                    <a:stretch/>
                                  </p:blipFill>
                                  <p:spPr>
                                    <a:xfrm>
                                      <a:off x="4102294" y="990368"/>
                                      <a:ext cx="919305" cy="919305"/>
                                    </a:xfrm>
                                    <a:prstGeom prst="rect">
                                      <a:avLst/>
                                    </a:prstGeom>
                                    <a:noFill/>
                                    <a:ln>
                                      <a:noFill/>
                                    </a:ln>
                                  </p:spPr>
                                </p:pic>
                              </p:grpSp>
                              <p:grpSp>
                                <p:nvGrpSpPr>
                                  <p:cNvPr id="143" name="Google Shape;143;p5"/>
                                  <p:cNvGrpSpPr/>
                                  <p:nvPr/>
                                </p:nvGrpSpPr>
                                <p:grpSpPr>
                                  <a:xfrm>
                                    <a:off x="521549" y="1939151"/>
                                    <a:ext cx="10249969" cy="3773845"/>
                                    <a:chOff x="521549" y="1939151"/>
                                    <a:chExt cx="10249969" cy="3773845"/>
                                  </a:xfrm>
                                </p:grpSpPr>
                                <p:sp>
                                  <p:nvSpPr>
                                    <p:cNvPr id="144" name="Google Shape;144;p5"/>
                                    <p:cNvSpPr/>
                                    <p:nvPr/>
                                  </p:nvSpPr>
                                  <p:spPr>
                                    <a:xfrm>
                                      <a:off x="774068" y="1942044"/>
                                      <a:ext cx="1813029" cy="587677"/>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Grass</a:t>
                                      </a:r>
                                      <a:endParaRPr sz="1400" b="0" i="0" u="none" strike="noStrike" cap="none">
                                        <a:solidFill>
                                          <a:srgbClr val="000000"/>
                                        </a:solidFill>
                                        <a:latin typeface="Arial"/>
                                        <a:ea typeface="Arial"/>
                                        <a:cs typeface="Arial"/>
                                        <a:sym typeface="Arial"/>
                                      </a:endParaRPr>
                                    </a:p>
                                  </p:txBody>
                                </p:sp>
                                <p:sp>
                                  <p:nvSpPr>
                                    <p:cNvPr id="145" name="Google Shape;145;p5"/>
                                    <p:cNvSpPr/>
                                    <p:nvPr/>
                                  </p:nvSpPr>
                                  <p:spPr>
                                    <a:xfrm>
                                      <a:off x="3726508" y="1939151"/>
                                      <a:ext cx="1813029" cy="587677"/>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Dried grass is collected</a:t>
                                      </a:r>
                                      <a:endParaRPr sz="1400" b="0" i="0" u="none" strike="noStrike" cap="none">
                                        <a:solidFill>
                                          <a:srgbClr val="000000"/>
                                        </a:solidFill>
                                        <a:latin typeface="Arial"/>
                                        <a:ea typeface="Arial"/>
                                        <a:cs typeface="Arial"/>
                                        <a:sym typeface="Arial"/>
                                      </a:endParaRPr>
                                    </a:p>
                                  </p:txBody>
                                </p:sp>
                                <p:sp>
                                  <p:nvSpPr>
                                    <p:cNvPr id="146" name="Google Shape;146;p5"/>
                                    <p:cNvSpPr/>
                                    <p:nvPr/>
                                  </p:nvSpPr>
                                  <p:spPr>
                                    <a:xfrm>
                                      <a:off x="6891988" y="1940252"/>
                                      <a:ext cx="1813029" cy="587677"/>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Dried Grass is transported</a:t>
                                      </a:r>
                                      <a:endParaRPr sz="1400" b="0" i="0" u="none" strike="noStrike" cap="none">
                                        <a:solidFill>
                                          <a:srgbClr val="000000"/>
                                        </a:solidFill>
                                        <a:latin typeface="Arial"/>
                                        <a:ea typeface="Arial"/>
                                        <a:cs typeface="Arial"/>
                                        <a:sym typeface="Arial"/>
                                      </a:endParaRPr>
                                    </a:p>
                                  </p:txBody>
                                </p:sp>
                                <p:sp>
                                  <p:nvSpPr>
                                    <p:cNvPr id="147" name="Google Shape;147;p5"/>
                                    <p:cNvSpPr/>
                                    <p:nvPr/>
                                  </p:nvSpPr>
                                  <p:spPr>
                                    <a:xfrm flipH="1">
                                      <a:off x="521549" y="4831519"/>
                                      <a:ext cx="1813029" cy="587677"/>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Final products</a:t>
                                      </a:r>
                                      <a:endParaRPr sz="1400" b="0" i="0" u="none" strike="noStrike" cap="none">
                                        <a:solidFill>
                                          <a:srgbClr val="000000"/>
                                        </a:solidFill>
                                        <a:latin typeface="Arial"/>
                                        <a:ea typeface="Arial"/>
                                        <a:cs typeface="Arial"/>
                                        <a:sym typeface="Arial"/>
                                      </a:endParaRPr>
                                    </a:p>
                                  </p:txBody>
                                </p:sp>
                                <p:sp>
                                  <p:nvSpPr>
                                    <p:cNvPr id="148" name="Google Shape;148;p5"/>
                                    <p:cNvSpPr/>
                                    <p:nvPr/>
                                  </p:nvSpPr>
                                  <p:spPr>
                                    <a:xfrm flipH="1">
                                      <a:off x="3594416" y="4831520"/>
                                      <a:ext cx="1813029" cy="587677"/>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GB" sz="1600" b="0" i="0" u="none" strike="noStrike" cap="none">
                                          <a:solidFill>
                                            <a:schemeClr val="dk1"/>
                                          </a:solidFill>
                                          <a:latin typeface="Calibri"/>
                                          <a:ea typeface="Calibri"/>
                                          <a:cs typeface="Calibri"/>
                                          <a:sym typeface="Calibri"/>
                                        </a:rPr>
                                        <a:t>Paper Production Machine</a:t>
                                      </a:r>
                                      <a:endParaRPr sz="1400" b="0" i="0" u="none" strike="noStrike" cap="none">
                                        <a:solidFill>
                                          <a:srgbClr val="000000"/>
                                        </a:solidFill>
                                        <a:latin typeface="Arial"/>
                                        <a:ea typeface="Arial"/>
                                        <a:cs typeface="Arial"/>
                                        <a:sym typeface="Arial"/>
                                      </a:endParaRPr>
                                    </a:p>
                                  </p:txBody>
                                </p:sp>
                                <p:sp>
                                  <p:nvSpPr>
                                    <p:cNvPr id="149" name="Google Shape;149;p5"/>
                                    <p:cNvSpPr/>
                                    <p:nvPr/>
                                  </p:nvSpPr>
                                  <p:spPr>
                                    <a:xfrm flipH="1">
                                      <a:off x="6887116" y="4797577"/>
                                      <a:ext cx="1813029" cy="587677"/>
                                    </a:xfrm>
                                    <a:prstGeom prst="homePlate">
                                      <a:avLst>
                                        <a:gd name="adj" fmla="val 5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0" name="Google Shape;150;p5"/>
                                    <p:cNvSpPr/>
                                    <p:nvPr/>
                                  </p:nvSpPr>
                                  <p:spPr>
                                    <a:xfrm rot="5400000">
                                      <a:off x="9128576" y="2038354"/>
                                      <a:ext cx="1656000" cy="1512000"/>
                                    </a:xfrm>
                                    <a:prstGeom prst="bentArrow">
                                      <a:avLst>
                                        <a:gd name="adj1" fmla="val 35926"/>
                                        <a:gd name="adj2" fmla="val 17963"/>
                                        <a:gd name="adj3" fmla="val 25000"/>
                                        <a:gd name="adj4" fmla="val 10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1" name="Google Shape;151;p5"/>
                                    <p:cNvSpPr/>
                                    <p:nvPr/>
                                  </p:nvSpPr>
                                  <p:spPr>
                                    <a:xfrm rot="10800000">
                                      <a:off x="9259517" y="3900701"/>
                                      <a:ext cx="1512001" cy="1585314"/>
                                    </a:xfrm>
                                    <a:prstGeom prst="bentArrow">
                                      <a:avLst>
                                        <a:gd name="adj1" fmla="val 36940"/>
                                        <a:gd name="adj2" fmla="val 17963"/>
                                        <a:gd name="adj3" fmla="val 25000"/>
                                        <a:gd name="adj4" fmla="val 100000"/>
                                      </a:avLst>
                                    </a:prstGeom>
                                    <a:gradFill>
                                      <a:gsLst>
                                        <a:gs pos="0">
                                          <a:srgbClr val="C6E6AB"/>
                                        </a:gs>
                                        <a:gs pos="50000">
                                          <a:srgbClr val="BBE19D"/>
                                        </a:gs>
                                        <a:gs pos="100000">
                                          <a:srgbClr val="B2E08B"/>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2" name="Google Shape;152;p5"/>
                                    <p:cNvSpPr/>
                                    <p:nvPr/>
                                  </p:nvSpPr>
                                  <p:spPr>
                                    <a:xfrm flipH="1">
                                      <a:off x="6356130" y="4779667"/>
                                      <a:ext cx="628924" cy="612000"/>
                                    </a:xfrm>
                                    <a:prstGeom prst="chevron">
                                      <a:avLst>
                                        <a:gd name="adj" fmla="val 50000"/>
                                      </a:avLst>
                                    </a:prstGeom>
                                    <a:solidFill>
                                      <a:schemeClr val="accent5"/>
                                    </a:solidFill>
                                    <a:ln w="12700" cap="flat" cmpd="sng">
                                      <a:solidFill>
                                        <a:srgbClr val="719FA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5"/>
                                    <p:cNvSpPr/>
                                    <p:nvPr/>
                                  </p:nvSpPr>
                                  <p:spPr>
                                    <a:xfrm flipH="1">
                                      <a:off x="7085165" y="4874071"/>
                                      <a:ext cx="1416930" cy="838925"/>
                                    </a:xfrm>
                                    <a:prstGeom prst="bentArrow">
                                      <a:avLst>
                                        <a:gd name="adj1" fmla="val 25000"/>
                                        <a:gd name="adj2" fmla="val 25000"/>
                                        <a:gd name="adj3" fmla="val 25000"/>
                                        <a:gd name="adj4" fmla="val 43750"/>
                                      </a:avLst>
                                    </a:prstGeom>
                                    <a:gradFill>
                                      <a:gsLst>
                                        <a:gs pos="0">
                                          <a:srgbClr val="FCBD9E"/>
                                        </a:gs>
                                        <a:gs pos="50000">
                                          <a:srgbClr val="F9B290"/>
                                        </a:gs>
                                        <a:gs pos="100000">
                                          <a:srgbClr val="FEA77B"/>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grpSp>
                      </p:grpSp>
                    </p:grpSp>
                  </p:grpSp>
                  <p:pic>
                    <p:nvPicPr>
                      <p:cNvPr id="154" name="Google Shape;154;p5"/>
                      <p:cNvPicPr preferRelativeResize="0"/>
                      <p:nvPr/>
                    </p:nvPicPr>
                    <p:blipFill rotWithShape="1">
                      <a:blip r:embed="rId12">
                        <a:alphaModFix/>
                      </a:blip>
                      <a:srcRect/>
                      <a:stretch/>
                    </p:blipFill>
                    <p:spPr>
                      <a:xfrm>
                        <a:off x="9204109" y="4060418"/>
                        <a:ext cx="953513" cy="953513"/>
                      </a:xfrm>
                      <a:prstGeom prst="rect">
                        <a:avLst/>
                      </a:prstGeom>
                      <a:noFill/>
                      <a:ln>
                        <a:noFill/>
                      </a:ln>
                    </p:spPr>
                  </p:pic>
                </p:grpSp>
              </p:grpSp>
              <p:pic>
                <p:nvPicPr>
                  <p:cNvPr id="155" name="Google Shape;155;p5"/>
                  <p:cNvPicPr preferRelativeResize="0"/>
                  <p:nvPr/>
                </p:nvPicPr>
                <p:blipFill rotWithShape="1">
                  <a:blip r:embed="rId13">
                    <a:alphaModFix/>
                  </a:blip>
                  <a:srcRect/>
                  <a:stretch/>
                </p:blipFill>
                <p:spPr>
                  <a:xfrm>
                    <a:off x="919594" y="803324"/>
                    <a:ext cx="1324108" cy="1324108"/>
                  </a:xfrm>
                  <a:prstGeom prst="rect">
                    <a:avLst/>
                  </a:prstGeom>
                  <a:noFill/>
                  <a:ln>
                    <a:noFill/>
                  </a:ln>
                </p:spPr>
              </p:pic>
            </p:grpSp>
            <p:sp>
              <p:nvSpPr>
                <p:cNvPr id="156" name="Google Shape;156;p5"/>
                <p:cNvSpPr txBox="1"/>
                <p:nvPr/>
              </p:nvSpPr>
              <p:spPr>
                <a:xfrm>
                  <a:off x="10294796" y="1324981"/>
                  <a:ext cx="1897204"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The dried grass is then processed by cleaning, cutting and pressing into grass pellets</a:t>
                  </a:r>
                  <a:endParaRPr sz="1400" b="0" i="0" u="none" strike="noStrike" cap="none">
                    <a:solidFill>
                      <a:srgbClr val="000000"/>
                    </a:solidFill>
                    <a:latin typeface="Arial"/>
                    <a:ea typeface="Arial"/>
                    <a:cs typeface="Arial"/>
                    <a:sym typeface="Arial"/>
                  </a:endParaRPr>
                </a:p>
              </p:txBody>
            </p:sp>
            <p:sp>
              <p:nvSpPr>
                <p:cNvPr id="157" name="Google Shape;157;p5"/>
                <p:cNvSpPr txBox="1"/>
                <p:nvPr/>
              </p:nvSpPr>
              <p:spPr>
                <a:xfrm rot="-1513615">
                  <a:off x="9291635" y="4829810"/>
                  <a:ext cx="15120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Grass Pellets</a:t>
                  </a:r>
                  <a:endParaRPr sz="1400" b="0" i="0" u="none" strike="noStrike" cap="none">
                    <a:solidFill>
                      <a:srgbClr val="000000"/>
                    </a:solidFill>
                    <a:latin typeface="Arial"/>
                    <a:ea typeface="Arial"/>
                    <a:cs typeface="Arial"/>
                    <a:sym typeface="Arial"/>
                  </a:endParaRPr>
                </a:p>
              </p:txBody>
            </p:sp>
            <p:sp>
              <p:nvSpPr>
                <p:cNvPr id="158" name="Google Shape;158;p5"/>
                <p:cNvSpPr txBox="1"/>
                <p:nvPr/>
              </p:nvSpPr>
              <p:spPr>
                <a:xfrm>
                  <a:off x="9163968" y="6444121"/>
                  <a:ext cx="16008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Recycled Paper</a:t>
                  </a:r>
                  <a:endParaRPr sz="1400" b="0" i="0" u="none" strike="noStrike" cap="none">
                    <a:solidFill>
                      <a:srgbClr val="000000"/>
                    </a:solidFill>
                    <a:latin typeface="Arial"/>
                    <a:ea typeface="Arial"/>
                    <a:cs typeface="Arial"/>
                    <a:sym typeface="Arial"/>
                  </a:endParaRPr>
                </a:p>
              </p:txBody>
            </p:sp>
            <p:sp>
              <p:nvSpPr>
                <p:cNvPr id="159" name="Google Shape;159;p5"/>
                <p:cNvSpPr txBox="1"/>
                <p:nvPr/>
              </p:nvSpPr>
              <p:spPr>
                <a:xfrm>
                  <a:off x="5368895" y="6422920"/>
                  <a:ext cx="204219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Fresh wood fibres</a:t>
                  </a:r>
                  <a:endParaRPr sz="1400" b="0" i="0" u="none" strike="noStrike" cap="none">
                    <a:solidFill>
                      <a:srgbClr val="000000"/>
                    </a:solidFill>
                    <a:latin typeface="Arial"/>
                    <a:ea typeface="Arial"/>
                    <a:cs typeface="Arial"/>
                    <a:sym typeface="Arial"/>
                  </a:endParaRPr>
                </a:p>
              </p:txBody>
            </p:sp>
          </p:grpSp>
          <p:sp>
            <p:nvSpPr>
              <p:cNvPr id="160" name="Google Shape;160;p5"/>
              <p:cNvSpPr/>
              <p:nvPr/>
            </p:nvSpPr>
            <p:spPr>
              <a:xfrm flipH="1">
                <a:off x="6978960" y="4856429"/>
                <a:ext cx="883061" cy="838925"/>
              </a:xfrm>
              <a:prstGeom prst="bentArrow">
                <a:avLst>
                  <a:gd name="adj1" fmla="val 25000"/>
                  <a:gd name="adj2" fmla="val 25000"/>
                  <a:gd name="adj3" fmla="val 25000"/>
                  <a:gd name="adj4" fmla="val 87500"/>
                </a:avLst>
              </a:prstGeom>
              <a:gradFill>
                <a:gsLst>
                  <a:gs pos="0">
                    <a:srgbClr val="9AB2B6"/>
                  </a:gs>
                  <a:gs pos="50000">
                    <a:srgbClr val="8DA6A9"/>
                  </a:gs>
                  <a:gs pos="100000">
                    <a:srgbClr val="789A9F"/>
                  </a:gs>
                </a:gsLst>
                <a:lin ang="5400000" scaled="0"/>
              </a:gradFill>
              <a:ln w="9525"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61" name="Google Shape;161;p5"/>
            <p:cNvSpPr txBox="1"/>
            <p:nvPr/>
          </p:nvSpPr>
          <p:spPr>
            <a:xfrm>
              <a:off x="6146415" y="3343712"/>
              <a:ext cx="2728346"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Depending on requirement up to 60% grass pellets + Recycled paper or Fresh wood fibres or both can be used to create pulp</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Grass Paper</a:t>
            </a:r>
            <a:endParaRPr/>
          </a:p>
        </p:txBody>
      </p:sp>
      <p:sp>
        <p:nvSpPr>
          <p:cNvPr id="167" name="Google Shape;167;p6"/>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accent4"/>
              </a:buClr>
              <a:buSzPts val="2000"/>
              <a:buFont typeface="Arial"/>
              <a:buChar char="•"/>
            </a:pPr>
            <a:r>
              <a:rPr lang="en-GB">
                <a:solidFill>
                  <a:schemeClr val="accent1"/>
                </a:solidFill>
              </a:rPr>
              <a:t>Raw material – grass (can be dried grass)</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Chopping/ cutting board</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Knife/ Cutter</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Larger container to wash and clean</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Old cooking pot to boil the cleaned grass (check with adults in your house) </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Washing soda</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Blender (check with adults in your house) or hand beater to make pulp</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Mould and deckle frame can be made at home </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Tub/ vat larger than the mould and deckle</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Sponges/ and sheets of cloth</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You can always use other types of material such as cardboards, wooden boards, canvas which might be practical and available.</a:t>
            </a:r>
            <a:endParaRPr/>
          </a:p>
          <a:p>
            <a:pPr marL="342900" lvl="0" indent="-342900" algn="l" rtl="0">
              <a:lnSpc>
                <a:spcPct val="90000"/>
              </a:lnSpc>
              <a:spcBef>
                <a:spcPts val="1000"/>
              </a:spcBef>
              <a:spcAft>
                <a:spcPts val="0"/>
              </a:spcAft>
              <a:buClr>
                <a:schemeClr val="accent4"/>
              </a:buClr>
              <a:buSzPts val="2000"/>
              <a:buFont typeface="Arial"/>
              <a:buChar char="•"/>
            </a:pPr>
            <a:r>
              <a:rPr lang="en-GB">
                <a:solidFill>
                  <a:schemeClr val="accent1"/>
                </a:solidFill>
              </a:rPr>
              <a:t>If possible, work outside and not in kitchen.</a:t>
            </a:r>
            <a:endParaRPr/>
          </a:p>
          <a:p>
            <a:pPr marL="342900" lvl="0" indent="-215900" algn="l" rtl="0">
              <a:lnSpc>
                <a:spcPct val="90000"/>
              </a:lnSpc>
              <a:spcBef>
                <a:spcPts val="1000"/>
              </a:spcBef>
              <a:spcAft>
                <a:spcPts val="0"/>
              </a:spcAft>
              <a:buClr>
                <a:schemeClr val="accent4"/>
              </a:buClr>
              <a:buSzPts val="2000"/>
              <a:buFont typeface="Arial"/>
              <a:buNone/>
            </a:pPr>
            <a:endParaRPr>
              <a:solidFill>
                <a:schemeClr val="accent1"/>
              </a:solidFill>
            </a:endParaRPr>
          </a:p>
        </p:txBody>
      </p:sp>
      <p:sp>
        <p:nvSpPr>
          <p:cNvPr id="168" name="Google Shape;168;p6"/>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Things you will need to make Grass Paper by Yourself</a:t>
            </a:r>
            <a:endParaRPr/>
          </a:p>
        </p:txBody>
      </p:sp>
      <p:sp>
        <p:nvSpPr>
          <p:cNvPr id="169" name="Google Shape;169;p6"/>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170" name="Google Shape;170;p6"/>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7"/>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Grass Paper</a:t>
            </a:r>
            <a:endParaRPr/>
          </a:p>
        </p:txBody>
      </p:sp>
      <p:pic>
        <p:nvPicPr>
          <p:cNvPr id="176" name="Google Shape;176;p7" title="Making Plant Paper From Wild Fall Grass... and Making Art Out of It"/>
          <p:cNvPicPr preferRelativeResize="0">
            <a:picLocks noGrp="1"/>
          </p:cNvPicPr>
          <p:nvPr>
            <p:ph type="body" idx="1"/>
          </p:nvPr>
        </p:nvPicPr>
        <p:blipFill rotWithShape="1">
          <a:blip r:embed="rId3">
            <a:alphaModFix/>
          </a:blip>
          <a:srcRect/>
          <a:stretch/>
        </p:blipFill>
        <p:spPr>
          <a:xfrm>
            <a:off x="426000" y="1144588"/>
            <a:ext cx="11339999" cy="5230812"/>
          </a:xfrm>
          <a:prstGeom prst="roundRect">
            <a:avLst>
              <a:gd name="adj" fmla="val 5439"/>
            </a:avLst>
          </a:prstGeom>
          <a:noFill/>
          <a:ln>
            <a:noFill/>
          </a:ln>
        </p:spPr>
      </p:pic>
      <p:sp>
        <p:nvSpPr>
          <p:cNvPr id="177" name="Google Shape;177;p7"/>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Try Yourself</a:t>
            </a:r>
            <a:endParaRPr/>
          </a:p>
        </p:txBody>
      </p:sp>
      <p:sp>
        <p:nvSpPr>
          <p:cNvPr id="178" name="Google Shape;178;p7"/>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179" name="Google Shape;179;p7"/>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7</a:t>
            </a:fld>
            <a:endParaRPr/>
          </a:p>
        </p:txBody>
      </p:sp>
      <p:sp>
        <p:nvSpPr>
          <p:cNvPr id="180" name="Google Shape;180;p7">
            <a:hlinkClick r:id="rId4"/>
          </p:cNvPr>
          <p:cNvSpPr/>
          <p:nvPr/>
        </p:nvSpPr>
        <p:spPr>
          <a:xfrm>
            <a:off x="1014432" y="6434549"/>
            <a:ext cx="348575" cy="346074"/>
          </a:xfrm>
          <a:custGeom>
            <a:avLst/>
            <a:gdLst/>
            <a:ahLst/>
            <a:cxnLst/>
            <a:rect l="l" t="t" r="r" b="b"/>
            <a:pathLst>
              <a:path w="120000" h="120000" extrusionOk="0">
                <a:moveTo>
                  <a:pt x="0" y="0"/>
                </a:moveTo>
                <a:lnTo>
                  <a:pt x="120000" y="0"/>
                </a:lnTo>
                <a:lnTo>
                  <a:pt x="120000" y="120000"/>
                </a:lnTo>
                <a:lnTo>
                  <a:pt x="0" y="120000"/>
                </a:lnTo>
                <a:close/>
                <a:moveTo>
                  <a:pt x="104677" y="60000"/>
                </a:moveTo>
                <a:lnTo>
                  <a:pt x="15323" y="15000"/>
                </a:lnTo>
                <a:lnTo>
                  <a:pt x="15323" y="105000"/>
                </a:lnTo>
                <a:close/>
              </a:path>
              <a:path w="120000" h="120000" fill="darken" extrusionOk="0">
                <a:moveTo>
                  <a:pt x="104677" y="60000"/>
                </a:moveTo>
                <a:lnTo>
                  <a:pt x="15323" y="15000"/>
                </a:lnTo>
                <a:lnTo>
                  <a:pt x="15323" y="105000"/>
                </a:lnTo>
                <a:close/>
              </a:path>
              <a:path w="120000" h="120000" fill="none" extrusionOk="0">
                <a:moveTo>
                  <a:pt x="104677" y="60000"/>
                </a:moveTo>
                <a:lnTo>
                  <a:pt x="15323" y="105000"/>
                </a:lnTo>
                <a:lnTo>
                  <a:pt x="15323" y="15000"/>
                </a:lnTo>
                <a:close/>
              </a:path>
              <a:path w="120000" h="120000" fill="none" extrusionOk="0">
                <a:moveTo>
                  <a:pt x="0" y="0"/>
                </a:moveTo>
                <a:lnTo>
                  <a:pt x="120000" y="0"/>
                </a:lnTo>
                <a:lnTo>
                  <a:pt x="120000" y="120000"/>
                </a:lnTo>
                <a:lnTo>
                  <a:pt x="0" y="120000"/>
                </a:lnTo>
                <a:close/>
              </a:path>
            </a:pathLst>
          </a:cu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
                                        <p:tgtEl>
                                          <p:spTgt spid="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Metric Conversion</a:t>
            </a:r>
            <a:endParaRPr/>
          </a:p>
        </p:txBody>
      </p:sp>
      <p:pic>
        <p:nvPicPr>
          <p:cNvPr id="186" name="Google Shape;186;p8"/>
          <p:cNvPicPr preferRelativeResize="0">
            <a:picLocks noGrp="1"/>
          </p:cNvPicPr>
          <p:nvPr>
            <p:ph type="body" idx="1"/>
          </p:nvPr>
        </p:nvPicPr>
        <p:blipFill rotWithShape="1">
          <a:blip r:embed="rId3">
            <a:alphaModFix/>
          </a:blip>
          <a:srcRect/>
          <a:stretch/>
        </p:blipFill>
        <p:spPr>
          <a:xfrm>
            <a:off x="555898" y="1675224"/>
            <a:ext cx="8410575" cy="4038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87" name="Google Shape;187;p8"/>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r>
              <a:rPr lang="en-GB"/>
              <a:t>Use the below tables for conversions or online metric conversion tools where required.</a:t>
            </a:r>
            <a:endParaRPr/>
          </a:p>
        </p:txBody>
      </p:sp>
      <p:sp>
        <p:nvSpPr>
          <p:cNvPr id="188" name="Google Shape;188;p8"/>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189" name="Google Shape;189;p8"/>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8</a:t>
            </a:fld>
            <a:endParaRPr/>
          </a:p>
        </p:txBody>
      </p:sp>
      <p:pic>
        <p:nvPicPr>
          <p:cNvPr id="190" name="Google Shape;190;p8"/>
          <p:cNvPicPr preferRelativeResize="0"/>
          <p:nvPr/>
        </p:nvPicPr>
        <p:blipFill rotWithShape="1">
          <a:blip r:embed="rId4">
            <a:alphaModFix/>
          </a:blip>
          <a:srcRect/>
          <a:stretch/>
        </p:blipFill>
        <p:spPr>
          <a:xfrm>
            <a:off x="9424696" y="2622962"/>
            <a:ext cx="2000250" cy="1905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9"/>
          <p:cNvSpPr txBox="1">
            <a:spLocks noGrp="1"/>
          </p:cNvSpPr>
          <p:nvPr>
            <p:ph type="title"/>
          </p:nvPr>
        </p:nvSpPr>
        <p:spPr>
          <a:xfrm>
            <a:off x="426000" y="274926"/>
            <a:ext cx="9304436" cy="382299"/>
          </a:xfrm>
          <a:prstGeom prst="rect">
            <a:avLst/>
          </a:prstGeom>
          <a:noFill/>
          <a:ln>
            <a:noFill/>
          </a:ln>
        </p:spPr>
        <p:txBody>
          <a:bodyPr spcFirstLastPara="1" wrap="square" lIns="91425" tIns="0" rIns="91425" bIns="0" anchor="ctr" anchorCtr="0">
            <a:normAutofit/>
          </a:bodyPr>
          <a:lstStyle/>
          <a:p>
            <a:pPr marL="0" lvl="0" indent="0" algn="l" rtl="0">
              <a:lnSpc>
                <a:spcPct val="90000"/>
              </a:lnSpc>
              <a:spcBef>
                <a:spcPts val="0"/>
              </a:spcBef>
              <a:spcAft>
                <a:spcPts val="0"/>
              </a:spcAft>
              <a:buClr>
                <a:schemeClr val="accent1"/>
              </a:buClr>
              <a:buSzPts val="2300"/>
              <a:buFont typeface="Calibri"/>
              <a:buNone/>
            </a:pPr>
            <a:r>
              <a:rPr lang="en-GB"/>
              <a:t>Bioplastic</a:t>
            </a:r>
            <a:endParaRPr/>
          </a:p>
        </p:txBody>
      </p:sp>
      <p:sp>
        <p:nvSpPr>
          <p:cNvPr id="196" name="Google Shape;196;p9"/>
          <p:cNvSpPr txBox="1">
            <a:spLocks noGrp="1"/>
          </p:cNvSpPr>
          <p:nvPr>
            <p:ph type="body" idx="1"/>
          </p:nvPr>
        </p:nvSpPr>
        <p:spPr>
          <a:xfrm>
            <a:off x="426000" y="1145137"/>
            <a:ext cx="11340000" cy="5230026"/>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accent1"/>
              </a:buClr>
              <a:buSzPts val="2000"/>
              <a:buFont typeface="Arial"/>
              <a:buChar char="•"/>
            </a:pPr>
            <a:r>
              <a:rPr lang="en-GB">
                <a:solidFill>
                  <a:srgbClr val="52BFC9"/>
                </a:solidFill>
              </a:rPr>
              <a:t>Bioplastics are created from renewable resources which are biodegradable. </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They help in combating the problem with millions of tons of plastic waste which is littering across land and oceans, and harming marine and wildlife.</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 Bioplastics are being manufactured from various bio resources, algae's, by fermenting raw vegetables with a series of bacterial strains, sugarcane, potato starch, corn starch, etc. </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Bioplastics that are biodegradable </a:t>
            </a:r>
            <a:r>
              <a:rPr lang="en-GB" b="0">
                <a:solidFill>
                  <a:srgbClr val="52BFC9"/>
                </a:solidFill>
              </a:rPr>
              <a:t>include versions like polylactic acid (PLA), polyhydroxyalkanaoates (PHA), polybutylene succinate (PBS).</a:t>
            </a:r>
            <a:endParaRPr/>
          </a:p>
          <a:p>
            <a:pPr marL="342900" lvl="0" indent="-342900" algn="just" rtl="0">
              <a:lnSpc>
                <a:spcPct val="90000"/>
              </a:lnSpc>
              <a:spcBef>
                <a:spcPts val="1000"/>
              </a:spcBef>
              <a:spcAft>
                <a:spcPts val="0"/>
              </a:spcAft>
              <a:buClr>
                <a:schemeClr val="accent1"/>
              </a:buClr>
              <a:buSzPts val="2000"/>
              <a:buFont typeface="Arial"/>
              <a:buChar char="•"/>
            </a:pPr>
            <a:r>
              <a:rPr lang="en-GB">
                <a:solidFill>
                  <a:srgbClr val="52BFC9"/>
                </a:solidFill>
              </a:rPr>
              <a:t>Advantages of Bioplastics:</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b="0">
                <a:solidFill>
                  <a:srgbClr val="52BFC9"/>
                </a:solidFill>
              </a:rPr>
              <a:t>They reduce </a:t>
            </a:r>
            <a:r>
              <a:rPr lang="en-GB">
                <a:solidFill>
                  <a:srgbClr val="52BFC9"/>
                </a:solidFill>
              </a:rPr>
              <a:t>the c</a:t>
            </a:r>
            <a:r>
              <a:rPr lang="en-GB" b="0">
                <a:solidFill>
                  <a:srgbClr val="52BFC9"/>
                </a:solidFill>
              </a:rPr>
              <a:t>arbon footprint.</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They use less energy for production compared to traditional plastics.</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They do not contain non-renewable raw material. </a:t>
            </a:r>
            <a:r>
              <a:rPr lang="en-GB" b="0">
                <a:solidFill>
                  <a:srgbClr val="52BFC9"/>
                </a:solidFill>
              </a:rPr>
              <a:t> </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They help in reducing the non-degradable plastic waste.</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They do not contain chemicals that are harmful to health.</a:t>
            </a:r>
            <a:endParaRPr/>
          </a:p>
          <a:p>
            <a:pPr marL="787400" lvl="1" indent="-342900" algn="just" rtl="0">
              <a:lnSpc>
                <a:spcPct val="90000"/>
              </a:lnSpc>
              <a:spcBef>
                <a:spcPts val="500"/>
              </a:spcBef>
              <a:spcAft>
                <a:spcPts val="0"/>
              </a:spcAft>
              <a:buClr>
                <a:schemeClr val="accent1"/>
              </a:buClr>
              <a:buSzPts val="1700"/>
              <a:buFont typeface="Courier New"/>
              <a:buChar char="o"/>
            </a:pPr>
            <a:r>
              <a:rPr lang="en-GB">
                <a:solidFill>
                  <a:srgbClr val="52BFC9"/>
                </a:solidFill>
              </a:rPr>
              <a:t>They do not affect the food that gets packed into it.</a:t>
            </a:r>
            <a:endParaRPr/>
          </a:p>
        </p:txBody>
      </p:sp>
      <p:sp>
        <p:nvSpPr>
          <p:cNvPr id="197" name="Google Shape;197;p9"/>
          <p:cNvSpPr txBox="1">
            <a:spLocks noGrp="1"/>
          </p:cNvSpPr>
          <p:nvPr>
            <p:ph type="body" idx="2"/>
          </p:nvPr>
        </p:nvSpPr>
        <p:spPr>
          <a:xfrm>
            <a:off x="426000" y="670693"/>
            <a:ext cx="9306190" cy="224657"/>
          </a:xfrm>
          <a:prstGeom prst="rect">
            <a:avLst/>
          </a:prstGeom>
          <a:noFill/>
          <a:ln>
            <a:noFill/>
          </a:ln>
        </p:spPr>
        <p:txBody>
          <a:bodyPr spcFirstLastPara="1" wrap="square" lIns="91425" tIns="0" rIns="91425" bIns="0" anchor="ctr" anchorCtr="0">
            <a:noAutofit/>
          </a:bodyPr>
          <a:lstStyle/>
          <a:p>
            <a:pPr marL="0" lvl="0" indent="0" algn="l" rtl="0">
              <a:lnSpc>
                <a:spcPct val="90000"/>
              </a:lnSpc>
              <a:spcBef>
                <a:spcPts val="0"/>
              </a:spcBef>
              <a:spcAft>
                <a:spcPts val="0"/>
              </a:spcAft>
              <a:buClr>
                <a:schemeClr val="accent4"/>
              </a:buClr>
              <a:buSzPts val="1400"/>
              <a:buNone/>
            </a:pPr>
            <a:endParaRPr/>
          </a:p>
        </p:txBody>
      </p:sp>
      <p:sp>
        <p:nvSpPr>
          <p:cNvPr id="198" name="Google Shape;198;p9"/>
          <p:cNvSpPr txBox="1">
            <a:spLocks noGrp="1"/>
          </p:cNvSpPr>
          <p:nvPr>
            <p:ph type="ftr" idx="11"/>
          </p:nvPr>
        </p:nvSpPr>
        <p:spPr>
          <a:xfrm>
            <a:off x="426000" y="6493698"/>
            <a:ext cx="10577280" cy="227777"/>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GB"/>
              <a:t>BioBeo</a:t>
            </a:r>
            <a:endParaRPr/>
          </a:p>
        </p:txBody>
      </p:sp>
      <p:sp>
        <p:nvSpPr>
          <p:cNvPr id="199" name="Google Shape;199;p9"/>
          <p:cNvSpPr txBox="1">
            <a:spLocks noGrp="1"/>
          </p:cNvSpPr>
          <p:nvPr>
            <p:ph type="sldNum" idx="12"/>
          </p:nvPr>
        </p:nvSpPr>
        <p:spPr>
          <a:xfrm>
            <a:off x="11083894" y="6493698"/>
            <a:ext cx="682105" cy="227777"/>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GB"/>
              <a:t>9</a:t>
            </a:fld>
            <a:endParaRPr/>
          </a:p>
        </p:txBody>
      </p:sp>
      <p:pic>
        <p:nvPicPr>
          <p:cNvPr id="200" name="Google Shape;200;p9"/>
          <p:cNvPicPr preferRelativeResize="0"/>
          <p:nvPr/>
        </p:nvPicPr>
        <p:blipFill rotWithShape="1">
          <a:blip r:embed="rId3">
            <a:alphaModFix/>
          </a:blip>
          <a:srcRect l="21341" t="20170" r="20575" b="20307"/>
          <a:stretch/>
        </p:blipFill>
        <p:spPr>
          <a:xfrm>
            <a:off x="9540398" y="4094418"/>
            <a:ext cx="2225601" cy="2280745"/>
          </a:xfrm>
          <a:prstGeom prst="rect">
            <a:avLst/>
          </a:prstGeom>
          <a:noFill/>
          <a:ln>
            <a:noFill/>
          </a:ln>
        </p:spPr>
      </p:pic>
    </p:spTree>
  </p:cSld>
  <p:clrMapOvr>
    <a:masterClrMapping/>
  </p:clrMapOvr>
</p:sld>
</file>

<file path=ppt/theme/theme1.xml><?xml version="1.0" encoding="utf-8"?>
<a:theme xmlns:a="http://schemas.openxmlformats.org/drawingml/2006/main" name="Project">
  <a:themeElements>
    <a:clrScheme name="BioBeo">
      <a:dk1>
        <a:srgbClr val="393939"/>
      </a:dk1>
      <a:lt1>
        <a:srgbClr val="FFFFFF"/>
      </a:lt1>
      <a:dk2>
        <a:srgbClr val="006A71"/>
      </a:dk2>
      <a:lt2>
        <a:srgbClr val="E7E6E6"/>
      </a:lt2>
      <a:accent1>
        <a:srgbClr val="F58220"/>
      </a:accent1>
      <a:accent2>
        <a:srgbClr val="DB3A64"/>
      </a:accent2>
      <a:accent3>
        <a:srgbClr val="006A71"/>
      </a:accent3>
      <a:accent4>
        <a:srgbClr val="008E97"/>
      </a:accent4>
      <a:accent5>
        <a:srgbClr val="9BDAE0"/>
      </a:accent5>
      <a:accent6>
        <a:srgbClr val="92D050"/>
      </a:accent6>
      <a:hlink>
        <a:srgbClr val="00B0F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1377</Words>
  <Application>Microsoft Office PowerPoint</Application>
  <PresentationFormat>Breitbild</PresentationFormat>
  <Paragraphs>197</Paragraphs>
  <Slides>24</Slides>
  <Notes>24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Courier New</vt:lpstr>
      <vt:lpstr>Noto Sans Symbols</vt:lpstr>
      <vt:lpstr>Project</vt:lpstr>
      <vt:lpstr>BioBeo</vt:lpstr>
      <vt:lpstr>Content</vt:lpstr>
      <vt:lpstr>Introduction </vt:lpstr>
      <vt:lpstr>Grass Paper</vt:lpstr>
      <vt:lpstr>Grass Paper</vt:lpstr>
      <vt:lpstr>Grass Paper</vt:lpstr>
      <vt:lpstr>Grass Paper</vt:lpstr>
      <vt:lpstr>Metric Conversion</vt:lpstr>
      <vt:lpstr>Bioplastic</vt:lpstr>
      <vt:lpstr>Bioplastic</vt:lpstr>
      <vt:lpstr>Bioplastic</vt:lpstr>
      <vt:lpstr>Bioplastic</vt:lpstr>
      <vt:lpstr>Bio Enzymes Cleaner</vt:lpstr>
      <vt:lpstr>Bio Enzyme Cleaner</vt:lpstr>
      <vt:lpstr>Bio Enzyme Cleaner</vt:lpstr>
      <vt:lpstr>Bio Enzyme Cleaner</vt:lpstr>
      <vt:lpstr>Rain Water Filter</vt:lpstr>
      <vt:lpstr>Rain Water Filter</vt:lpstr>
      <vt:lpstr>Rain Water Filter</vt:lpstr>
      <vt:lpstr>Rain Water Filter</vt:lpstr>
      <vt:lpstr>Summary</vt:lpstr>
      <vt:lpstr>Activity</vt:lpstr>
      <vt:lpstr>PowerPoint-Präsentation</vt:lpstr>
      <vt:lpstr>BioBeo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SYNYO</dc:creator>
  <cp:lastModifiedBy>Olivia Kafka</cp:lastModifiedBy>
  <cp:revision>1</cp:revision>
  <dcterms:created xsi:type="dcterms:W3CDTF">2019-05-16T10:14:01Z</dcterms:created>
  <dcterms:modified xsi:type="dcterms:W3CDTF">2025-04-29T11:20:18Z</dcterms:modified>
</cp:coreProperties>
</file>