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387">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QYZKcMeXAQTcQKDP1G59jWCyY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96" y="360"/>
      </p:cViewPr>
      <p:guideLst>
        <p:guide pos="3840"/>
        <p:guide orient="horz" pos="23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cSld name="Title Slide ">
    <p:spTree>
      <p:nvGrpSpPr>
        <p:cNvPr id="1" name="Shape 14"/>
        <p:cNvGrpSpPr/>
        <p:nvPr/>
      </p:nvGrpSpPr>
      <p:grpSpPr>
        <a:xfrm>
          <a:off x="0" y="0"/>
          <a:ext cx="0" cy="0"/>
          <a:chOff x="0" y="0"/>
          <a:chExt cx="0" cy="0"/>
        </a:xfrm>
      </p:grpSpPr>
      <p:pic>
        <p:nvPicPr>
          <p:cNvPr id="15" name="Google Shape;15;p36"/>
          <p:cNvPicPr preferRelativeResize="0"/>
          <p:nvPr/>
        </p:nvPicPr>
        <p:blipFill rotWithShape="1">
          <a:blip r:embed="rId2">
            <a:alphaModFix/>
          </a:blip>
          <a:srcRect l="22" r="23"/>
          <a:stretch/>
        </p:blipFill>
        <p:spPr>
          <a:xfrm>
            <a:off x="8738441" y="3428999"/>
            <a:ext cx="3453558" cy="3429001"/>
          </a:xfrm>
          <a:prstGeom prst="rect">
            <a:avLst/>
          </a:prstGeom>
          <a:noFill/>
          <a:ln>
            <a:noFill/>
          </a:ln>
        </p:spPr>
      </p:pic>
      <p:pic>
        <p:nvPicPr>
          <p:cNvPr id="17" name="Google Shape;17;p36"/>
          <p:cNvPicPr preferRelativeResize="0"/>
          <p:nvPr/>
        </p:nvPicPr>
        <p:blipFill rotWithShape="1">
          <a:blip r:embed="rId3">
            <a:alphaModFix/>
          </a:blip>
          <a:srcRect/>
          <a:stretch/>
        </p:blipFill>
        <p:spPr>
          <a:xfrm>
            <a:off x="9930254" y="261564"/>
            <a:ext cx="1849484" cy="909329"/>
          </a:xfrm>
          <a:prstGeom prst="rect">
            <a:avLst/>
          </a:prstGeom>
          <a:noFill/>
          <a:ln>
            <a:noFill/>
          </a:ln>
        </p:spPr>
      </p:pic>
      <p:sp>
        <p:nvSpPr>
          <p:cNvPr id="18" name="Google Shape;18;p36"/>
          <p:cNvSpPr txBox="1">
            <a:spLocks noGrp="1"/>
          </p:cNvSpPr>
          <p:nvPr>
            <p:ph type="ctrTitle"/>
          </p:nvPr>
        </p:nvSpPr>
        <p:spPr>
          <a:xfrm>
            <a:off x="439738" y="1281715"/>
            <a:ext cx="11340000" cy="1080000"/>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3300"/>
              <a:buFont typeface="Calibri"/>
              <a:buNone/>
              <a:defRPr sz="33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6"/>
          <p:cNvSpPr txBox="1">
            <a:spLocks noGrp="1"/>
          </p:cNvSpPr>
          <p:nvPr>
            <p:ph type="subTitle" idx="1"/>
          </p:nvPr>
        </p:nvSpPr>
        <p:spPr>
          <a:xfrm>
            <a:off x="439738" y="2437858"/>
            <a:ext cx="11340000" cy="127967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4"/>
              </a:buClr>
              <a:buSzPts val="2800"/>
              <a:buNone/>
              <a:defRPr sz="2800">
                <a:solidFill>
                  <a:schemeClr val="accent4"/>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6"/>
          <p:cNvSpPr txBox="1">
            <a:spLocks noGrp="1"/>
          </p:cNvSpPr>
          <p:nvPr>
            <p:ph type="body" idx="2"/>
          </p:nvPr>
        </p:nvSpPr>
        <p:spPr>
          <a:xfrm>
            <a:off x="439739" y="3792940"/>
            <a:ext cx="8620442" cy="360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000"/>
              <a:buNone/>
              <a:defRPr sz="2000" b="1">
                <a:solidFill>
                  <a:schemeClr val="accent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6"/>
          <p:cNvSpPr txBox="1">
            <a:spLocks noGrp="1"/>
          </p:cNvSpPr>
          <p:nvPr>
            <p:ph type="body" idx="3"/>
          </p:nvPr>
        </p:nvSpPr>
        <p:spPr>
          <a:xfrm>
            <a:off x="439739" y="5188138"/>
            <a:ext cx="8620442" cy="27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4F54"/>
              </a:buClr>
              <a:buSzPts val="1400"/>
              <a:buNone/>
              <a:defRPr sz="1400" b="0">
                <a:solidFill>
                  <a:srgbClr val="004F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6"/>
          <p:cNvSpPr txBox="1">
            <a:spLocks noGrp="1"/>
          </p:cNvSpPr>
          <p:nvPr>
            <p:ph type="body" idx="4"/>
          </p:nvPr>
        </p:nvSpPr>
        <p:spPr>
          <a:xfrm>
            <a:off x="439739" y="4891889"/>
            <a:ext cx="8620442" cy="27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4F54"/>
              </a:buClr>
              <a:buSzPts val="1400"/>
              <a:buNone/>
              <a:defRPr sz="1400" b="0">
                <a:solidFill>
                  <a:srgbClr val="004F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6"/>
          <p:cNvSpPr txBox="1">
            <a:spLocks noGrp="1"/>
          </p:cNvSpPr>
          <p:nvPr>
            <p:ph type="body" idx="5"/>
          </p:nvPr>
        </p:nvSpPr>
        <p:spPr>
          <a:xfrm>
            <a:off x="439739" y="4175433"/>
            <a:ext cx="8620442" cy="629925"/>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3"/>
              </a:buClr>
              <a:buSzPts val="1800"/>
              <a:buFont typeface="Noto Sans Symbols"/>
              <a:buNone/>
              <a:defRPr sz="1800" b="0">
                <a:solidFill>
                  <a:schemeClr val="accent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 name="Grafik 2">
            <a:extLst>
              <a:ext uri="{FF2B5EF4-FFF2-40B4-BE49-F238E27FC236}">
                <a16:creationId xmlns:a16="http://schemas.microsoft.com/office/drawing/2014/main" id="{6FDA041D-9089-B46B-0A37-E15D50EAFFCD}"/>
              </a:ext>
            </a:extLst>
          </p:cNvPr>
          <p:cNvPicPr>
            <a:picLocks noChangeAspect="1"/>
          </p:cNvPicPr>
          <p:nvPr userDrawn="1"/>
        </p:nvPicPr>
        <p:blipFill>
          <a:blip r:embed="rId4"/>
          <a:stretch>
            <a:fillRect/>
          </a:stretch>
        </p:blipFill>
        <p:spPr>
          <a:xfrm>
            <a:off x="439738" y="5760720"/>
            <a:ext cx="8485488" cy="706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24"/>
        <p:cNvGrpSpPr/>
        <p:nvPr/>
      </p:nvGrpSpPr>
      <p:grpSpPr>
        <a:xfrm>
          <a:off x="0" y="0"/>
          <a:ext cx="0" cy="0"/>
          <a:chOff x="0" y="0"/>
          <a:chExt cx="0" cy="0"/>
        </a:xfrm>
      </p:grpSpPr>
      <p:sp>
        <p:nvSpPr>
          <p:cNvPr id="25" name="Google Shape;25;p37"/>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7"/>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7"/>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7"/>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E8E8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E8E8E"/>
                </a:solidFill>
                <a:latin typeface="Calibri"/>
                <a:ea typeface="Calibri"/>
                <a:cs typeface="Calibri"/>
                <a:sym typeface="Calibri"/>
              </a:defRPr>
            </a:lvl1pPr>
            <a:lvl2pPr marL="0" lvl="1" indent="0" algn="r">
              <a:spcBef>
                <a:spcPts val="0"/>
              </a:spcBef>
              <a:buNone/>
              <a:defRPr sz="1000" b="0" i="0" u="none" strike="noStrike" cap="none">
                <a:solidFill>
                  <a:srgbClr val="8E8E8E"/>
                </a:solidFill>
                <a:latin typeface="Calibri"/>
                <a:ea typeface="Calibri"/>
                <a:cs typeface="Calibri"/>
                <a:sym typeface="Calibri"/>
              </a:defRPr>
            </a:lvl2pPr>
            <a:lvl3pPr marL="0" lvl="2" indent="0" algn="r">
              <a:spcBef>
                <a:spcPts val="0"/>
              </a:spcBef>
              <a:buNone/>
              <a:defRPr sz="1000" b="0" i="0" u="none" strike="noStrike" cap="none">
                <a:solidFill>
                  <a:srgbClr val="8E8E8E"/>
                </a:solidFill>
                <a:latin typeface="Calibri"/>
                <a:ea typeface="Calibri"/>
                <a:cs typeface="Calibri"/>
                <a:sym typeface="Calibri"/>
              </a:defRPr>
            </a:lvl3pPr>
            <a:lvl4pPr marL="0" lvl="3" indent="0" algn="r">
              <a:spcBef>
                <a:spcPts val="0"/>
              </a:spcBef>
              <a:buNone/>
              <a:defRPr sz="1000" b="0" i="0" u="none" strike="noStrike" cap="none">
                <a:solidFill>
                  <a:srgbClr val="8E8E8E"/>
                </a:solidFill>
                <a:latin typeface="Calibri"/>
                <a:ea typeface="Calibri"/>
                <a:cs typeface="Calibri"/>
                <a:sym typeface="Calibri"/>
              </a:defRPr>
            </a:lvl4pPr>
            <a:lvl5pPr marL="0" lvl="4" indent="0" algn="r">
              <a:spcBef>
                <a:spcPts val="0"/>
              </a:spcBef>
              <a:buNone/>
              <a:defRPr sz="1000" b="0" i="0" u="none" strike="noStrike" cap="none">
                <a:solidFill>
                  <a:srgbClr val="8E8E8E"/>
                </a:solidFill>
                <a:latin typeface="Calibri"/>
                <a:ea typeface="Calibri"/>
                <a:cs typeface="Calibri"/>
                <a:sym typeface="Calibri"/>
              </a:defRPr>
            </a:lvl5pPr>
            <a:lvl6pPr marL="0" lvl="5" indent="0" algn="r">
              <a:spcBef>
                <a:spcPts val="0"/>
              </a:spcBef>
              <a:buNone/>
              <a:defRPr sz="1000" b="0" i="0" u="none" strike="noStrike" cap="none">
                <a:solidFill>
                  <a:srgbClr val="8E8E8E"/>
                </a:solidFill>
                <a:latin typeface="Calibri"/>
                <a:ea typeface="Calibri"/>
                <a:cs typeface="Calibri"/>
                <a:sym typeface="Calibri"/>
              </a:defRPr>
            </a:lvl6pPr>
            <a:lvl7pPr marL="0" lvl="6" indent="0" algn="r">
              <a:spcBef>
                <a:spcPts val="0"/>
              </a:spcBef>
              <a:buNone/>
              <a:defRPr sz="1000" b="0" i="0" u="none" strike="noStrike" cap="none">
                <a:solidFill>
                  <a:srgbClr val="8E8E8E"/>
                </a:solidFill>
                <a:latin typeface="Calibri"/>
                <a:ea typeface="Calibri"/>
                <a:cs typeface="Calibri"/>
                <a:sym typeface="Calibri"/>
              </a:defRPr>
            </a:lvl7pPr>
            <a:lvl8pPr marL="0" lvl="7" indent="0" algn="r">
              <a:spcBef>
                <a:spcPts val="0"/>
              </a:spcBef>
              <a:buNone/>
              <a:defRPr sz="1000" b="0" i="0" u="none" strike="noStrike" cap="none">
                <a:solidFill>
                  <a:srgbClr val="8E8E8E"/>
                </a:solidFill>
                <a:latin typeface="Calibri"/>
                <a:ea typeface="Calibri"/>
                <a:cs typeface="Calibri"/>
                <a:sym typeface="Calibri"/>
              </a:defRPr>
            </a:lvl8pPr>
            <a:lvl9pPr marL="0" lvl="8" indent="0" algn="r">
              <a:spcBef>
                <a:spcPts val="0"/>
              </a:spcBef>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pic>
        <p:nvPicPr>
          <p:cNvPr id="30" name="Google Shape;30;p37"/>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pty Slide">
  <p:cSld name="Empty Slide">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426000" y="670693"/>
            <a:ext cx="9306190"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8"/>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E8E8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E8E8E"/>
                </a:solidFill>
                <a:latin typeface="Calibri"/>
                <a:ea typeface="Calibri"/>
                <a:cs typeface="Calibri"/>
                <a:sym typeface="Calibri"/>
              </a:defRPr>
            </a:lvl1pPr>
            <a:lvl2pPr marL="0" lvl="1" indent="0" algn="r">
              <a:spcBef>
                <a:spcPts val="0"/>
              </a:spcBef>
              <a:buNone/>
              <a:defRPr sz="1000">
                <a:solidFill>
                  <a:srgbClr val="8E8E8E"/>
                </a:solidFill>
                <a:latin typeface="Calibri"/>
                <a:ea typeface="Calibri"/>
                <a:cs typeface="Calibri"/>
                <a:sym typeface="Calibri"/>
              </a:defRPr>
            </a:lvl2pPr>
            <a:lvl3pPr marL="0" lvl="2" indent="0" algn="r">
              <a:spcBef>
                <a:spcPts val="0"/>
              </a:spcBef>
              <a:buNone/>
              <a:defRPr sz="1000">
                <a:solidFill>
                  <a:srgbClr val="8E8E8E"/>
                </a:solidFill>
                <a:latin typeface="Calibri"/>
                <a:ea typeface="Calibri"/>
                <a:cs typeface="Calibri"/>
                <a:sym typeface="Calibri"/>
              </a:defRPr>
            </a:lvl3pPr>
            <a:lvl4pPr marL="0" lvl="3" indent="0" algn="r">
              <a:spcBef>
                <a:spcPts val="0"/>
              </a:spcBef>
              <a:buNone/>
              <a:defRPr sz="1000">
                <a:solidFill>
                  <a:srgbClr val="8E8E8E"/>
                </a:solidFill>
                <a:latin typeface="Calibri"/>
                <a:ea typeface="Calibri"/>
                <a:cs typeface="Calibri"/>
                <a:sym typeface="Calibri"/>
              </a:defRPr>
            </a:lvl4pPr>
            <a:lvl5pPr marL="0" lvl="4" indent="0" algn="r">
              <a:spcBef>
                <a:spcPts val="0"/>
              </a:spcBef>
              <a:buNone/>
              <a:defRPr sz="1000">
                <a:solidFill>
                  <a:srgbClr val="8E8E8E"/>
                </a:solidFill>
                <a:latin typeface="Calibri"/>
                <a:ea typeface="Calibri"/>
                <a:cs typeface="Calibri"/>
                <a:sym typeface="Calibri"/>
              </a:defRPr>
            </a:lvl5pPr>
            <a:lvl6pPr marL="0" lvl="5" indent="0" algn="r">
              <a:spcBef>
                <a:spcPts val="0"/>
              </a:spcBef>
              <a:buNone/>
              <a:defRPr sz="1000">
                <a:solidFill>
                  <a:srgbClr val="8E8E8E"/>
                </a:solidFill>
                <a:latin typeface="Calibri"/>
                <a:ea typeface="Calibri"/>
                <a:cs typeface="Calibri"/>
                <a:sym typeface="Calibri"/>
              </a:defRPr>
            </a:lvl6pPr>
            <a:lvl7pPr marL="0" lvl="6" indent="0" algn="r">
              <a:spcBef>
                <a:spcPts val="0"/>
              </a:spcBef>
              <a:buNone/>
              <a:defRPr sz="1000">
                <a:solidFill>
                  <a:srgbClr val="8E8E8E"/>
                </a:solidFill>
                <a:latin typeface="Calibri"/>
                <a:ea typeface="Calibri"/>
                <a:cs typeface="Calibri"/>
                <a:sym typeface="Calibri"/>
              </a:defRPr>
            </a:lvl7pPr>
            <a:lvl8pPr marL="0" lvl="7" indent="0" algn="r">
              <a:spcBef>
                <a:spcPts val="0"/>
              </a:spcBef>
              <a:buNone/>
              <a:defRPr sz="1000">
                <a:solidFill>
                  <a:srgbClr val="8E8E8E"/>
                </a:solidFill>
                <a:latin typeface="Calibri"/>
                <a:ea typeface="Calibri"/>
                <a:cs typeface="Calibri"/>
                <a:sym typeface="Calibri"/>
              </a:defRPr>
            </a:lvl8pPr>
            <a:lvl9pPr marL="0" lvl="8" indent="0" algn="r">
              <a:spcBef>
                <a:spcPts val="0"/>
              </a:spcBef>
              <a:buNone/>
              <a:defRPr sz="1000">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pic>
        <p:nvPicPr>
          <p:cNvPr id="36" name="Google Shape;36;p38"/>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
  <p:cSld name="Section Slide ">
    <p:spTree>
      <p:nvGrpSpPr>
        <p:cNvPr id="1" name="Shape 37"/>
        <p:cNvGrpSpPr/>
        <p:nvPr/>
      </p:nvGrpSpPr>
      <p:grpSpPr>
        <a:xfrm>
          <a:off x="0" y="0"/>
          <a:ext cx="0" cy="0"/>
          <a:chOff x="0" y="0"/>
          <a:chExt cx="0" cy="0"/>
        </a:xfrm>
      </p:grpSpPr>
      <p:pic>
        <p:nvPicPr>
          <p:cNvPr id="38" name="Google Shape;38;p39"/>
          <p:cNvPicPr preferRelativeResize="0"/>
          <p:nvPr/>
        </p:nvPicPr>
        <p:blipFill rotWithShape="1">
          <a:blip r:embed="rId2">
            <a:alphaModFix/>
          </a:blip>
          <a:srcRect t="1070" b="1070"/>
          <a:stretch/>
        </p:blipFill>
        <p:spPr>
          <a:xfrm>
            <a:off x="9010653" y="3768261"/>
            <a:ext cx="3181346" cy="3089740"/>
          </a:xfrm>
          <a:prstGeom prst="rect">
            <a:avLst/>
          </a:prstGeom>
          <a:noFill/>
          <a:ln>
            <a:noFill/>
          </a:ln>
        </p:spPr>
      </p:pic>
      <p:sp>
        <p:nvSpPr>
          <p:cNvPr id="39" name="Google Shape;39;p39"/>
          <p:cNvSpPr txBox="1">
            <a:spLocks noGrp="1"/>
          </p:cNvSpPr>
          <p:nvPr>
            <p:ph type="ctrTitle"/>
          </p:nvPr>
        </p:nvSpPr>
        <p:spPr>
          <a:xfrm>
            <a:off x="439738" y="1558248"/>
            <a:ext cx="11340000" cy="900000"/>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2600"/>
              <a:buFont typeface="Calibri"/>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subTitle" idx="1"/>
          </p:nvPr>
        </p:nvSpPr>
        <p:spPr>
          <a:xfrm>
            <a:off x="439738" y="2528741"/>
            <a:ext cx="11352212" cy="242599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4"/>
              </a:buClr>
              <a:buSzPts val="2200"/>
              <a:buNone/>
              <a:defRPr sz="22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39"/>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E8E8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88888"/>
                </a:solidFill>
                <a:latin typeface="Calibri"/>
                <a:ea typeface="Calibri"/>
                <a:cs typeface="Calibri"/>
                <a:sym typeface="Calibri"/>
              </a:defRPr>
            </a:lvl1pPr>
            <a:lvl2pPr marL="0" lvl="1" indent="0" algn="r">
              <a:spcBef>
                <a:spcPts val="0"/>
              </a:spcBef>
              <a:buNone/>
              <a:defRPr sz="1000">
                <a:solidFill>
                  <a:srgbClr val="888888"/>
                </a:solidFill>
                <a:latin typeface="Calibri"/>
                <a:ea typeface="Calibri"/>
                <a:cs typeface="Calibri"/>
                <a:sym typeface="Calibri"/>
              </a:defRPr>
            </a:lvl2pPr>
            <a:lvl3pPr marL="0" lvl="2" indent="0" algn="r">
              <a:spcBef>
                <a:spcPts val="0"/>
              </a:spcBef>
              <a:buNone/>
              <a:defRPr sz="1000">
                <a:solidFill>
                  <a:srgbClr val="888888"/>
                </a:solidFill>
                <a:latin typeface="Calibri"/>
                <a:ea typeface="Calibri"/>
                <a:cs typeface="Calibri"/>
                <a:sym typeface="Calibri"/>
              </a:defRPr>
            </a:lvl3pPr>
            <a:lvl4pPr marL="0" lvl="3" indent="0" algn="r">
              <a:spcBef>
                <a:spcPts val="0"/>
              </a:spcBef>
              <a:buNone/>
              <a:defRPr sz="1000">
                <a:solidFill>
                  <a:srgbClr val="888888"/>
                </a:solidFill>
                <a:latin typeface="Calibri"/>
                <a:ea typeface="Calibri"/>
                <a:cs typeface="Calibri"/>
                <a:sym typeface="Calibri"/>
              </a:defRPr>
            </a:lvl4pPr>
            <a:lvl5pPr marL="0" lvl="4" indent="0" algn="r">
              <a:spcBef>
                <a:spcPts val="0"/>
              </a:spcBef>
              <a:buNone/>
              <a:defRPr sz="1000">
                <a:solidFill>
                  <a:srgbClr val="888888"/>
                </a:solidFill>
                <a:latin typeface="Calibri"/>
                <a:ea typeface="Calibri"/>
                <a:cs typeface="Calibri"/>
                <a:sym typeface="Calibri"/>
              </a:defRPr>
            </a:lvl5pPr>
            <a:lvl6pPr marL="0" lvl="5" indent="0" algn="r">
              <a:spcBef>
                <a:spcPts val="0"/>
              </a:spcBef>
              <a:buNone/>
              <a:defRPr sz="1000">
                <a:solidFill>
                  <a:srgbClr val="888888"/>
                </a:solidFill>
                <a:latin typeface="Calibri"/>
                <a:ea typeface="Calibri"/>
                <a:cs typeface="Calibri"/>
                <a:sym typeface="Calibri"/>
              </a:defRPr>
            </a:lvl6pPr>
            <a:lvl7pPr marL="0" lvl="6" indent="0" algn="r">
              <a:spcBef>
                <a:spcPts val="0"/>
              </a:spcBef>
              <a:buNone/>
              <a:defRPr sz="1000">
                <a:solidFill>
                  <a:srgbClr val="888888"/>
                </a:solidFill>
                <a:latin typeface="Calibri"/>
                <a:ea typeface="Calibri"/>
                <a:cs typeface="Calibri"/>
                <a:sym typeface="Calibri"/>
              </a:defRPr>
            </a:lvl7pPr>
            <a:lvl8pPr marL="0" lvl="7" indent="0" algn="r">
              <a:spcBef>
                <a:spcPts val="0"/>
              </a:spcBef>
              <a:buNone/>
              <a:defRPr sz="1000">
                <a:solidFill>
                  <a:srgbClr val="888888"/>
                </a:solidFill>
                <a:latin typeface="Calibri"/>
                <a:ea typeface="Calibri"/>
                <a:cs typeface="Calibri"/>
                <a:sym typeface="Calibri"/>
              </a:defRPr>
            </a:lvl8pPr>
            <a:lvl9pPr marL="0" lvl="8" indent="0" algn="r">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43" name="Google Shape;43;p39"/>
          <p:cNvSpPr txBox="1">
            <a:spLocks noGrp="1"/>
          </p:cNvSpPr>
          <p:nvPr>
            <p:ph type="body" idx="2"/>
          </p:nvPr>
        </p:nvSpPr>
        <p:spPr>
          <a:xfrm>
            <a:off x="439738" y="5034750"/>
            <a:ext cx="11352212" cy="13470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3"/>
              </a:buClr>
              <a:buSzPts val="1500"/>
              <a:buFont typeface="Noto Sans Symbols"/>
              <a:buNone/>
              <a:defRPr sz="1500" b="0">
                <a:solidFill>
                  <a:schemeClr val="accent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body" idx="3"/>
          </p:nvPr>
        </p:nvSpPr>
        <p:spPr>
          <a:xfrm>
            <a:off x="439738" y="1133262"/>
            <a:ext cx="11352212" cy="32053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3"/>
              </a:buClr>
              <a:buSzPts val="1300"/>
              <a:buFont typeface="Noto Sans Symbols"/>
              <a:buNone/>
              <a:defRPr sz="1300" b="0">
                <a:solidFill>
                  <a:schemeClr val="accent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39"/>
          <p:cNvPicPr preferRelativeResize="0"/>
          <p:nvPr/>
        </p:nvPicPr>
        <p:blipFill rotWithShape="1">
          <a:blip r:embed="rId3">
            <a:alphaModFix/>
          </a:blip>
          <a:srcRect/>
          <a:stretch/>
        </p:blipFill>
        <p:spPr>
          <a:xfrm>
            <a:off x="9969998" y="138281"/>
            <a:ext cx="1796001" cy="883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Columns) 1/2+1/2">
  <p:cSld name="Content Slide (Columns) 1/2+1/2">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426000" y="274926"/>
            <a:ext cx="9310111"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1"/>
          </p:nvPr>
        </p:nvSpPr>
        <p:spPr>
          <a:xfrm>
            <a:off x="425692" y="1140552"/>
            <a:ext cx="5545667"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0"/>
          <p:cNvSpPr txBox="1">
            <a:spLocks noGrp="1"/>
          </p:cNvSpPr>
          <p:nvPr>
            <p:ph type="body" idx="2"/>
          </p:nvPr>
        </p:nvSpPr>
        <p:spPr>
          <a:xfrm>
            <a:off x="6228534" y="1140552"/>
            <a:ext cx="5545667"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0"/>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E8E8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E8E8E"/>
                </a:solidFill>
                <a:latin typeface="Calibri"/>
                <a:ea typeface="Calibri"/>
                <a:cs typeface="Calibri"/>
                <a:sym typeface="Calibri"/>
              </a:defRPr>
            </a:lvl1pPr>
            <a:lvl2pPr marL="0" lvl="1" indent="0" algn="r">
              <a:spcBef>
                <a:spcPts val="0"/>
              </a:spcBef>
              <a:buNone/>
              <a:defRPr sz="1000">
                <a:solidFill>
                  <a:srgbClr val="8E8E8E"/>
                </a:solidFill>
                <a:latin typeface="Calibri"/>
                <a:ea typeface="Calibri"/>
                <a:cs typeface="Calibri"/>
                <a:sym typeface="Calibri"/>
              </a:defRPr>
            </a:lvl2pPr>
            <a:lvl3pPr marL="0" lvl="2" indent="0" algn="r">
              <a:spcBef>
                <a:spcPts val="0"/>
              </a:spcBef>
              <a:buNone/>
              <a:defRPr sz="1000">
                <a:solidFill>
                  <a:srgbClr val="8E8E8E"/>
                </a:solidFill>
                <a:latin typeface="Calibri"/>
                <a:ea typeface="Calibri"/>
                <a:cs typeface="Calibri"/>
                <a:sym typeface="Calibri"/>
              </a:defRPr>
            </a:lvl3pPr>
            <a:lvl4pPr marL="0" lvl="3" indent="0" algn="r">
              <a:spcBef>
                <a:spcPts val="0"/>
              </a:spcBef>
              <a:buNone/>
              <a:defRPr sz="1000">
                <a:solidFill>
                  <a:srgbClr val="8E8E8E"/>
                </a:solidFill>
                <a:latin typeface="Calibri"/>
                <a:ea typeface="Calibri"/>
                <a:cs typeface="Calibri"/>
                <a:sym typeface="Calibri"/>
              </a:defRPr>
            </a:lvl4pPr>
            <a:lvl5pPr marL="0" lvl="4" indent="0" algn="r">
              <a:spcBef>
                <a:spcPts val="0"/>
              </a:spcBef>
              <a:buNone/>
              <a:defRPr sz="1000">
                <a:solidFill>
                  <a:srgbClr val="8E8E8E"/>
                </a:solidFill>
                <a:latin typeface="Calibri"/>
                <a:ea typeface="Calibri"/>
                <a:cs typeface="Calibri"/>
                <a:sym typeface="Calibri"/>
              </a:defRPr>
            </a:lvl5pPr>
            <a:lvl6pPr marL="0" lvl="5" indent="0" algn="r">
              <a:spcBef>
                <a:spcPts val="0"/>
              </a:spcBef>
              <a:buNone/>
              <a:defRPr sz="1000">
                <a:solidFill>
                  <a:srgbClr val="8E8E8E"/>
                </a:solidFill>
                <a:latin typeface="Calibri"/>
                <a:ea typeface="Calibri"/>
                <a:cs typeface="Calibri"/>
                <a:sym typeface="Calibri"/>
              </a:defRPr>
            </a:lvl6pPr>
            <a:lvl7pPr marL="0" lvl="6" indent="0" algn="r">
              <a:spcBef>
                <a:spcPts val="0"/>
              </a:spcBef>
              <a:buNone/>
              <a:defRPr sz="1000">
                <a:solidFill>
                  <a:srgbClr val="8E8E8E"/>
                </a:solidFill>
                <a:latin typeface="Calibri"/>
                <a:ea typeface="Calibri"/>
                <a:cs typeface="Calibri"/>
                <a:sym typeface="Calibri"/>
              </a:defRPr>
            </a:lvl7pPr>
            <a:lvl8pPr marL="0" lvl="7" indent="0" algn="r">
              <a:spcBef>
                <a:spcPts val="0"/>
              </a:spcBef>
              <a:buNone/>
              <a:defRPr sz="1000">
                <a:solidFill>
                  <a:srgbClr val="8E8E8E"/>
                </a:solidFill>
                <a:latin typeface="Calibri"/>
                <a:ea typeface="Calibri"/>
                <a:cs typeface="Calibri"/>
                <a:sym typeface="Calibri"/>
              </a:defRPr>
            </a:lvl8pPr>
            <a:lvl9pPr marL="0" lvl="8" indent="0" algn="r">
              <a:spcBef>
                <a:spcPts val="0"/>
              </a:spcBef>
              <a:buNone/>
              <a:defRPr sz="1000">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52" name="Google Shape;52;p40"/>
          <p:cNvSpPr txBox="1">
            <a:spLocks noGrp="1"/>
          </p:cNvSpPr>
          <p:nvPr>
            <p:ph type="body" idx="3"/>
          </p:nvPr>
        </p:nvSpPr>
        <p:spPr>
          <a:xfrm>
            <a:off x="426000" y="670693"/>
            <a:ext cx="9311866"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40"/>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Columns) 2/3+1/3">
  <p:cSld name="Content Slide (Columns) 2/3+1/3">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426000" y="274926"/>
            <a:ext cx="9287626"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425692" y="1140552"/>
            <a:ext cx="7673280"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1"/>
          <p:cNvSpPr txBox="1">
            <a:spLocks noGrp="1"/>
          </p:cNvSpPr>
          <p:nvPr>
            <p:ph type="body" idx="2"/>
          </p:nvPr>
        </p:nvSpPr>
        <p:spPr>
          <a:xfrm>
            <a:off x="8220892" y="1140552"/>
            <a:ext cx="3553309"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1"/>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E8E8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1"/>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E8E8E"/>
                </a:solidFill>
                <a:latin typeface="Calibri"/>
                <a:ea typeface="Calibri"/>
                <a:cs typeface="Calibri"/>
                <a:sym typeface="Calibri"/>
              </a:defRPr>
            </a:lvl1pPr>
            <a:lvl2pPr marL="0" lvl="1" indent="0" algn="r">
              <a:spcBef>
                <a:spcPts val="0"/>
              </a:spcBef>
              <a:buNone/>
              <a:defRPr sz="1000">
                <a:solidFill>
                  <a:srgbClr val="8E8E8E"/>
                </a:solidFill>
                <a:latin typeface="Calibri"/>
                <a:ea typeface="Calibri"/>
                <a:cs typeface="Calibri"/>
                <a:sym typeface="Calibri"/>
              </a:defRPr>
            </a:lvl2pPr>
            <a:lvl3pPr marL="0" lvl="2" indent="0" algn="r">
              <a:spcBef>
                <a:spcPts val="0"/>
              </a:spcBef>
              <a:buNone/>
              <a:defRPr sz="1000">
                <a:solidFill>
                  <a:srgbClr val="8E8E8E"/>
                </a:solidFill>
                <a:latin typeface="Calibri"/>
                <a:ea typeface="Calibri"/>
                <a:cs typeface="Calibri"/>
                <a:sym typeface="Calibri"/>
              </a:defRPr>
            </a:lvl3pPr>
            <a:lvl4pPr marL="0" lvl="3" indent="0" algn="r">
              <a:spcBef>
                <a:spcPts val="0"/>
              </a:spcBef>
              <a:buNone/>
              <a:defRPr sz="1000">
                <a:solidFill>
                  <a:srgbClr val="8E8E8E"/>
                </a:solidFill>
                <a:latin typeface="Calibri"/>
                <a:ea typeface="Calibri"/>
                <a:cs typeface="Calibri"/>
                <a:sym typeface="Calibri"/>
              </a:defRPr>
            </a:lvl4pPr>
            <a:lvl5pPr marL="0" lvl="4" indent="0" algn="r">
              <a:spcBef>
                <a:spcPts val="0"/>
              </a:spcBef>
              <a:buNone/>
              <a:defRPr sz="1000">
                <a:solidFill>
                  <a:srgbClr val="8E8E8E"/>
                </a:solidFill>
                <a:latin typeface="Calibri"/>
                <a:ea typeface="Calibri"/>
                <a:cs typeface="Calibri"/>
                <a:sym typeface="Calibri"/>
              </a:defRPr>
            </a:lvl5pPr>
            <a:lvl6pPr marL="0" lvl="5" indent="0" algn="r">
              <a:spcBef>
                <a:spcPts val="0"/>
              </a:spcBef>
              <a:buNone/>
              <a:defRPr sz="1000">
                <a:solidFill>
                  <a:srgbClr val="8E8E8E"/>
                </a:solidFill>
                <a:latin typeface="Calibri"/>
                <a:ea typeface="Calibri"/>
                <a:cs typeface="Calibri"/>
                <a:sym typeface="Calibri"/>
              </a:defRPr>
            </a:lvl6pPr>
            <a:lvl7pPr marL="0" lvl="6" indent="0" algn="r">
              <a:spcBef>
                <a:spcPts val="0"/>
              </a:spcBef>
              <a:buNone/>
              <a:defRPr sz="1000">
                <a:solidFill>
                  <a:srgbClr val="8E8E8E"/>
                </a:solidFill>
                <a:latin typeface="Calibri"/>
                <a:ea typeface="Calibri"/>
                <a:cs typeface="Calibri"/>
                <a:sym typeface="Calibri"/>
              </a:defRPr>
            </a:lvl7pPr>
            <a:lvl8pPr marL="0" lvl="7" indent="0" algn="r">
              <a:spcBef>
                <a:spcPts val="0"/>
              </a:spcBef>
              <a:buNone/>
              <a:defRPr sz="1000">
                <a:solidFill>
                  <a:srgbClr val="8E8E8E"/>
                </a:solidFill>
                <a:latin typeface="Calibri"/>
                <a:ea typeface="Calibri"/>
                <a:cs typeface="Calibri"/>
                <a:sym typeface="Calibri"/>
              </a:defRPr>
            </a:lvl8pPr>
            <a:lvl9pPr marL="0" lvl="8" indent="0" algn="r">
              <a:spcBef>
                <a:spcPts val="0"/>
              </a:spcBef>
              <a:buNone/>
              <a:defRPr sz="1000">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60" name="Google Shape;60;p41"/>
          <p:cNvSpPr txBox="1">
            <a:spLocks noGrp="1"/>
          </p:cNvSpPr>
          <p:nvPr>
            <p:ph type="body" idx="3"/>
          </p:nvPr>
        </p:nvSpPr>
        <p:spPr>
          <a:xfrm>
            <a:off x="426000" y="670693"/>
            <a:ext cx="9289377"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41"/>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out logo)">
  <p:cSld name="Content Slide (without logo)">
    <p:spTree>
      <p:nvGrpSpPr>
        <p:cNvPr id="1" name="Shape 62"/>
        <p:cNvGrpSpPr/>
        <p:nvPr/>
      </p:nvGrpSpPr>
      <p:grpSpPr>
        <a:xfrm>
          <a:off x="0" y="0"/>
          <a:ext cx="0" cy="0"/>
          <a:chOff x="0" y="0"/>
          <a:chExt cx="0" cy="0"/>
        </a:xfrm>
      </p:grpSpPr>
      <p:sp>
        <p:nvSpPr>
          <p:cNvPr id="63" name="Google Shape;63;p42"/>
          <p:cNvSpPr txBox="1">
            <a:spLocks noGrp="1"/>
          </p:cNvSpPr>
          <p:nvPr>
            <p:ph type="title"/>
          </p:nvPr>
        </p:nvSpPr>
        <p:spPr>
          <a:xfrm>
            <a:off x="426000" y="274926"/>
            <a:ext cx="11340000"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2"/>
          <p:cNvSpPr txBox="1">
            <a:spLocks noGrp="1"/>
          </p:cNvSpPr>
          <p:nvPr>
            <p:ph type="body" idx="2"/>
          </p:nvPr>
        </p:nvSpPr>
        <p:spPr>
          <a:xfrm>
            <a:off x="426000" y="670693"/>
            <a:ext cx="11342138"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E8E8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E8E8E"/>
                </a:solidFill>
                <a:latin typeface="Calibri"/>
                <a:ea typeface="Calibri"/>
                <a:cs typeface="Calibri"/>
                <a:sym typeface="Calibri"/>
              </a:defRPr>
            </a:lvl1pPr>
            <a:lvl2pPr marL="0" lvl="1" indent="0" algn="r">
              <a:spcBef>
                <a:spcPts val="0"/>
              </a:spcBef>
              <a:buNone/>
              <a:defRPr sz="1000">
                <a:solidFill>
                  <a:srgbClr val="8E8E8E"/>
                </a:solidFill>
                <a:latin typeface="Calibri"/>
                <a:ea typeface="Calibri"/>
                <a:cs typeface="Calibri"/>
                <a:sym typeface="Calibri"/>
              </a:defRPr>
            </a:lvl2pPr>
            <a:lvl3pPr marL="0" lvl="2" indent="0" algn="r">
              <a:spcBef>
                <a:spcPts val="0"/>
              </a:spcBef>
              <a:buNone/>
              <a:defRPr sz="1000">
                <a:solidFill>
                  <a:srgbClr val="8E8E8E"/>
                </a:solidFill>
                <a:latin typeface="Calibri"/>
                <a:ea typeface="Calibri"/>
                <a:cs typeface="Calibri"/>
                <a:sym typeface="Calibri"/>
              </a:defRPr>
            </a:lvl3pPr>
            <a:lvl4pPr marL="0" lvl="3" indent="0" algn="r">
              <a:spcBef>
                <a:spcPts val="0"/>
              </a:spcBef>
              <a:buNone/>
              <a:defRPr sz="1000">
                <a:solidFill>
                  <a:srgbClr val="8E8E8E"/>
                </a:solidFill>
                <a:latin typeface="Calibri"/>
                <a:ea typeface="Calibri"/>
                <a:cs typeface="Calibri"/>
                <a:sym typeface="Calibri"/>
              </a:defRPr>
            </a:lvl4pPr>
            <a:lvl5pPr marL="0" lvl="4" indent="0" algn="r">
              <a:spcBef>
                <a:spcPts val="0"/>
              </a:spcBef>
              <a:buNone/>
              <a:defRPr sz="1000">
                <a:solidFill>
                  <a:srgbClr val="8E8E8E"/>
                </a:solidFill>
                <a:latin typeface="Calibri"/>
                <a:ea typeface="Calibri"/>
                <a:cs typeface="Calibri"/>
                <a:sym typeface="Calibri"/>
              </a:defRPr>
            </a:lvl5pPr>
            <a:lvl6pPr marL="0" lvl="5" indent="0" algn="r">
              <a:spcBef>
                <a:spcPts val="0"/>
              </a:spcBef>
              <a:buNone/>
              <a:defRPr sz="1000">
                <a:solidFill>
                  <a:srgbClr val="8E8E8E"/>
                </a:solidFill>
                <a:latin typeface="Calibri"/>
                <a:ea typeface="Calibri"/>
                <a:cs typeface="Calibri"/>
                <a:sym typeface="Calibri"/>
              </a:defRPr>
            </a:lvl6pPr>
            <a:lvl7pPr marL="0" lvl="6" indent="0" algn="r">
              <a:spcBef>
                <a:spcPts val="0"/>
              </a:spcBef>
              <a:buNone/>
              <a:defRPr sz="1000">
                <a:solidFill>
                  <a:srgbClr val="8E8E8E"/>
                </a:solidFill>
                <a:latin typeface="Calibri"/>
                <a:ea typeface="Calibri"/>
                <a:cs typeface="Calibri"/>
                <a:sym typeface="Calibri"/>
              </a:defRPr>
            </a:lvl7pPr>
            <a:lvl8pPr marL="0" lvl="7" indent="0" algn="r">
              <a:spcBef>
                <a:spcPts val="0"/>
              </a:spcBef>
              <a:buNone/>
              <a:defRPr sz="1000">
                <a:solidFill>
                  <a:srgbClr val="8E8E8E"/>
                </a:solidFill>
                <a:latin typeface="Calibri"/>
                <a:ea typeface="Calibri"/>
                <a:cs typeface="Calibri"/>
                <a:sym typeface="Calibri"/>
              </a:defRPr>
            </a:lvl8pPr>
            <a:lvl9pPr marL="0" lvl="8" indent="0" algn="r">
              <a:spcBef>
                <a:spcPts val="0"/>
              </a:spcBef>
              <a:buNone/>
              <a:defRPr sz="1000">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26000" y="274926"/>
            <a:ext cx="11340000" cy="382299"/>
          </a:xfrm>
          <a:prstGeom prst="rect">
            <a:avLst/>
          </a:prstGeom>
          <a:noFill/>
          <a:ln>
            <a:noFill/>
          </a:ln>
        </p:spPr>
        <p:txBody>
          <a:bodyPr spcFirstLastPara="1" wrap="square" lIns="91425" tIns="0" rIns="91425" bIns="0" anchor="ctr" anchorCtr="0">
            <a:normAutofit/>
          </a:bodyPr>
          <a:lstStyle>
            <a:lvl1pPr marR="0" lvl="0" algn="l" rtl="0">
              <a:lnSpc>
                <a:spcPct val="90000"/>
              </a:lnSpc>
              <a:spcBef>
                <a:spcPts val="0"/>
              </a:spcBef>
              <a:spcAft>
                <a:spcPts val="0"/>
              </a:spcAft>
              <a:buClr>
                <a:schemeClr val="accent1"/>
              </a:buClr>
              <a:buSzPts val="2300"/>
              <a:buFont typeface="Calibri"/>
              <a:buNone/>
              <a:defRPr sz="23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1pPr>
            <a:lvl2pPr marL="914400" marR="0" lvl="1" indent="-336550" algn="l" rtl="0">
              <a:lnSpc>
                <a:spcPct val="90000"/>
              </a:lnSpc>
              <a:spcBef>
                <a:spcPts val="500"/>
              </a:spcBef>
              <a:spcAft>
                <a:spcPts val="0"/>
              </a:spcAft>
              <a:buClr>
                <a:schemeClr val="dk1"/>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500"/>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500"/>
              </a:spcBef>
              <a:spcAft>
                <a:spcPts val="0"/>
              </a:spcAft>
              <a:buClr>
                <a:schemeClr val="dk1"/>
              </a:buClr>
              <a:buSzPts val="1300"/>
              <a:buFont typeface="Noto Sans Symbols"/>
              <a:buChar char="▪"/>
              <a:defRPr sz="13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50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E8E8E"/>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E8E8E"/>
                </a:solidFill>
                <a:latin typeface="Calibri"/>
                <a:ea typeface="Calibri"/>
                <a:cs typeface="Calibri"/>
                <a:sym typeface="Calibri"/>
              </a:defRPr>
            </a:lvl1pPr>
            <a:lvl2pPr marL="0" marR="0" lvl="1" indent="0" algn="r" rtl="0">
              <a:spcBef>
                <a:spcPts val="0"/>
              </a:spcBef>
              <a:buNone/>
              <a:defRPr sz="1000" b="0" i="0" u="none" strike="noStrike" cap="none">
                <a:solidFill>
                  <a:srgbClr val="8E8E8E"/>
                </a:solidFill>
                <a:latin typeface="Calibri"/>
                <a:ea typeface="Calibri"/>
                <a:cs typeface="Calibri"/>
                <a:sym typeface="Calibri"/>
              </a:defRPr>
            </a:lvl2pPr>
            <a:lvl3pPr marL="0" marR="0" lvl="2" indent="0" algn="r" rtl="0">
              <a:spcBef>
                <a:spcPts val="0"/>
              </a:spcBef>
              <a:buNone/>
              <a:defRPr sz="1000" b="0" i="0" u="none" strike="noStrike" cap="none">
                <a:solidFill>
                  <a:srgbClr val="8E8E8E"/>
                </a:solidFill>
                <a:latin typeface="Calibri"/>
                <a:ea typeface="Calibri"/>
                <a:cs typeface="Calibri"/>
                <a:sym typeface="Calibri"/>
              </a:defRPr>
            </a:lvl3pPr>
            <a:lvl4pPr marL="0" marR="0" lvl="3" indent="0" algn="r" rtl="0">
              <a:spcBef>
                <a:spcPts val="0"/>
              </a:spcBef>
              <a:buNone/>
              <a:defRPr sz="1000" b="0" i="0" u="none" strike="noStrike" cap="none">
                <a:solidFill>
                  <a:srgbClr val="8E8E8E"/>
                </a:solidFill>
                <a:latin typeface="Calibri"/>
                <a:ea typeface="Calibri"/>
                <a:cs typeface="Calibri"/>
                <a:sym typeface="Calibri"/>
              </a:defRPr>
            </a:lvl4pPr>
            <a:lvl5pPr marL="0" marR="0" lvl="4" indent="0" algn="r" rtl="0">
              <a:spcBef>
                <a:spcPts val="0"/>
              </a:spcBef>
              <a:buNone/>
              <a:defRPr sz="1000" b="0" i="0" u="none" strike="noStrike" cap="none">
                <a:solidFill>
                  <a:srgbClr val="8E8E8E"/>
                </a:solidFill>
                <a:latin typeface="Calibri"/>
                <a:ea typeface="Calibri"/>
                <a:cs typeface="Calibri"/>
                <a:sym typeface="Calibri"/>
              </a:defRPr>
            </a:lvl5pPr>
            <a:lvl6pPr marL="0" marR="0" lvl="5" indent="0" algn="r" rtl="0">
              <a:spcBef>
                <a:spcPts val="0"/>
              </a:spcBef>
              <a:buNone/>
              <a:defRPr sz="1000" b="0" i="0" u="none" strike="noStrike" cap="none">
                <a:solidFill>
                  <a:srgbClr val="8E8E8E"/>
                </a:solidFill>
                <a:latin typeface="Calibri"/>
                <a:ea typeface="Calibri"/>
                <a:cs typeface="Calibri"/>
                <a:sym typeface="Calibri"/>
              </a:defRPr>
            </a:lvl6pPr>
            <a:lvl7pPr marL="0" marR="0" lvl="6" indent="0" algn="r" rtl="0">
              <a:spcBef>
                <a:spcPts val="0"/>
              </a:spcBef>
              <a:buNone/>
              <a:defRPr sz="1000" b="0" i="0" u="none" strike="noStrike" cap="none">
                <a:solidFill>
                  <a:srgbClr val="8E8E8E"/>
                </a:solidFill>
                <a:latin typeface="Calibri"/>
                <a:ea typeface="Calibri"/>
                <a:cs typeface="Calibri"/>
                <a:sym typeface="Calibri"/>
              </a:defRPr>
            </a:lvl7pPr>
            <a:lvl8pPr marL="0" marR="0" lvl="7" indent="0" algn="r" rtl="0">
              <a:spcBef>
                <a:spcPts val="0"/>
              </a:spcBef>
              <a:buNone/>
              <a:defRPr sz="1000" b="0" i="0" u="none" strike="noStrike" cap="none">
                <a:solidFill>
                  <a:srgbClr val="8E8E8E"/>
                </a:solidFill>
                <a:latin typeface="Calibri"/>
                <a:ea typeface="Calibri"/>
                <a:cs typeface="Calibri"/>
                <a:sym typeface="Calibri"/>
              </a:defRPr>
            </a:lvl8pPr>
            <a:lvl9pPr marL="0" marR="0" lvl="8" indent="0" algn="r" rtl="0">
              <a:spcBef>
                <a:spcPts val="0"/>
              </a:spcBef>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25">
          <p15:clr>
            <a:srgbClr val="F26B43"/>
          </p15:clr>
        </p15:guide>
        <p15:guide id="2" pos="7355">
          <p15:clr>
            <a:srgbClr val="F26B43"/>
          </p15:clr>
        </p15:guide>
        <p15:guide id="3" orient="horz" pos="754">
          <p15:clr>
            <a:srgbClr val="F26B43"/>
          </p15:clr>
        </p15:guide>
        <p15:guide id="4"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youtu.be/18PykbjDSQ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youtu.be/eaQ6eBAhpo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youtu.be/NAurQLaOhC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youtu.be/0I5r-2MTke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0UFa43BDv0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zxWixpTZWr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uJY2A-HaQ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youtu.be/6H2RQ1_ovT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39738" y="1281715"/>
            <a:ext cx="11340000" cy="1080000"/>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3300"/>
              <a:buFont typeface="Calibri"/>
              <a:buNone/>
            </a:pPr>
            <a:r>
              <a:rPr lang="en-GB"/>
              <a:t>BioBeo</a:t>
            </a:r>
            <a:endParaRPr/>
          </a:p>
        </p:txBody>
      </p:sp>
      <p:sp>
        <p:nvSpPr>
          <p:cNvPr id="74" name="Google Shape;74;p1"/>
          <p:cNvSpPr txBox="1">
            <a:spLocks noGrp="1"/>
          </p:cNvSpPr>
          <p:nvPr>
            <p:ph type="subTitle" idx="1"/>
          </p:nvPr>
        </p:nvSpPr>
        <p:spPr>
          <a:xfrm>
            <a:off x="439738" y="2437858"/>
            <a:ext cx="11340000" cy="12796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sz="2800">
                <a:solidFill>
                  <a:schemeClr val="accent3"/>
                </a:solidFill>
              </a:rPr>
              <a:t>Bioeconomy Idea Guidelines</a:t>
            </a:r>
            <a:endParaRPr>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Rice Husk to Products</a:t>
            </a:r>
            <a:endParaRPr/>
          </a:p>
        </p:txBody>
      </p:sp>
      <p:pic>
        <p:nvPicPr>
          <p:cNvPr id="160" name="Google Shape;160;p10" title="Rice Husk Processing Machines: Kitchenware, Panels, Pellets and Briquettes Production From Rice Husk"/>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161" name="Google Shape;161;p10"/>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62" name="Google Shape;162;p10"/>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63" name="Google Shape;163;p10"/>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164" name="Google Shape;164;p10">
            <a:hlinkClick r:id="rId4"/>
          </p:cNvPr>
          <p:cNvSpPr/>
          <p:nvPr/>
        </p:nvSpPr>
        <p:spPr>
          <a:xfrm>
            <a:off x="1061544" y="6375400"/>
            <a:ext cx="344379" cy="448974"/>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25483"/>
                </a:lnTo>
                <a:lnTo>
                  <a:pt x="15000" y="94517"/>
                </a:lnTo>
                <a:close/>
              </a:path>
              <a:path w="120000" h="120000" fill="darken" extrusionOk="0">
                <a:moveTo>
                  <a:pt x="105000" y="60000"/>
                </a:moveTo>
                <a:lnTo>
                  <a:pt x="15000" y="25483"/>
                </a:lnTo>
                <a:lnTo>
                  <a:pt x="15000" y="94517"/>
                </a:lnTo>
                <a:close/>
              </a:path>
              <a:path w="120000" h="120000" fill="none" extrusionOk="0">
                <a:moveTo>
                  <a:pt x="105000" y="60000"/>
                </a:moveTo>
                <a:lnTo>
                  <a:pt x="15000" y="94517"/>
                </a:lnTo>
                <a:lnTo>
                  <a:pt x="15000" y="25483"/>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Creativity Techniques for Generating Ideas </a:t>
            </a:r>
            <a:endParaRPr/>
          </a:p>
        </p:txBody>
      </p:sp>
      <p:sp>
        <p:nvSpPr>
          <p:cNvPr id="170" name="Google Shape;170;p11"/>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127000" algn="just" rtl="0">
              <a:lnSpc>
                <a:spcPct val="90000"/>
              </a:lnSpc>
              <a:spcBef>
                <a:spcPts val="0"/>
              </a:spcBef>
              <a:spcAft>
                <a:spcPts val="0"/>
              </a:spcAft>
              <a:buClr>
                <a:schemeClr val="accent1"/>
              </a:buClr>
              <a:buSzPts val="2000"/>
              <a:buFont typeface="Arial"/>
              <a:buChar char="•"/>
            </a:pPr>
            <a:r>
              <a:rPr lang="en-GB" b="0" i="0">
                <a:solidFill>
                  <a:srgbClr val="52BFC9"/>
                </a:solidFill>
              </a:rPr>
              <a:t>Morphological Analysis: This is a technique where you break down a problem or a product into different components or dimensions and then combine them in different ways. You can use a table or a matrix to organize your ideas. </a:t>
            </a:r>
            <a:endParaRPr/>
          </a:p>
          <a:p>
            <a:pPr marL="444500" lvl="1" indent="-179388" algn="just" rtl="0">
              <a:lnSpc>
                <a:spcPct val="90000"/>
              </a:lnSpc>
              <a:spcBef>
                <a:spcPts val="500"/>
              </a:spcBef>
              <a:spcAft>
                <a:spcPts val="0"/>
              </a:spcAft>
              <a:buClr>
                <a:schemeClr val="accent1"/>
              </a:buClr>
              <a:buSzPts val="1700"/>
              <a:buFont typeface="Courier New"/>
              <a:buChar char="o"/>
            </a:pPr>
            <a:r>
              <a:rPr lang="en-GB" b="0" i="0">
                <a:solidFill>
                  <a:srgbClr val="52BFC9"/>
                </a:solidFill>
              </a:rPr>
              <a:t>For example, you can list different types of bio-based materials (such as corn, sugarcane, potato, algae, etc.) in one column and different types of products (such as bags, cups, utensils, toys, etc.) in another column. Then you can mix and match them to create new combinations. You can also add more columns for other features or criteria (such as colour, shape, size, function, etc.).</a:t>
            </a:r>
            <a:endParaRPr/>
          </a:p>
          <a:p>
            <a:pPr marL="0" lvl="0" indent="-127000" algn="just" rtl="0">
              <a:lnSpc>
                <a:spcPct val="90000"/>
              </a:lnSpc>
              <a:spcBef>
                <a:spcPts val="1000"/>
              </a:spcBef>
              <a:spcAft>
                <a:spcPts val="0"/>
              </a:spcAft>
              <a:buClr>
                <a:schemeClr val="accent1"/>
              </a:buClr>
              <a:buSzPts val="2000"/>
              <a:buFont typeface="Arial"/>
              <a:buChar char="•"/>
            </a:pPr>
            <a:r>
              <a:rPr lang="en-GB" b="0" i="0">
                <a:solidFill>
                  <a:srgbClr val="52BFC9"/>
                </a:solidFill>
              </a:rPr>
              <a:t>Random Word: This is a technique where you use a random word as a stimulus to generate new ideas. You can use a dictionary, a book, a magazine, or an online tool to pick a random word. Then you can try to associate that word with the problem or the product you are working on. </a:t>
            </a:r>
            <a:endParaRPr/>
          </a:p>
          <a:p>
            <a:pPr marL="444500" lvl="1" indent="-179388" algn="just" rtl="0">
              <a:lnSpc>
                <a:spcPct val="90000"/>
              </a:lnSpc>
              <a:spcBef>
                <a:spcPts val="500"/>
              </a:spcBef>
              <a:spcAft>
                <a:spcPts val="0"/>
              </a:spcAft>
              <a:buClr>
                <a:schemeClr val="accent1"/>
              </a:buClr>
              <a:buSzPts val="1700"/>
              <a:buFont typeface="Courier New"/>
              <a:buChar char="o"/>
            </a:pPr>
            <a:r>
              <a:rPr lang="en-GB" b="0" i="0">
                <a:solidFill>
                  <a:srgbClr val="52BFC9"/>
                </a:solidFill>
              </a:rPr>
              <a:t>For example, if the random word is “flower”, you can ask: How can I use flowers to make a bio-based product? How can I make a product that looks like a flower? How can I make a product that smells like a flower? How can I make a product that benefits from the properties of flowers?</a:t>
            </a:r>
            <a:endParaRPr/>
          </a:p>
          <a:p>
            <a:pPr marL="0" lvl="0" indent="0" algn="l" rtl="0">
              <a:lnSpc>
                <a:spcPct val="90000"/>
              </a:lnSpc>
              <a:spcBef>
                <a:spcPts val="1000"/>
              </a:spcBef>
              <a:spcAft>
                <a:spcPts val="0"/>
              </a:spcAft>
              <a:buClr>
                <a:schemeClr val="dk1"/>
              </a:buClr>
              <a:buSzPts val="2000"/>
              <a:buNone/>
            </a:pPr>
            <a:endParaRPr/>
          </a:p>
        </p:txBody>
      </p:sp>
      <p:sp>
        <p:nvSpPr>
          <p:cNvPr id="171" name="Google Shape;171;p11"/>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72" name="Google Shape;172;p11"/>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73" name="Google Shape;173;p11"/>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pic>
        <p:nvPicPr>
          <p:cNvPr id="174" name="Google Shape;174;p11"/>
          <p:cNvPicPr preferRelativeResize="0"/>
          <p:nvPr/>
        </p:nvPicPr>
        <p:blipFill rotWithShape="1">
          <a:blip r:embed="rId3">
            <a:alphaModFix/>
          </a:blip>
          <a:srcRect/>
          <a:stretch/>
        </p:blipFill>
        <p:spPr>
          <a:xfrm>
            <a:off x="7802275" y="4715807"/>
            <a:ext cx="2669355" cy="1777891"/>
          </a:xfrm>
          <a:prstGeom prst="roundRect">
            <a:avLst>
              <a:gd name="adj" fmla="val 8594"/>
            </a:avLst>
          </a:prstGeom>
          <a:solidFill>
            <a:srgbClr val="ECECEC"/>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Creativity Techniques for Generating Ideas</a:t>
            </a:r>
            <a:endParaRPr/>
          </a:p>
        </p:txBody>
      </p:sp>
      <p:sp>
        <p:nvSpPr>
          <p:cNvPr id="180" name="Google Shape;180;p1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127000" algn="just" rtl="0">
              <a:lnSpc>
                <a:spcPct val="90000"/>
              </a:lnSpc>
              <a:spcBef>
                <a:spcPts val="0"/>
              </a:spcBef>
              <a:spcAft>
                <a:spcPts val="0"/>
              </a:spcAft>
              <a:buClr>
                <a:schemeClr val="accent4"/>
              </a:buClr>
              <a:buSzPts val="2000"/>
              <a:buFont typeface="Arial"/>
              <a:buChar char="•"/>
            </a:pPr>
            <a:r>
              <a:rPr lang="en-GB" b="0" i="0">
                <a:solidFill>
                  <a:schemeClr val="accent1"/>
                </a:solidFill>
              </a:rPr>
              <a:t>Brainstorming: This is a technique where you generate as many ideas as possible without judging or filtering them. You can use a timer, a word, a picture, or a question as a prompt to start brainstorming. </a:t>
            </a:r>
            <a:endParaRPr/>
          </a:p>
          <a:p>
            <a:pPr marL="444500" lvl="1" indent="-179388" algn="just" rtl="0">
              <a:lnSpc>
                <a:spcPct val="90000"/>
              </a:lnSpc>
              <a:spcBef>
                <a:spcPts val="500"/>
              </a:spcBef>
              <a:spcAft>
                <a:spcPts val="0"/>
              </a:spcAft>
              <a:buClr>
                <a:schemeClr val="accent4"/>
              </a:buClr>
              <a:buSzPts val="1700"/>
              <a:buFont typeface="Courier New"/>
              <a:buChar char="o"/>
            </a:pPr>
            <a:r>
              <a:rPr lang="en-GB" b="0" i="0">
                <a:solidFill>
                  <a:schemeClr val="accent1"/>
                </a:solidFill>
              </a:rPr>
              <a:t>For example, you can ask: What are some products that can be made from plants or waste? Write down or draw all the ideas that come to your mind, no matter how silly or impossible they seem. You can also do this with a group of friends and share your ideas with each other.</a:t>
            </a:r>
            <a:endParaRPr/>
          </a:p>
          <a:p>
            <a:pPr marL="0" lvl="0" indent="-127000" algn="just" rtl="0">
              <a:lnSpc>
                <a:spcPct val="90000"/>
              </a:lnSpc>
              <a:spcBef>
                <a:spcPts val="1000"/>
              </a:spcBef>
              <a:spcAft>
                <a:spcPts val="0"/>
              </a:spcAft>
              <a:buClr>
                <a:schemeClr val="accent4"/>
              </a:buClr>
              <a:buSzPts val="2000"/>
              <a:buFont typeface="Arial"/>
              <a:buChar char="•"/>
            </a:pPr>
            <a:r>
              <a:rPr lang="en-GB" b="0" i="0">
                <a:solidFill>
                  <a:schemeClr val="accent1"/>
                </a:solidFill>
              </a:rPr>
              <a:t>SCAMPER: This is an acronym for seven ways to modify or improve an existing product or idea: Substitute, Combine, Adapt, Modify, Put to another use, Eliminate, and Reverse. You can use these words as questions to spark your creativity. </a:t>
            </a:r>
            <a:endParaRPr/>
          </a:p>
          <a:p>
            <a:pPr marL="444500" lvl="1" indent="-179388" algn="just" rtl="0">
              <a:lnSpc>
                <a:spcPct val="90000"/>
              </a:lnSpc>
              <a:spcBef>
                <a:spcPts val="500"/>
              </a:spcBef>
              <a:spcAft>
                <a:spcPts val="0"/>
              </a:spcAft>
              <a:buClr>
                <a:schemeClr val="accent4"/>
              </a:buClr>
              <a:buSzPts val="1700"/>
              <a:buFont typeface="Courier New"/>
              <a:buChar char="o"/>
            </a:pPr>
            <a:r>
              <a:rPr lang="en-GB" b="0" i="0">
                <a:solidFill>
                  <a:schemeClr val="accent1"/>
                </a:solidFill>
              </a:rPr>
              <a:t>For example, you can ask: How can I substitute plastic with a biodegradable material? How can I combine two bio-based products to make something new? How can I adapt an existing product to make it more eco-friendly? How can I modify the shape, size, colour, or texture of a product? How can I put a product to another use or solve a different problem? How can I eliminate something from a product to make it simpler or cheaper? How can I reverse the order, direction, or perspective of a product?</a:t>
            </a:r>
            <a:endParaRPr/>
          </a:p>
          <a:p>
            <a:pPr marL="0" lvl="0" indent="0" algn="l" rtl="0">
              <a:lnSpc>
                <a:spcPct val="90000"/>
              </a:lnSpc>
              <a:spcBef>
                <a:spcPts val="1000"/>
              </a:spcBef>
              <a:spcAft>
                <a:spcPts val="0"/>
              </a:spcAft>
              <a:buClr>
                <a:schemeClr val="dk1"/>
              </a:buClr>
              <a:buSzPts val="2000"/>
              <a:buNone/>
            </a:pPr>
            <a:endParaRPr/>
          </a:p>
        </p:txBody>
      </p:sp>
      <p:sp>
        <p:nvSpPr>
          <p:cNvPr id="181" name="Google Shape;181;p12"/>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82" name="Google Shape;182;p1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83" name="Google Shape;183;p1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pic>
        <p:nvPicPr>
          <p:cNvPr id="184" name="Google Shape;184;p12"/>
          <p:cNvPicPr preferRelativeResize="0"/>
          <p:nvPr/>
        </p:nvPicPr>
        <p:blipFill rotWithShape="1">
          <a:blip r:embed="rId3">
            <a:alphaModFix/>
          </a:blip>
          <a:srcRect/>
          <a:stretch/>
        </p:blipFill>
        <p:spPr>
          <a:xfrm>
            <a:off x="7546426" y="4529415"/>
            <a:ext cx="2345409" cy="2095535"/>
          </a:xfrm>
          <a:prstGeom prst="roundRect">
            <a:avLst>
              <a:gd name="adj" fmla="val 8594"/>
            </a:avLst>
          </a:prstGeom>
          <a:solidFill>
            <a:srgbClr val="ECECEC"/>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Methods for Communicating Ideas to Policy Makers</a:t>
            </a:r>
            <a:endParaRPr/>
          </a:p>
        </p:txBody>
      </p:sp>
      <p:sp>
        <p:nvSpPr>
          <p:cNvPr id="190" name="Google Shape;190;p13"/>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52BFC9"/>
              </a:buClr>
              <a:buSzPts val="2000"/>
              <a:buNone/>
            </a:pPr>
            <a:r>
              <a:rPr lang="en-GB">
                <a:solidFill>
                  <a:srgbClr val="52BFC9"/>
                </a:solidFill>
              </a:rPr>
              <a:t>Do some research and investigation to come up with your ideas that can be implemented in your school and community. With help of one of the following methods, communicate your idea to the Policy Makers in your school or community.</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Policy Memo</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Video Pitch</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Participate in Community Open Meetings/ Conferences</a:t>
            </a:r>
            <a:endParaRPr/>
          </a:p>
          <a:p>
            <a:pPr marL="0" lvl="0" indent="0" algn="just" rtl="0">
              <a:lnSpc>
                <a:spcPct val="90000"/>
              </a:lnSpc>
              <a:spcBef>
                <a:spcPts val="1000"/>
              </a:spcBef>
              <a:spcAft>
                <a:spcPts val="0"/>
              </a:spcAft>
              <a:buClr>
                <a:schemeClr val="accent1"/>
              </a:buClr>
              <a:buSzPts val="2000"/>
              <a:buNone/>
            </a:pPr>
            <a:endParaRPr>
              <a:solidFill>
                <a:srgbClr val="52BFC9"/>
              </a:solidFill>
            </a:endParaRPr>
          </a:p>
        </p:txBody>
      </p:sp>
      <p:sp>
        <p:nvSpPr>
          <p:cNvPr id="191" name="Google Shape;191;p13"/>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92" name="Google Shape;192;p13"/>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93" name="Google Shape;193;p13"/>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pic>
        <p:nvPicPr>
          <p:cNvPr id="194" name="Google Shape;194;p13"/>
          <p:cNvPicPr preferRelativeResize="0"/>
          <p:nvPr/>
        </p:nvPicPr>
        <p:blipFill rotWithShape="1">
          <a:blip r:embed="rId3">
            <a:alphaModFix/>
          </a:blip>
          <a:srcRect/>
          <a:stretch/>
        </p:blipFill>
        <p:spPr>
          <a:xfrm>
            <a:off x="6948196" y="3997855"/>
            <a:ext cx="4476750" cy="1809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Policy Memo</a:t>
            </a:r>
            <a:endParaRPr/>
          </a:p>
        </p:txBody>
      </p:sp>
      <p:sp>
        <p:nvSpPr>
          <p:cNvPr id="200" name="Google Shape;200;p14"/>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accent1"/>
              </a:buClr>
              <a:buSzPts val="2000"/>
              <a:buNone/>
            </a:pPr>
            <a:r>
              <a:rPr lang="en-GB" b="0" i="0">
                <a:solidFill>
                  <a:schemeClr val="accent1"/>
                </a:solidFill>
              </a:rPr>
              <a:t>Bioeconomy is very important because it can help us save the planet and make our lives better. But how can we tell other people about bioeconomy and why should they care? One way of convincing them is to write a policy memo. </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A policy memo is a short letter that tells someone important what they should do about a problem. </a:t>
            </a:r>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For example, if you want to convince your school principal to buy biodegradable lunch trays instead of plastic ones, you would write a policy memo to explain why.</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A policy memo is a short document that tells someone important what they should do about a problem. </a:t>
            </a:r>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For example, if your teacher asks you to write a policy memo on how to make the school cafeteria food healthier, you would have to do some research and give some suggestions.</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But what if your teacher asks you to write a policy memo on bioeconomy? </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Well, bioeconomy is a big word that means using living things like plants, animals, and microbes to make useful stuff like food, clothes, medicine, and energy, as mentioned earlier. </a:t>
            </a:r>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For example, you can use corn to make popcorn, but you can also use it to make ethanol, which is a type of fuel for cars. Or you can use cotton to make shirts, but you can also use it to make paper or plastic. Or you can use bacteria to make yogurt, but you can also use them to make antibiotics or biodegradable packaging.</a:t>
            </a:r>
            <a:endParaRPr/>
          </a:p>
          <a:p>
            <a:pPr marL="0" lvl="0" indent="0" algn="just" rtl="0">
              <a:lnSpc>
                <a:spcPct val="90000"/>
              </a:lnSpc>
              <a:spcBef>
                <a:spcPts val="1000"/>
              </a:spcBef>
              <a:spcAft>
                <a:spcPts val="0"/>
              </a:spcAft>
              <a:buClr>
                <a:schemeClr val="dk1"/>
              </a:buClr>
              <a:buSzPts val="2000"/>
              <a:buNone/>
            </a:pPr>
            <a:endParaRPr b="0" i="0">
              <a:solidFill>
                <a:srgbClr val="111111"/>
              </a:solidFill>
            </a:endParaRPr>
          </a:p>
          <a:p>
            <a:pPr marL="0" lvl="0" indent="0" algn="l" rtl="0">
              <a:lnSpc>
                <a:spcPct val="90000"/>
              </a:lnSpc>
              <a:spcBef>
                <a:spcPts val="1000"/>
              </a:spcBef>
              <a:spcAft>
                <a:spcPts val="0"/>
              </a:spcAft>
              <a:buClr>
                <a:schemeClr val="dk1"/>
              </a:buClr>
              <a:buSzPts val="2000"/>
              <a:buNone/>
            </a:pPr>
            <a:endParaRPr/>
          </a:p>
        </p:txBody>
      </p:sp>
      <p:sp>
        <p:nvSpPr>
          <p:cNvPr id="201" name="Google Shape;201;p14"/>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02" name="Google Shape;202;p14"/>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03" name="Google Shape;203;p14"/>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pic>
        <p:nvPicPr>
          <p:cNvPr id="204" name="Google Shape;204;p14"/>
          <p:cNvPicPr preferRelativeResize="0"/>
          <p:nvPr/>
        </p:nvPicPr>
        <p:blipFill rotWithShape="1">
          <a:blip r:embed="rId3">
            <a:alphaModFix/>
          </a:blip>
          <a:srcRect/>
          <a:stretch/>
        </p:blipFill>
        <p:spPr>
          <a:xfrm>
            <a:off x="9730436" y="5209094"/>
            <a:ext cx="1895076" cy="15123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Creating a Policy Memo</a:t>
            </a:r>
            <a:endParaRPr/>
          </a:p>
        </p:txBody>
      </p:sp>
      <p:sp>
        <p:nvSpPr>
          <p:cNvPr id="210" name="Google Shape;210;p15"/>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52BFC9"/>
              </a:buClr>
              <a:buSzPts val="2000"/>
              <a:buNone/>
            </a:pPr>
            <a:r>
              <a:rPr lang="en-GB" b="0" i="0">
                <a:solidFill>
                  <a:srgbClr val="52BFC9"/>
                </a:solidFill>
              </a:rPr>
              <a:t>So how do you write a policy memo on bioeconomy? Here are some steps to follow:</a:t>
            </a:r>
            <a:endParaRPr/>
          </a:p>
          <a:p>
            <a:pPr marL="0" lvl="0" indent="-127000" algn="just" rtl="0">
              <a:lnSpc>
                <a:spcPct val="90000"/>
              </a:lnSpc>
              <a:spcBef>
                <a:spcPts val="1000"/>
              </a:spcBef>
              <a:spcAft>
                <a:spcPts val="0"/>
              </a:spcAft>
              <a:buClr>
                <a:schemeClr val="accent1"/>
              </a:buClr>
              <a:buSzPts val="2000"/>
              <a:buFont typeface="Calibri"/>
              <a:buAutoNum type="arabicPeriod"/>
            </a:pPr>
            <a:r>
              <a:rPr lang="en-GB" b="0" i="0">
                <a:solidFill>
                  <a:srgbClr val="52BFC9"/>
                </a:solidFill>
              </a:rPr>
              <a:t>Think of a problem that bioeconomy can help solve. </a:t>
            </a:r>
            <a:endParaRPr/>
          </a:p>
          <a:p>
            <a:pPr marL="787400" lvl="1" indent="-342900" algn="just" rtl="0">
              <a:lnSpc>
                <a:spcPct val="90000"/>
              </a:lnSpc>
              <a:spcBef>
                <a:spcPts val="500"/>
              </a:spcBef>
              <a:spcAft>
                <a:spcPts val="0"/>
              </a:spcAft>
              <a:buClr>
                <a:srgbClr val="52BFC9"/>
              </a:buClr>
              <a:buSzPts val="1700"/>
              <a:buFont typeface="Arial"/>
              <a:buChar char="•"/>
            </a:pPr>
            <a:r>
              <a:rPr lang="en-GB" b="0" i="0">
                <a:solidFill>
                  <a:srgbClr val="52BFC9"/>
                </a:solidFill>
              </a:rPr>
              <a:t>For example, maybe you want to reduce the amount of trash in your neighbourhood, or maybe you want to grow more food in your garden, or maybe you want to reduce the amount of plastic waste in the ocean, or maybe you want to increase the production of renewable energy in your country.</a:t>
            </a:r>
            <a:endParaRPr/>
          </a:p>
          <a:p>
            <a:pPr marL="0" lvl="0" indent="-127000" algn="just" rtl="0">
              <a:lnSpc>
                <a:spcPct val="90000"/>
              </a:lnSpc>
              <a:spcBef>
                <a:spcPts val="1000"/>
              </a:spcBef>
              <a:spcAft>
                <a:spcPts val="0"/>
              </a:spcAft>
              <a:buClr>
                <a:schemeClr val="accent1"/>
              </a:buClr>
              <a:buSzPts val="2000"/>
              <a:buFont typeface="Calibri"/>
              <a:buAutoNum type="arabicPeriod"/>
            </a:pPr>
            <a:r>
              <a:rPr lang="en-GB" b="0" i="0">
                <a:solidFill>
                  <a:srgbClr val="52BFC9"/>
                </a:solidFill>
              </a:rPr>
              <a:t>Do some research on the problem and the possible solutions. You can use the internet to search for information.</a:t>
            </a:r>
            <a:endParaRPr/>
          </a:p>
          <a:p>
            <a:pPr marL="0" lvl="0" indent="-127000" algn="just" rtl="0">
              <a:lnSpc>
                <a:spcPct val="90000"/>
              </a:lnSpc>
              <a:spcBef>
                <a:spcPts val="1000"/>
              </a:spcBef>
              <a:spcAft>
                <a:spcPts val="0"/>
              </a:spcAft>
              <a:buClr>
                <a:schemeClr val="accent1"/>
              </a:buClr>
              <a:buSzPts val="2000"/>
              <a:buFont typeface="Calibri"/>
              <a:buAutoNum type="arabicPeriod"/>
            </a:pPr>
            <a:r>
              <a:rPr lang="en-GB" b="0" i="0">
                <a:solidFill>
                  <a:srgbClr val="52BFC9"/>
                </a:solidFill>
              </a:rPr>
              <a:t>Choose the best solution based on some criteria that matter to your audience. Your audience is the person or group that you are writing the memo for. They could be your teacher, your classmates, your parents, or even the president of your country. You need to think about what they care about and what they can do. </a:t>
            </a:r>
            <a:endParaRPr/>
          </a:p>
          <a:p>
            <a:pPr marL="444500" lvl="1" indent="-179388" algn="just" rtl="0">
              <a:lnSpc>
                <a:spcPct val="90000"/>
              </a:lnSpc>
              <a:spcBef>
                <a:spcPts val="500"/>
              </a:spcBef>
              <a:spcAft>
                <a:spcPts val="0"/>
              </a:spcAft>
              <a:buClr>
                <a:schemeClr val="accent1"/>
              </a:buClr>
              <a:buSzPts val="1700"/>
              <a:buFont typeface="Arial"/>
              <a:buChar char="•"/>
            </a:pPr>
            <a:r>
              <a:rPr lang="en-GB" b="0" i="0">
                <a:solidFill>
                  <a:srgbClr val="52BFC9"/>
                </a:solidFill>
              </a:rPr>
              <a:t>For example, some criteria could be cost, feasibility, effectiveness, environmental impact, social impact, etc</a:t>
            </a:r>
            <a:r>
              <a:rPr lang="en-GB" b="0" i="0">
                <a:solidFill>
                  <a:srgbClr val="52BFC9"/>
                </a:solidFill>
                <a:latin typeface="Arial"/>
                <a:ea typeface="Arial"/>
                <a:cs typeface="Arial"/>
                <a:sym typeface="Arial"/>
              </a:rPr>
              <a:t>.</a:t>
            </a:r>
            <a:endParaRPr/>
          </a:p>
          <a:p>
            <a:pPr marL="0" lvl="0" indent="0" algn="l" rtl="0">
              <a:lnSpc>
                <a:spcPct val="90000"/>
              </a:lnSpc>
              <a:spcBef>
                <a:spcPts val="1000"/>
              </a:spcBef>
              <a:spcAft>
                <a:spcPts val="0"/>
              </a:spcAft>
              <a:buClr>
                <a:schemeClr val="dk1"/>
              </a:buClr>
              <a:buSzPts val="2000"/>
              <a:buNone/>
            </a:pPr>
            <a:endParaRPr/>
          </a:p>
        </p:txBody>
      </p:sp>
      <p:sp>
        <p:nvSpPr>
          <p:cNvPr id="211" name="Google Shape;211;p15"/>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12" name="Google Shape;212;p15"/>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13" name="Google Shape;213;p15"/>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pic>
        <p:nvPicPr>
          <p:cNvPr id="214" name="Google Shape;214;p15"/>
          <p:cNvPicPr preferRelativeResize="0"/>
          <p:nvPr/>
        </p:nvPicPr>
        <p:blipFill rotWithShape="1">
          <a:blip r:embed="rId3">
            <a:alphaModFix/>
          </a:blip>
          <a:srcRect/>
          <a:stretch/>
        </p:blipFill>
        <p:spPr>
          <a:xfrm>
            <a:off x="2200658" y="4966479"/>
            <a:ext cx="1744682" cy="1771252"/>
          </a:xfrm>
          <a:prstGeom prst="rect">
            <a:avLst/>
          </a:prstGeom>
          <a:noFill/>
          <a:ln>
            <a:noFill/>
          </a:ln>
          <a:effectLst>
            <a:outerShdw blurRad="50800" dist="38100" dir="10800000" algn="r"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Creating a Policy Memo</a:t>
            </a:r>
            <a:endParaRPr/>
          </a:p>
        </p:txBody>
      </p:sp>
      <p:sp>
        <p:nvSpPr>
          <p:cNvPr id="221" name="Google Shape;221;p16"/>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accent1"/>
              </a:buClr>
              <a:buSzPts val="2000"/>
              <a:buNone/>
            </a:pPr>
            <a:r>
              <a:rPr lang="en-GB" b="0" i="0">
                <a:solidFill>
                  <a:schemeClr val="accent1"/>
                </a:solidFill>
              </a:rPr>
              <a:t>Write your memo in a clear and concise way. A policy memo usually has four parts: an introduction, an issue analysis, a proposed solution, and a recommendation. Here is what each part should include:</a:t>
            </a:r>
            <a:endParaRPr/>
          </a:p>
          <a:p>
            <a:pPr marL="0" lvl="0" indent="-127000" algn="just" rtl="0">
              <a:lnSpc>
                <a:spcPct val="90000"/>
              </a:lnSpc>
              <a:spcBef>
                <a:spcPts val="1000"/>
              </a:spcBef>
              <a:spcAft>
                <a:spcPts val="0"/>
              </a:spcAft>
              <a:buClr>
                <a:schemeClr val="accent4"/>
              </a:buClr>
              <a:buSzPts val="2000"/>
              <a:buFont typeface="Arial"/>
              <a:buChar char="•"/>
            </a:pPr>
            <a:r>
              <a:rPr lang="en-GB" b="0" i="0">
                <a:solidFill>
                  <a:schemeClr val="accent1"/>
                </a:solidFill>
              </a:rPr>
              <a:t>Introduction: This is where you introduce the problem and why it is important. You should also state your main message or argument in one sentence. </a:t>
            </a:r>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For example 1: “Plastic waste is a serious threat to marine life and human health, but bioplastics can offer a sustainable alternative.”</a:t>
            </a:r>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For example 2: “Trash is a big problem in our neighbourhood, but we can </a:t>
            </a:r>
            <a:r>
              <a:rPr lang="en-GB">
                <a:solidFill>
                  <a:schemeClr val="accent1"/>
                </a:solidFill>
              </a:rPr>
              <a:t>address this with waste </a:t>
            </a:r>
            <a:r>
              <a:rPr lang="en-GB" b="0" i="0">
                <a:solidFill>
                  <a:schemeClr val="accent1"/>
                </a:solidFill>
              </a:rPr>
              <a:t>biorefinery</a:t>
            </a:r>
            <a:r>
              <a:rPr lang="en-GB">
                <a:solidFill>
                  <a:schemeClr val="accent1"/>
                </a:solidFill>
              </a:rPr>
              <a:t> that will contribute towards</a:t>
            </a:r>
            <a:r>
              <a:rPr lang="en-GB" b="0" i="0">
                <a:solidFill>
                  <a:schemeClr val="accent1"/>
                </a:solidFill>
              </a:rPr>
              <a:t> bioeconomy.”</a:t>
            </a:r>
            <a:endParaRPr/>
          </a:p>
          <a:p>
            <a:pPr marL="0" lvl="0" indent="-127000" algn="just" rtl="0">
              <a:lnSpc>
                <a:spcPct val="90000"/>
              </a:lnSpc>
              <a:spcBef>
                <a:spcPts val="1000"/>
              </a:spcBef>
              <a:spcAft>
                <a:spcPts val="0"/>
              </a:spcAft>
              <a:buClr>
                <a:schemeClr val="accent4"/>
              </a:buClr>
              <a:buSzPts val="2000"/>
              <a:buFont typeface="Arial"/>
              <a:buChar char="•"/>
            </a:pPr>
            <a:r>
              <a:rPr lang="en-GB" b="0" i="0">
                <a:solidFill>
                  <a:schemeClr val="accent1"/>
                </a:solidFill>
              </a:rPr>
              <a:t>Issue analysis: This is where you explain the problem in more detail and provide some evidence or facts to support your claim. You should also mention the current policies or actions that are being taken to address the problem and why they are not enough or effective. </a:t>
            </a:r>
            <a:endParaRPr/>
          </a:p>
          <a:p>
            <a:pPr marL="444500" lvl="1" indent="-179388" algn="just" rtl="0">
              <a:lnSpc>
                <a:spcPct val="90000"/>
              </a:lnSpc>
              <a:spcBef>
                <a:spcPts val="500"/>
              </a:spcBef>
              <a:spcAft>
                <a:spcPts val="0"/>
              </a:spcAft>
              <a:buClr>
                <a:schemeClr val="accent4"/>
              </a:buClr>
              <a:buSzPts val="1700"/>
              <a:buFont typeface="Arial"/>
              <a:buChar char="•"/>
            </a:pPr>
            <a:r>
              <a:rPr lang="en-GB">
                <a:solidFill>
                  <a:schemeClr val="accent1"/>
                </a:solidFill>
              </a:rPr>
              <a:t> For example 1: “Plastic waste accounts for about 80% of marine litter and causes harm to animals and humans through ingestion, entanglement, or toxicity</a:t>
            </a:r>
            <a:r>
              <a:rPr lang="en-GB" b="0" i="0">
                <a:solidFill>
                  <a:schemeClr val="accent1"/>
                </a:solidFill>
              </a:rPr>
              <a:t>. </a:t>
            </a:r>
            <a:r>
              <a:rPr lang="en-GB">
                <a:solidFill>
                  <a:schemeClr val="accent1"/>
                </a:solidFill>
              </a:rPr>
              <a:t>Current policies such as recycling or banning single-use plastics are insufficient or poorly enforced</a:t>
            </a:r>
            <a:r>
              <a:rPr lang="en-GB" b="0" i="0">
                <a:solidFill>
                  <a:schemeClr val="accent1"/>
                </a:solidFill>
              </a:rPr>
              <a:t>.”</a:t>
            </a:r>
            <a:endParaRPr>
              <a:solidFill>
                <a:schemeClr val="accent1"/>
              </a:solidFill>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 For example 2: “Trash is bad for our health and our environment because it attracts pests, smells bad, and takes up space. Right now, we only have one trash bin in our street and it gets full very quickly.”</a:t>
            </a:r>
            <a:endParaRPr>
              <a:solidFill>
                <a:schemeClr val="accent1"/>
              </a:solidFill>
            </a:endParaRPr>
          </a:p>
          <a:p>
            <a:pPr marL="0" lvl="0" indent="0" algn="l" rtl="0">
              <a:lnSpc>
                <a:spcPct val="90000"/>
              </a:lnSpc>
              <a:spcBef>
                <a:spcPts val="1000"/>
              </a:spcBef>
              <a:spcAft>
                <a:spcPts val="0"/>
              </a:spcAft>
              <a:buClr>
                <a:schemeClr val="dk1"/>
              </a:buClr>
              <a:buSzPts val="2000"/>
              <a:buNone/>
            </a:pPr>
            <a:endParaRPr/>
          </a:p>
        </p:txBody>
      </p:sp>
      <p:sp>
        <p:nvSpPr>
          <p:cNvPr id="222" name="Google Shape;222;p16"/>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23" name="Google Shape;223;p16"/>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24" name="Google Shape;224;p16"/>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pic>
        <p:nvPicPr>
          <p:cNvPr id="225" name="Google Shape;225;p16"/>
          <p:cNvPicPr preferRelativeResize="0"/>
          <p:nvPr/>
        </p:nvPicPr>
        <p:blipFill rotWithShape="1">
          <a:blip r:embed="rId3">
            <a:alphaModFix/>
          </a:blip>
          <a:srcRect/>
          <a:stretch/>
        </p:blipFill>
        <p:spPr>
          <a:xfrm rot="908762">
            <a:off x="8860174" y="5427150"/>
            <a:ext cx="2187810" cy="12096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Creating a Policy Memo</a:t>
            </a:r>
            <a:endParaRPr/>
          </a:p>
        </p:txBody>
      </p:sp>
      <p:sp>
        <p:nvSpPr>
          <p:cNvPr id="231" name="Google Shape;231;p17"/>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1"/>
              </a:buClr>
              <a:buSzPts val="2000"/>
              <a:buFont typeface="Arial"/>
              <a:buChar char="•"/>
            </a:pPr>
            <a:r>
              <a:rPr lang="en-GB" b="0" i="0">
                <a:solidFill>
                  <a:srgbClr val="52BFC9"/>
                </a:solidFill>
              </a:rPr>
              <a:t>Proposed solution: This is where you describe your chosen solution and how it works. You should also explain how it meets the criteria that you have selected and how it compares to other possible solutions. </a:t>
            </a:r>
            <a:endParaRPr/>
          </a:p>
          <a:p>
            <a:pPr marL="444500" lvl="1" indent="-179388" algn="just" rtl="0">
              <a:lnSpc>
                <a:spcPct val="90000"/>
              </a:lnSpc>
              <a:spcBef>
                <a:spcPts val="500"/>
              </a:spcBef>
              <a:spcAft>
                <a:spcPts val="0"/>
              </a:spcAft>
              <a:buClr>
                <a:schemeClr val="accent1"/>
              </a:buClr>
              <a:buSzPts val="1700"/>
              <a:buFont typeface="Arial"/>
              <a:buChar char="•"/>
            </a:pPr>
            <a:r>
              <a:rPr lang="en-GB">
                <a:solidFill>
                  <a:srgbClr val="52BFC9"/>
                </a:solidFill>
              </a:rPr>
              <a:t>Example 1: “Bioplastics are plastics made from renewable biological sources such as corn starch, vegetable oil, or algae</a:t>
            </a:r>
            <a:r>
              <a:rPr lang="en-GB" b="0" i="0">
                <a:solidFill>
                  <a:srgbClr val="52BFC9"/>
                </a:solidFill>
              </a:rPr>
              <a:t>. </a:t>
            </a:r>
            <a:r>
              <a:rPr lang="en-GB">
                <a:solidFill>
                  <a:srgbClr val="52BFC9"/>
                </a:solidFill>
              </a:rPr>
              <a:t>They have several advantages over conventional plastics: they are biodegradable or compostable, they reduce greenhouse gas emissions and fossil fuel consumption, they have similar or better properties and performance</a:t>
            </a:r>
            <a:r>
              <a:rPr lang="en-GB" b="0" i="0">
                <a:solidFill>
                  <a:srgbClr val="52BFC9"/>
                </a:solidFill>
              </a:rPr>
              <a:t>.”</a:t>
            </a:r>
            <a:endParaRPr/>
          </a:p>
          <a:p>
            <a:pPr marL="444500" lvl="1" indent="-179388" algn="just" rtl="0">
              <a:lnSpc>
                <a:spcPct val="90000"/>
              </a:lnSpc>
              <a:spcBef>
                <a:spcPts val="500"/>
              </a:spcBef>
              <a:spcAft>
                <a:spcPts val="0"/>
              </a:spcAft>
              <a:buClr>
                <a:schemeClr val="accent1"/>
              </a:buClr>
              <a:buSzPts val="1700"/>
              <a:buFont typeface="Arial"/>
              <a:buChar char="•"/>
            </a:pPr>
            <a:r>
              <a:rPr lang="en-GB">
                <a:solidFill>
                  <a:srgbClr val="52BFC9"/>
                </a:solidFill>
              </a:rPr>
              <a:t>E</a:t>
            </a:r>
            <a:r>
              <a:rPr lang="en-GB" b="0" i="0">
                <a:solidFill>
                  <a:srgbClr val="52BFC9"/>
                </a:solidFill>
              </a:rPr>
              <a:t>xample 2: “Bioeconomy means using living things to make useful stuff. We can use bioeconomy to reduce our trash by making our own biodegradable lunch trays from corn starch. This solution is cheap, safe, fun, easy, and cool because we can save money, protect our health and environment, learn new skills, and impress our friends.”</a:t>
            </a:r>
            <a:endParaRPr>
              <a:solidFill>
                <a:srgbClr val="52BFC9"/>
              </a:solidFill>
            </a:endParaRPr>
          </a:p>
          <a:p>
            <a:pPr marL="0" lvl="0" indent="0" algn="l" rtl="0">
              <a:lnSpc>
                <a:spcPct val="90000"/>
              </a:lnSpc>
              <a:spcBef>
                <a:spcPts val="1000"/>
              </a:spcBef>
              <a:spcAft>
                <a:spcPts val="0"/>
              </a:spcAft>
              <a:buClr>
                <a:schemeClr val="dk1"/>
              </a:buClr>
              <a:buSzPts val="2000"/>
              <a:buNone/>
            </a:pPr>
            <a:endParaRPr/>
          </a:p>
        </p:txBody>
      </p:sp>
      <p:sp>
        <p:nvSpPr>
          <p:cNvPr id="232" name="Google Shape;232;p17"/>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33" name="Google Shape;233;p17"/>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34" name="Google Shape;234;p17"/>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pic>
        <p:nvPicPr>
          <p:cNvPr id="235" name="Google Shape;235;p17"/>
          <p:cNvPicPr preferRelativeResize="0"/>
          <p:nvPr/>
        </p:nvPicPr>
        <p:blipFill rotWithShape="1">
          <a:blip r:embed="rId3">
            <a:alphaModFix/>
          </a:blip>
          <a:srcRect/>
          <a:stretch/>
        </p:blipFill>
        <p:spPr>
          <a:xfrm>
            <a:off x="3399633" y="3972911"/>
            <a:ext cx="5087142" cy="2461520"/>
          </a:xfrm>
          <a:prstGeom prst="roundRect">
            <a:avLst>
              <a:gd name="adj" fmla="val 8594"/>
            </a:avLst>
          </a:prstGeom>
          <a:solidFill>
            <a:srgbClr val="ECECEC"/>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Creating a Policy Memo</a:t>
            </a:r>
            <a:endParaRPr/>
          </a:p>
        </p:txBody>
      </p:sp>
      <p:sp>
        <p:nvSpPr>
          <p:cNvPr id="241" name="Google Shape;241;p18"/>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127000" algn="just" rtl="0">
              <a:lnSpc>
                <a:spcPct val="90000"/>
              </a:lnSpc>
              <a:spcBef>
                <a:spcPts val="0"/>
              </a:spcBef>
              <a:spcAft>
                <a:spcPts val="0"/>
              </a:spcAft>
              <a:buClr>
                <a:schemeClr val="accent4"/>
              </a:buClr>
              <a:buSzPts val="2000"/>
              <a:buFont typeface="Arial"/>
              <a:buChar char="•"/>
            </a:pPr>
            <a:r>
              <a:rPr lang="en-GB" b="0" i="0">
                <a:solidFill>
                  <a:schemeClr val="accent1"/>
                </a:solidFill>
              </a:rPr>
              <a:t>Recommendation: This is where you tell your audience what they should do next to implement your solution. You should be specific and realistic about the actions and resources needed. You should also anticipate any potential challenges or objections and address them briefly. </a:t>
            </a:r>
            <a:endParaRPr/>
          </a:p>
          <a:p>
            <a:pPr marL="444500" lvl="1" indent="-179388" algn="just" rtl="0">
              <a:lnSpc>
                <a:spcPct val="90000"/>
              </a:lnSpc>
              <a:spcBef>
                <a:spcPts val="500"/>
              </a:spcBef>
              <a:spcAft>
                <a:spcPts val="0"/>
              </a:spcAft>
              <a:buClr>
                <a:schemeClr val="accent4"/>
              </a:buClr>
              <a:buSzPts val="1700"/>
              <a:buFont typeface="Arial"/>
              <a:buChar char="•"/>
            </a:pPr>
            <a:r>
              <a:rPr lang="en-GB">
                <a:solidFill>
                  <a:schemeClr val="accent1"/>
                </a:solidFill>
              </a:rPr>
              <a:t>For example 1: “I recommend that the government invests more in research and development of bioplastics and supports their production and use through subsidies, tax incentives, regulations, and public awareness campaigns</a:t>
            </a:r>
            <a:r>
              <a:rPr lang="en-GB" b="0" i="0">
                <a:solidFill>
                  <a:schemeClr val="accent1"/>
                </a:solidFill>
              </a:rPr>
              <a:t>. </a:t>
            </a:r>
            <a:r>
              <a:rPr lang="en-GB">
                <a:solidFill>
                  <a:schemeClr val="accent1"/>
                </a:solidFill>
              </a:rPr>
              <a:t>Some possible challenges are the higher cost of bioplastics compared to conventional plastics, the competition with food crops for land and water resources, and the lack of adequate infrastructure for biodegradable waste management</a:t>
            </a:r>
            <a:r>
              <a:rPr lang="en-GB" b="0" i="0">
                <a:solidFill>
                  <a:schemeClr val="accent1"/>
                </a:solidFill>
              </a:rPr>
              <a:t>. However, these challenges can be overcome by improving efficiency, diversifying feedstocks, and enhancing cooperation among stakeholders.”</a:t>
            </a:r>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For example 2: “I recommend that we start making our own biodegradable lunch trays from corn starch as soon as possible. All we need are some </a:t>
            </a:r>
            <a:r>
              <a:rPr lang="en-GB">
                <a:solidFill>
                  <a:schemeClr val="accent1"/>
                </a:solidFill>
              </a:rPr>
              <a:t>cornstarch</a:t>
            </a:r>
            <a:r>
              <a:rPr lang="en-GB" b="0" i="0">
                <a:solidFill>
                  <a:schemeClr val="accent1"/>
                </a:solidFill>
              </a:rPr>
              <a:t> packets, water, vinegar, food colouring, a microwave oven, and some moulds. Some possible challenges are finding enough corn starch, getting permission from our parents and teachers, and cleaning up the mess. But we can overcome these challenges by asking for donations, explaining the benefits, and sharing the responsibilities.”</a:t>
            </a:r>
            <a:endParaRPr/>
          </a:p>
          <a:p>
            <a:pPr marL="0" lvl="0" indent="0" algn="l" rtl="0">
              <a:lnSpc>
                <a:spcPct val="90000"/>
              </a:lnSpc>
              <a:spcBef>
                <a:spcPts val="1000"/>
              </a:spcBef>
              <a:spcAft>
                <a:spcPts val="0"/>
              </a:spcAft>
              <a:buClr>
                <a:schemeClr val="dk1"/>
              </a:buClr>
              <a:buSzPts val="2000"/>
              <a:buNone/>
            </a:pPr>
            <a:endParaRPr/>
          </a:p>
        </p:txBody>
      </p:sp>
      <p:sp>
        <p:nvSpPr>
          <p:cNvPr id="242" name="Google Shape;242;p18"/>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43" name="Google Shape;243;p18"/>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44" name="Google Shape;244;p18"/>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pic>
        <p:nvPicPr>
          <p:cNvPr id="245" name="Google Shape;245;p18"/>
          <p:cNvPicPr preferRelativeResize="0"/>
          <p:nvPr/>
        </p:nvPicPr>
        <p:blipFill rotWithShape="1">
          <a:blip r:embed="rId3">
            <a:alphaModFix/>
          </a:blip>
          <a:srcRect/>
          <a:stretch/>
        </p:blipFill>
        <p:spPr>
          <a:xfrm>
            <a:off x="7935310" y="4597055"/>
            <a:ext cx="3067970" cy="2046912"/>
          </a:xfrm>
          <a:prstGeom prst="roundRect">
            <a:avLst>
              <a:gd name="adj" fmla="val 8594"/>
            </a:avLst>
          </a:prstGeom>
          <a:solidFill>
            <a:srgbClr val="ECECEC"/>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9"/>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Creating a Policy Memo</a:t>
            </a:r>
            <a:endParaRPr/>
          </a:p>
        </p:txBody>
      </p:sp>
      <p:sp>
        <p:nvSpPr>
          <p:cNvPr id="251" name="Google Shape;251;p19"/>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52BFC9"/>
              </a:buClr>
              <a:buSzPts val="2600"/>
              <a:buNone/>
            </a:pPr>
            <a:r>
              <a:rPr lang="en-GB" sz="2600" b="0" i="0">
                <a:solidFill>
                  <a:srgbClr val="52BFC9"/>
                </a:solidFill>
              </a:rPr>
              <a:t>Format your memo in a professional way. A policy memo should be short and easy to read. You should use headings, bullet points, tables, or graphs to organize your information and highlight the key points. You should also use citations to acknowledge your sources and avoid plagiarism. You can use the citation schema that I have used in the response, or you can follow the style that your teacher prefers.</a:t>
            </a:r>
            <a:endParaRPr/>
          </a:p>
          <a:p>
            <a:pPr marL="0" lvl="0" indent="0" algn="l" rtl="0">
              <a:lnSpc>
                <a:spcPct val="90000"/>
              </a:lnSpc>
              <a:spcBef>
                <a:spcPts val="1000"/>
              </a:spcBef>
              <a:spcAft>
                <a:spcPts val="0"/>
              </a:spcAft>
              <a:buClr>
                <a:schemeClr val="dk1"/>
              </a:buClr>
              <a:buSzPts val="2000"/>
              <a:buNone/>
            </a:pPr>
            <a:endParaRPr/>
          </a:p>
        </p:txBody>
      </p:sp>
      <p:sp>
        <p:nvSpPr>
          <p:cNvPr id="252" name="Google Shape;252;p19"/>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53" name="Google Shape;253;p19"/>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54" name="Google Shape;254;p19"/>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pic>
        <p:nvPicPr>
          <p:cNvPr id="255" name="Google Shape;255;p19"/>
          <p:cNvPicPr preferRelativeResize="0"/>
          <p:nvPr/>
        </p:nvPicPr>
        <p:blipFill rotWithShape="1">
          <a:blip r:embed="rId3">
            <a:alphaModFix/>
          </a:blip>
          <a:srcRect b="2473"/>
          <a:stretch/>
        </p:blipFill>
        <p:spPr>
          <a:xfrm>
            <a:off x="6140991" y="3647089"/>
            <a:ext cx="5625008" cy="25402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Content</a:t>
            </a:r>
            <a:endParaRPr/>
          </a:p>
        </p:txBody>
      </p:sp>
      <p:sp>
        <p:nvSpPr>
          <p:cNvPr id="80" name="Google Shape;80;p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just" rtl="0">
              <a:lnSpc>
                <a:spcPct val="90000"/>
              </a:lnSpc>
              <a:spcBef>
                <a:spcPts val="0"/>
              </a:spcBef>
              <a:spcAft>
                <a:spcPts val="0"/>
              </a:spcAft>
              <a:buClr>
                <a:schemeClr val="accent1"/>
              </a:buClr>
              <a:buSzPct val="100000"/>
              <a:buFont typeface="Arial"/>
              <a:buChar char="•"/>
            </a:pPr>
            <a:r>
              <a:rPr lang="en-GB" sz="2800">
                <a:solidFill>
                  <a:srgbClr val="52BFC9"/>
                </a:solidFill>
              </a:rPr>
              <a:t>What is Bioeconomy?</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Advantages of Bioeconomy</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Biobased products</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Some Examples of Bio-based and recycled products</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Creativity Techniques for Generating Ideas</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Methods for Communicating Ideas to Policy Makers</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Policy Memo</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Creating a Policy Memo </a:t>
            </a:r>
            <a:endParaRPr sz="2400">
              <a:solidFill>
                <a:srgbClr val="52BFC9"/>
              </a:solidFill>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Policy Memo Example</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Video Pitch</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Participating in Open Community Meetings/ Conferences</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Some Other Methods</a:t>
            </a:r>
            <a:endParaRPr/>
          </a:p>
          <a:p>
            <a:pPr marL="285750" lvl="0" indent="-285750" algn="just" rtl="0">
              <a:lnSpc>
                <a:spcPct val="90000"/>
              </a:lnSpc>
              <a:spcBef>
                <a:spcPts val="1000"/>
              </a:spcBef>
              <a:spcAft>
                <a:spcPts val="0"/>
              </a:spcAft>
              <a:buClr>
                <a:schemeClr val="accent1"/>
              </a:buClr>
              <a:buSzPct val="100000"/>
              <a:buFont typeface="Arial"/>
              <a:buChar char="•"/>
            </a:pPr>
            <a:r>
              <a:rPr lang="en-GB" sz="2800">
                <a:solidFill>
                  <a:srgbClr val="52BFC9"/>
                </a:solidFill>
              </a:rPr>
              <a:t>Activity</a:t>
            </a:r>
            <a:endParaRPr/>
          </a:p>
          <a:p>
            <a:pPr marL="285750" lvl="0" indent="-121285" algn="just" rtl="0">
              <a:lnSpc>
                <a:spcPct val="90000"/>
              </a:lnSpc>
              <a:spcBef>
                <a:spcPts val="1000"/>
              </a:spcBef>
              <a:spcAft>
                <a:spcPts val="0"/>
              </a:spcAft>
              <a:buClr>
                <a:schemeClr val="accent1"/>
              </a:buClr>
              <a:buSzPct val="100000"/>
              <a:buFont typeface="Arial"/>
              <a:buNone/>
            </a:pPr>
            <a:endParaRPr sz="2800">
              <a:solidFill>
                <a:srgbClr val="52BFC9"/>
              </a:solidFill>
            </a:endParaRPr>
          </a:p>
          <a:p>
            <a:pPr marL="285750" lvl="0" indent="-121285" algn="just" rtl="0">
              <a:lnSpc>
                <a:spcPct val="90000"/>
              </a:lnSpc>
              <a:spcBef>
                <a:spcPts val="1000"/>
              </a:spcBef>
              <a:spcAft>
                <a:spcPts val="0"/>
              </a:spcAft>
              <a:buClr>
                <a:schemeClr val="accent1"/>
              </a:buClr>
              <a:buSzPct val="100000"/>
              <a:buFont typeface="Arial"/>
              <a:buNone/>
            </a:pPr>
            <a:endParaRPr sz="2800">
              <a:solidFill>
                <a:srgbClr val="52BFC9"/>
              </a:solidFill>
            </a:endParaRPr>
          </a:p>
          <a:p>
            <a:pPr marL="0" lvl="0" indent="0" algn="l" rtl="0">
              <a:lnSpc>
                <a:spcPct val="90000"/>
              </a:lnSpc>
              <a:spcBef>
                <a:spcPts val="1000"/>
              </a:spcBef>
              <a:spcAft>
                <a:spcPts val="0"/>
              </a:spcAft>
              <a:buClr>
                <a:schemeClr val="dk1"/>
              </a:buClr>
              <a:buSzPct val="100000"/>
              <a:buNone/>
            </a:pPr>
            <a:endParaRPr/>
          </a:p>
        </p:txBody>
      </p:sp>
      <p:sp>
        <p:nvSpPr>
          <p:cNvPr id="81" name="Google Shape;81;p2"/>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82" name="Google Shape;82;p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83" name="Google Shape;83;p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pic>
        <p:nvPicPr>
          <p:cNvPr id="84" name="Google Shape;84;p2"/>
          <p:cNvPicPr preferRelativeResize="0"/>
          <p:nvPr/>
        </p:nvPicPr>
        <p:blipFill rotWithShape="1">
          <a:blip r:embed="rId3">
            <a:alphaModFix/>
          </a:blip>
          <a:srcRect/>
          <a:stretch/>
        </p:blipFill>
        <p:spPr>
          <a:xfrm>
            <a:off x="9007366" y="3483070"/>
            <a:ext cx="2984938" cy="32384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Policy Memo Example</a:t>
            </a:r>
            <a:endParaRPr/>
          </a:p>
        </p:txBody>
      </p:sp>
      <p:sp>
        <p:nvSpPr>
          <p:cNvPr id="261" name="Google Shape;261;p20"/>
          <p:cNvSpPr txBox="1">
            <a:spLocks noGrp="1"/>
          </p:cNvSpPr>
          <p:nvPr>
            <p:ph type="body" idx="1"/>
          </p:nvPr>
        </p:nvSpPr>
        <p:spPr>
          <a:xfrm>
            <a:off x="426000" y="940349"/>
            <a:ext cx="11340000" cy="571248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accent4"/>
              </a:buClr>
              <a:buSzPts val="2000"/>
              <a:buNone/>
            </a:pPr>
            <a:r>
              <a:rPr lang="en-GB" b="0" i="0">
                <a:solidFill>
                  <a:schemeClr val="accent4"/>
                </a:solidFill>
              </a:rPr>
              <a:t>To: </a:t>
            </a:r>
            <a:r>
              <a:rPr lang="en-GB" b="0" i="0">
                <a:solidFill>
                  <a:schemeClr val="accent1"/>
                </a:solidFill>
              </a:rPr>
              <a:t>Mayor </a:t>
            </a:r>
            <a:r>
              <a:rPr lang="en-GB">
                <a:solidFill>
                  <a:schemeClr val="accent1"/>
                </a:solidFill>
              </a:rPr>
              <a:t>Tarmo Tamm</a:t>
            </a:r>
            <a:r>
              <a:rPr lang="en-GB" b="0" i="0">
                <a:solidFill>
                  <a:schemeClr val="accent1"/>
                </a:solidFill>
              </a:rPr>
              <a:t>, City of Spring</a:t>
            </a:r>
            <a:endParaRPr/>
          </a:p>
          <a:p>
            <a:pPr marL="0" lvl="0" indent="0" algn="just" rtl="0">
              <a:lnSpc>
                <a:spcPct val="90000"/>
              </a:lnSpc>
              <a:spcBef>
                <a:spcPts val="1000"/>
              </a:spcBef>
              <a:spcAft>
                <a:spcPts val="0"/>
              </a:spcAft>
              <a:buClr>
                <a:schemeClr val="accent4"/>
              </a:buClr>
              <a:buSzPts val="2000"/>
              <a:buNone/>
            </a:pPr>
            <a:r>
              <a:rPr lang="en-GB" b="0" i="0">
                <a:solidFill>
                  <a:schemeClr val="accent4"/>
                </a:solidFill>
              </a:rPr>
              <a:t>From: </a:t>
            </a:r>
            <a:r>
              <a:rPr lang="en-GB">
                <a:solidFill>
                  <a:schemeClr val="accent1"/>
                </a:solidFill>
              </a:rPr>
              <a:t>Kaari Kask</a:t>
            </a:r>
            <a:r>
              <a:rPr lang="en-GB" b="0" i="0">
                <a:solidFill>
                  <a:schemeClr val="accent1"/>
                </a:solidFill>
              </a:rPr>
              <a:t>, Environmental Activist and Student </a:t>
            </a:r>
            <a:endParaRPr/>
          </a:p>
          <a:p>
            <a:pPr marL="0" lvl="0" indent="0" algn="just" rtl="0">
              <a:lnSpc>
                <a:spcPct val="90000"/>
              </a:lnSpc>
              <a:spcBef>
                <a:spcPts val="1000"/>
              </a:spcBef>
              <a:spcAft>
                <a:spcPts val="0"/>
              </a:spcAft>
              <a:buClr>
                <a:schemeClr val="accent4"/>
              </a:buClr>
              <a:buSzPts val="2000"/>
              <a:buNone/>
            </a:pPr>
            <a:r>
              <a:rPr lang="en-GB" b="0" i="0">
                <a:solidFill>
                  <a:schemeClr val="accent4"/>
                </a:solidFill>
              </a:rPr>
              <a:t>Subject: </a:t>
            </a:r>
            <a:r>
              <a:rPr lang="en-GB" b="0" i="0">
                <a:solidFill>
                  <a:schemeClr val="accent1"/>
                </a:solidFill>
              </a:rPr>
              <a:t>Recommendations for promoting bioeconomy and biodegradable plastics in our community </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Date: August 31, 2023</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Dear Teet Tamm,</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I am writing to you as the member of the Environmental Club at Spring Elementary School. </a:t>
            </a:r>
            <a:r>
              <a:rPr lang="en-GB">
                <a:solidFill>
                  <a:schemeClr val="accent1"/>
                </a:solidFill>
              </a:rPr>
              <a:t>I</a:t>
            </a:r>
            <a:r>
              <a:rPr lang="en-GB" b="0" i="0">
                <a:solidFill>
                  <a:schemeClr val="accent1"/>
                </a:solidFill>
              </a:rPr>
              <a:t> am very concerned about the environmental problems </a:t>
            </a:r>
            <a:r>
              <a:rPr lang="en-GB">
                <a:solidFill>
                  <a:schemeClr val="accent1"/>
                </a:solidFill>
              </a:rPr>
              <a:t>caused by plastic pollution and I want to do something to help. I have learned about bioeconomy and biodegradable plastics and I think they are great solutions for our community.</a:t>
            </a:r>
            <a:endParaRPr/>
          </a:p>
          <a:p>
            <a:pPr marL="0" lvl="0" indent="0" algn="just" rtl="0">
              <a:lnSpc>
                <a:spcPct val="90000"/>
              </a:lnSpc>
              <a:spcBef>
                <a:spcPts val="1000"/>
              </a:spcBef>
              <a:spcAft>
                <a:spcPts val="0"/>
              </a:spcAft>
              <a:buClr>
                <a:schemeClr val="accent1"/>
              </a:buClr>
              <a:buSzPts val="2000"/>
              <a:buNone/>
            </a:pPr>
            <a:r>
              <a:rPr lang="en-GB">
                <a:solidFill>
                  <a:schemeClr val="accent1"/>
                </a:solidFill>
              </a:rPr>
              <a:t>What is bioeconomy and biodegradable plastics?</a:t>
            </a:r>
            <a:endParaRPr/>
          </a:p>
          <a:p>
            <a:pPr marL="0" lvl="0" indent="0" algn="just" rtl="0">
              <a:lnSpc>
                <a:spcPct val="90000"/>
              </a:lnSpc>
              <a:spcBef>
                <a:spcPts val="1000"/>
              </a:spcBef>
              <a:spcAft>
                <a:spcPts val="0"/>
              </a:spcAft>
              <a:buClr>
                <a:schemeClr val="accent1"/>
              </a:buClr>
              <a:buSzPts val="2000"/>
              <a:buNone/>
            </a:pPr>
            <a:r>
              <a:rPr lang="en-GB">
                <a:solidFill>
                  <a:schemeClr val="accent1"/>
                </a:solidFill>
              </a:rPr>
              <a:t>Bioeconomy is the production and use of biological resources (such as plants, animals, microorganisms and waste) to make products and services that are good for people and the planet. Biodegradable plastics are a type of bio-based plastics that can be broken down by living organisms (such as bacteria, fungi and worms) into harmless substances (such as water, carbon dioxide and compost) in a reasonable amount of time. Biodegradable plastics can be made from different sources, such as corn, sugarcane, potato, algae and even food waste.</a:t>
            </a:r>
            <a:endParaRPr/>
          </a:p>
          <a:p>
            <a:pPr marL="0" lvl="0" indent="0" algn="just" rtl="0">
              <a:lnSpc>
                <a:spcPct val="90000"/>
              </a:lnSpc>
              <a:spcBef>
                <a:spcPts val="1000"/>
              </a:spcBef>
              <a:spcAft>
                <a:spcPts val="0"/>
              </a:spcAft>
              <a:buClr>
                <a:schemeClr val="dk1"/>
              </a:buClr>
              <a:buSzPts val="2000"/>
              <a:buNone/>
            </a:pPr>
            <a:endParaRPr/>
          </a:p>
          <a:p>
            <a:pPr marL="0" lvl="0" indent="0" algn="just" rtl="0">
              <a:lnSpc>
                <a:spcPct val="90000"/>
              </a:lnSpc>
              <a:spcBef>
                <a:spcPts val="1000"/>
              </a:spcBef>
              <a:spcAft>
                <a:spcPts val="0"/>
              </a:spcAft>
              <a:buClr>
                <a:schemeClr val="dk1"/>
              </a:buClr>
              <a:buSzPts val="2000"/>
              <a:buNone/>
            </a:pPr>
            <a:endParaRPr/>
          </a:p>
          <a:p>
            <a:pPr marL="0" lvl="0" indent="0" algn="just" rtl="0">
              <a:lnSpc>
                <a:spcPct val="90000"/>
              </a:lnSpc>
              <a:spcBef>
                <a:spcPts val="1000"/>
              </a:spcBef>
              <a:spcAft>
                <a:spcPts val="0"/>
              </a:spcAft>
              <a:buClr>
                <a:schemeClr val="dk1"/>
              </a:buClr>
              <a:buSzPts val="2000"/>
              <a:buNone/>
            </a:pPr>
            <a:endParaRPr/>
          </a:p>
        </p:txBody>
      </p:sp>
      <p:sp>
        <p:nvSpPr>
          <p:cNvPr id="262" name="Google Shape;262;p20"/>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63" name="Google Shape;263;p20"/>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64" name="Google Shape;264;p20"/>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Policy Memo Example</a:t>
            </a:r>
            <a:endParaRPr/>
          </a:p>
        </p:txBody>
      </p:sp>
      <p:sp>
        <p:nvSpPr>
          <p:cNvPr id="270" name="Google Shape;270;p21"/>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Clr>
                <a:schemeClr val="accent1"/>
              </a:buClr>
              <a:buSzPct val="100000"/>
              <a:buNone/>
            </a:pPr>
            <a:r>
              <a:rPr lang="en-GB" sz="1800">
                <a:solidFill>
                  <a:schemeClr val="accent1"/>
                </a:solidFill>
              </a:rPr>
              <a:t>Why are they good for our community?</a:t>
            </a:r>
            <a:endParaRPr/>
          </a:p>
          <a:p>
            <a:pPr marL="0" lvl="0" indent="0" algn="just" rtl="0">
              <a:lnSpc>
                <a:spcPct val="90000"/>
              </a:lnSpc>
              <a:spcBef>
                <a:spcPts val="1000"/>
              </a:spcBef>
              <a:spcAft>
                <a:spcPts val="0"/>
              </a:spcAft>
              <a:buClr>
                <a:schemeClr val="accent1"/>
              </a:buClr>
              <a:buSzPct val="100000"/>
              <a:buNone/>
            </a:pPr>
            <a:r>
              <a:rPr lang="en-GB" sz="1800">
                <a:solidFill>
                  <a:schemeClr val="accent1"/>
                </a:solidFill>
              </a:rPr>
              <a:t>Biodegradable plastics have many benefits for our community, such as:</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They can reduce the amount of plastic waste that ends up in landfills, oceans and nature, where it can harm animals, plants and people.</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They can save energy and reduce greenhouse gas emissions by using renewable resources instead of fossil fuels.</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They can create new jobs and businesses by developing new technologies and products based on bioeconomy.</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They can improve the quality of our soil and crops by using compost made from biodegradable plastics as a fertilizer.</a:t>
            </a:r>
            <a:endParaRPr/>
          </a:p>
          <a:p>
            <a:pPr marL="0" lvl="0" indent="0" algn="just" rtl="0">
              <a:lnSpc>
                <a:spcPct val="90000"/>
              </a:lnSpc>
              <a:spcBef>
                <a:spcPts val="1000"/>
              </a:spcBef>
              <a:spcAft>
                <a:spcPts val="0"/>
              </a:spcAft>
              <a:buClr>
                <a:schemeClr val="accent1"/>
              </a:buClr>
              <a:buSzPct val="100000"/>
              <a:buNone/>
            </a:pPr>
            <a:r>
              <a:rPr lang="en-GB" sz="1800">
                <a:solidFill>
                  <a:schemeClr val="accent1"/>
                </a:solidFill>
              </a:rPr>
              <a:t>What can we do to promote them?</a:t>
            </a:r>
            <a:endParaRPr/>
          </a:p>
          <a:p>
            <a:pPr marL="0" lvl="0" indent="0" algn="just" rtl="0">
              <a:lnSpc>
                <a:spcPct val="90000"/>
              </a:lnSpc>
              <a:spcBef>
                <a:spcPts val="1000"/>
              </a:spcBef>
              <a:spcAft>
                <a:spcPts val="0"/>
              </a:spcAft>
              <a:buClr>
                <a:schemeClr val="accent1"/>
              </a:buClr>
              <a:buSzPct val="100000"/>
              <a:buNone/>
            </a:pPr>
            <a:r>
              <a:rPr lang="en-GB" sz="1800">
                <a:solidFill>
                  <a:schemeClr val="accent1"/>
                </a:solidFill>
              </a:rPr>
              <a:t>I have some suggestions for you to promote bioeconomy and biodegradable plastics in our community, such as:</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Support local farmers and producers who use bio-based materials and processes.</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Encourage businesses and consumers to use biodegradable plastics for packaging, bags, cups, utensils and other products.</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Provide separate bins and collection systems for biodegradable plastics and educate people on how to dispose of them properly.</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Invest in industrial composting facilities that can process biodegradable plastics efficiently and safely.</a:t>
            </a:r>
            <a:endParaRPr/>
          </a:p>
          <a:p>
            <a:pPr marL="285750" lvl="0" indent="-285750" algn="just" rtl="0">
              <a:lnSpc>
                <a:spcPct val="90000"/>
              </a:lnSpc>
              <a:spcBef>
                <a:spcPts val="1000"/>
              </a:spcBef>
              <a:spcAft>
                <a:spcPts val="0"/>
              </a:spcAft>
              <a:buClr>
                <a:schemeClr val="accent4"/>
              </a:buClr>
              <a:buSzPct val="100000"/>
              <a:buFont typeface="Arial"/>
              <a:buChar char="•"/>
            </a:pPr>
            <a:r>
              <a:rPr lang="en-GB" sz="1800">
                <a:solidFill>
                  <a:schemeClr val="accent1"/>
                </a:solidFill>
              </a:rPr>
              <a:t>Organize awareness campaigns and events to inform people about the benefits and challenges of biodegradable plastics.</a:t>
            </a:r>
            <a:endParaRPr/>
          </a:p>
          <a:p>
            <a:pPr marL="0" lvl="0" indent="0" algn="just" rtl="0">
              <a:lnSpc>
                <a:spcPct val="90000"/>
              </a:lnSpc>
              <a:spcBef>
                <a:spcPts val="1000"/>
              </a:spcBef>
              <a:spcAft>
                <a:spcPts val="0"/>
              </a:spcAft>
              <a:buClr>
                <a:schemeClr val="accent1"/>
              </a:buClr>
              <a:buSzPct val="100000"/>
              <a:buNone/>
            </a:pPr>
            <a:r>
              <a:rPr lang="en-GB" sz="1800" b="0" i="0">
                <a:solidFill>
                  <a:schemeClr val="accent1"/>
                </a:solidFill>
              </a:rPr>
              <a:t>I hope you find these recommendations useful and feasible. I believe that by implementing bioeconomy in our community, we can make Spring a better place for everyone. As Homer Simpson once said: “The answers to life’s problems aren’t at the bottom of a bottle; they’re on TV!” Well, I disagree with him. I think the answers to life’s problems are in nature’s bounty.</a:t>
            </a:r>
            <a:endParaRPr/>
          </a:p>
          <a:p>
            <a:pPr marL="0" lvl="0" indent="0" algn="just" rtl="0">
              <a:lnSpc>
                <a:spcPct val="90000"/>
              </a:lnSpc>
              <a:spcBef>
                <a:spcPts val="1000"/>
              </a:spcBef>
              <a:spcAft>
                <a:spcPts val="0"/>
              </a:spcAft>
              <a:buClr>
                <a:schemeClr val="accent1"/>
              </a:buClr>
              <a:buSzPct val="100000"/>
              <a:buNone/>
            </a:pPr>
            <a:r>
              <a:rPr lang="en-GB" sz="1800" b="0" i="0">
                <a:solidFill>
                  <a:schemeClr val="accent1"/>
                </a:solidFill>
              </a:rPr>
              <a:t>Thank you for your attention and consideration.</a:t>
            </a:r>
            <a:endParaRPr/>
          </a:p>
          <a:p>
            <a:pPr marL="0" lvl="0" indent="0" algn="just" rtl="0">
              <a:lnSpc>
                <a:spcPct val="90000"/>
              </a:lnSpc>
              <a:spcBef>
                <a:spcPts val="1000"/>
              </a:spcBef>
              <a:spcAft>
                <a:spcPts val="0"/>
              </a:spcAft>
              <a:buClr>
                <a:schemeClr val="accent1"/>
              </a:buClr>
              <a:buSzPct val="100000"/>
              <a:buNone/>
            </a:pPr>
            <a:r>
              <a:rPr lang="en-GB" sz="1800" b="0" i="0">
                <a:solidFill>
                  <a:schemeClr val="accent1"/>
                </a:solidFill>
              </a:rPr>
              <a:t>Sincerely, </a:t>
            </a:r>
            <a:endParaRPr/>
          </a:p>
          <a:p>
            <a:pPr marL="0" lvl="0" indent="0" algn="just" rtl="0">
              <a:lnSpc>
                <a:spcPct val="90000"/>
              </a:lnSpc>
              <a:spcBef>
                <a:spcPts val="1000"/>
              </a:spcBef>
              <a:spcAft>
                <a:spcPts val="0"/>
              </a:spcAft>
              <a:buClr>
                <a:schemeClr val="accent1"/>
              </a:buClr>
              <a:buSzPct val="100000"/>
              <a:buNone/>
            </a:pPr>
            <a:r>
              <a:rPr lang="en-GB" sz="1800">
                <a:solidFill>
                  <a:schemeClr val="accent1"/>
                </a:solidFill>
              </a:rPr>
              <a:t>Kaari Kask</a:t>
            </a:r>
            <a:endParaRPr sz="1800" b="0" i="0">
              <a:solidFill>
                <a:schemeClr val="accent1"/>
              </a:solidFill>
            </a:endParaRPr>
          </a:p>
          <a:p>
            <a:pPr marL="342900" lvl="0" indent="-279400" algn="l" rtl="0">
              <a:lnSpc>
                <a:spcPct val="107000"/>
              </a:lnSpc>
              <a:spcBef>
                <a:spcPts val="1000"/>
              </a:spcBef>
              <a:spcAft>
                <a:spcPts val="0"/>
              </a:spcAft>
              <a:buClr>
                <a:schemeClr val="dk1"/>
              </a:buClr>
              <a:buSzPct val="65359"/>
              <a:buFont typeface="Noto Sans Symbols"/>
              <a:buNone/>
            </a:pPr>
            <a:endParaRPr sz="1800">
              <a:solidFill>
                <a:srgbClr val="000000"/>
              </a:solidFill>
              <a:latin typeface="Calibri"/>
              <a:ea typeface="Calibri"/>
              <a:cs typeface="Calibri"/>
              <a:sym typeface="Calibri"/>
            </a:endParaRPr>
          </a:p>
          <a:p>
            <a:pPr marL="0" lvl="0" indent="0" algn="l" rtl="0">
              <a:lnSpc>
                <a:spcPct val="90000"/>
              </a:lnSpc>
              <a:spcBef>
                <a:spcPts val="1800"/>
              </a:spcBef>
              <a:spcAft>
                <a:spcPts val="0"/>
              </a:spcAft>
              <a:buClr>
                <a:schemeClr val="dk1"/>
              </a:buClr>
              <a:buSzPct val="100000"/>
              <a:buNone/>
            </a:pPr>
            <a:endParaRPr/>
          </a:p>
        </p:txBody>
      </p:sp>
      <p:sp>
        <p:nvSpPr>
          <p:cNvPr id="271" name="Google Shape;271;p21"/>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72" name="Google Shape;272;p21"/>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73" name="Google Shape;273;p21"/>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Video Pitch</a:t>
            </a:r>
            <a:endParaRPr/>
          </a:p>
        </p:txBody>
      </p:sp>
      <p:sp>
        <p:nvSpPr>
          <p:cNvPr id="279" name="Google Shape;279;p2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4"/>
              </a:buClr>
              <a:buSzPts val="2000"/>
              <a:buFont typeface="Arial"/>
              <a:buChar char="•"/>
            </a:pPr>
            <a:r>
              <a:rPr lang="en-GB">
                <a:solidFill>
                  <a:schemeClr val="accent1"/>
                </a:solidFill>
              </a:rPr>
              <a:t>Technology has given us powerful tools such as videos that we can create to get the attention of the Policy Makers. </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Visual information is often seen as more effective source, compared to reading a document, so creating a short video, pitching your idea, giving data and showing how your idea can be implemented, can sometimes be more effective compared to writing a lengthy document.</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To create a Video you can use your mobile devices or a camera if you have one.</a:t>
            </a:r>
            <a:endParaRPr/>
          </a:p>
          <a:p>
            <a:pPr marL="0" lvl="0" indent="0" algn="just" rtl="0">
              <a:lnSpc>
                <a:spcPct val="90000"/>
              </a:lnSpc>
              <a:spcBef>
                <a:spcPts val="1000"/>
              </a:spcBef>
              <a:spcAft>
                <a:spcPts val="0"/>
              </a:spcAft>
              <a:buClr>
                <a:schemeClr val="accent1"/>
              </a:buClr>
              <a:buSzPts val="2000"/>
              <a:buNone/>
            </a:pPr>
            <a:endParaRPr>
              <a:solidFill>
                <a:srgbClr val="52BFC9"/>
              </a:solidFill>
            </a:endParaRPr>
          </a:p>
          <a:p>
            <a:pPr marL="0" lvl="0" indent="0" algn="l" rtl="0">
              <a:lnSpc>
                <a:spcPct val="90000"/>
              </a:lnSpc>
              <a:spcBef>
                <a:spcPts val="1000"/>
              </a:spcBef>
              <a:spcAft>
                <a:spcPts val="0"/>
              </a:spcAft>
              <a:buClr>
                <a:schemeClr val="dk1"/>
              </a:buClr>
              <a:buSzPts val="2000"/>
              <a:buNone/>
            </a:pPr>
            <a:endParaRPr/>
          </a:p>
        </p:txBody>
      </p:sp>
      <p:sp>
        <p:nvSpPr>
          <p:cNvPr id="280" name="Google Shape;280;p22"/>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81" name="Google Shape;281;p2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82" name="Google Shape;282;p2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pic>
        <p:nvPicPr>
          <p:cNvPr id="283" name="Google Shape;283;p22"/>
          <p:cNvPicPr preferRelativeResize="0"/>
          <p:nvPr/>
        </p:nvPicPr>
        <p:blipFill rotWithShape="1">
          <a:blip r:embed="rId3">
            <a:alphaModFix/>
          </a:blip>
          <a:srcRect l="19380" r="20298"/>
          <a:stretch/>
        </p:blipFill>
        <p:spPr>
          <a:xfrm>
            <a:off x="8471547" y="3572313"/>
            <a:ext cx="2953399" cy="29376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Video Pitch</a:t>
            </a:r>
            <a:endParaRPr/>
          </a:p>
        </p:txBody>
      </p:sp>
      <p:sp>
        <p:nvSpPr>
          <p:cNvPr id="289" name="Google Shape;289;p23"/>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1"/>
              </a:buClr>
              <a:buSzPts val="2000"/>
              <a:buFont typeface="Arial"/>
              <a:buChar char="•"/>
            </a:pPr>
            <a:r>
              <a:rPr lang="en-GB">
                <a:solidFill>
                  <a:srgbClr val="52BFC9"/>
                </a:solidFill>
              </a:rPr>
              <a:t>Record your video pitch as if you are having a conversation with someone in front of you.</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Structure your pitch as a story with Opening, Middle and Closing. Take your audience on a journey, being explicit about what the problem is that you want to solve, and how you intend to do so. </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Keep it simple and be compelling without Jargons.</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Enhance your pitch with visuals of your solution/ a demo you have already recorded or use slides.</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Start strong with a captivating phrase. Deliver your pitch opening with a line that engages your audience and tell your story in short, sharp sentences.</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Don’t forget to end well. Ask yourself what lasting impression you want to leave the audience with.</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Ensure you have good audio quality while recording.</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Choose your recording space carefully. Low ceiling, quiet space and plain background.</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Ensure you have sufficient light for recording your video. </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Practice before recording and be confident.</a:t>
            </a:r>
            <a:endParaRPr/>
          </a:p>
          <a:p>
            <a:pPr marL="342900" lvl="0" indent="-215900" algn="l" rtl="0">
              <a:lnSpc>
                <a:spcPct val="90000"/>
              </a:lnSpc>
              <a:spcBef>
                <a:spcPts val="1000"/>
              </a:spcBef>
              <a:spcAft>
                <a:spcPts val="0"/>
              </a:spcAft>
              <a:buClr>
                <a:schemeClr val="accent4"/>
              </a:buClr>
              <a:buSzPts val="2000"/>
              <a:buFont typeface="Arial"/>
              <a:buNone/>
            </a:pPr>
            <a:endParaRPr>
              <a:solidFill>
                <a:schemeClr val="accent1"/>
              </a:solidFill>
            </a:endParaRPr>
          </a:p>
          <a:p>
            <a:pPr marL="342900" lvl="0" indent="-215900" algn="l" rtl="0">
              <a:lnSpc>
                <a:spcPct val="90000"/>
              </a:lnSpc>
              <a:spcBef>
                <a:spcPts val="1000"/>
              </a:spcBef>
              <a:spcAft>
                <a:spcPts val="0"/>
              </a:spcAft>
              <a:buClr>
                <a:schemeClr val="accent4"/>
              </a:buClr>
              <a:buSzPts val="2000"/>
              <a:buFont typeface="Arial"/>
              <a:buNone/>
            </a:pPr>
            <a:endParaRPr>
              <a:solidFill>
                <a:schemeClr val="accent1"/>
              </a:solidFill>
            </a:endParaRPr>
          </a:p>
        </p:txBody>
      </p:sp>
      <p:sp>
        <p:nvSpPr>
          <p:cNvPr id="290" name="Google Shape;290;p23"/>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How </a:t>
            </a:r>
            <a:r>
              <a:rPr lang="en-GB" sz="1600"/>
              <a:t>Should</a:t>
            </a:r>
            <a:r>
              <a:rPr lang="en-GB"/>
              <a:t> the Video Pitch Be?</a:t>
            </a:r>
            <a:endParaRPr/>
          </a:p>
        </p:txBody>
      </p:sp>
      <p:sp>
        <p:nvSpPr>
          <p:cNvPr id="291" name="Google Shape;291;p23"/>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292" name="Google Shape;292;p23"/>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Video Pitch</a:t>
            </a:r>
            <a:endParaRPr/>
          </a:p>
        </p:txBody>
      </p:sp>
      <p:sp>
        <p:nvSpPr>
          <p:cNvPr id="298" name="Google Shape;298;p24"/>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accent1"/>
              </a:buClr>
              <a:buSzPts val="2000"/>
              <a:buNone/>
            </a:pPr>
            <a:r>
              <a:rPr lang="en-GB" b="0" i="0">
                <a:solidFill>
                  <a:schemeClr val="accent1"/>
                </a:solidFill>
              </a:rPr>
              <a:t>If you want to work on a video pitch on bioeconomy for policy making, you need to be creative and have fun. A video pitch is a way of telling a story about your idea or project, and why it is important and useful for the bioeconomy. </a:t>
            </a:r>
            <a:r>
              <a:rPr lang="en-GB">
                <a:solidFill>
                  <a:schemeClr val="accent1"/>
                </a:solidFill>
              </a:rPr>
              <a:t>The bioeconomy is about using nature’s gifts to make our lives better, such as food, fuel, and materials from plants, algae, and waste</a:t>
            </a:r>
            <a:r>
              <a:rPr lang="en-GB" b="0" i="0">
                <a:solidFill>
                  <a:schemeClr val="accent1"/>
                </a:solidFill>
              </a:rPr>
              <a:t>. Here are some steps on how to make an entertaining video pitch on bioeconomy for policy making:</a:t>
            </a:r>
            <a:endParaRPr/>
          </a:p>
          <a:p>
            <a:pPr marL="0" lvl="0" indent="-127000" algn="just" rtl="0">
              <a:lnSpc>
                <a:spcPct val="90000"/>
              </a:lnSpc>
              <a:spcBef>
                <a:spcPts val="1000"/>
              </a:spcBef>
              <a:spcAft>
                <a:spcPts val="0"/>
              </a:spcAft>
              <a:buClr>
                <a:schemeClr val="accent4"/>
              </a:buClr>
              <a:buSzPts val="2000"/>
              <a:buFont typeface="Arial"/>
              <a:buChar char="•"/>
            </a:pPr>
            <a:r>
              <a:rPr lang="en-GB" b="0" i="0">
                <a:solidFill>
                  <a:schemeClr val="accent1"/>
                </a:solidFill>
              </a:rPr>
              <a:t>Choose a topic that you are passionate about and that relates to the bioeconomy. For example, you could choose to talk about how to make clothes from mushrooms, how to grow food in space, or how to turn plastic waste into art.</a:t>
            </a:r>
            <a:endParaRPr/>
          </a:p>
          <a:p>
            <a:pPr marL="0" lvl="0" indent="-127000" algn="just" rtl="0">
              <a:lnSpc>
                <a:spcPct val="90000"/>
              </a:lnSpc>
              <a:spcBef>
                <a:spcPts val="1000"/>
              </a:spcBef>
              <a:spcAft>
                <a:spcPts val="0"/>
              </a:spcAft>
              <a:buClr>
                <a:schemeClr val="accent4"/>
              </a:buClr>
              <a:buSzPts val="2000"/>
              <a:buFont typeface="Arial"/>
              <a:buChar char="•"/>
            </a:pPr>
            <a:r>
              <a:rPr lang="en-GB" b="0" i="0">
                <a:solidFill>
                  <a:schemeClr val="accent1"/>
                </a:solidFill>
              </a:rPr>
              <a:t>Do some research on your topic and find out some facts, benefits, and challenges of your idea or project. </a:t>
            </a:r>
            <a:endParaRPr/>
          </a:p>
          <a:p>
            <a:pPr marL="0" lvl="0" indent="-127000" algn="just" rtl="0">
              <a:lnSpc>
                <a:spcPct val="90000"/>
              </a:lnSpc>
              <a:spcBef>
                <a:spcPts val="1000"/>
              </a:spcBef>
              <a:spcAft>
                <a:spcPts val="0"/>
              </a:spcAft>
              <a:buClr>
                <a:schemeClr val="accent4"/>
              </a:buClr>
              <a:buSzPts val="2000"/>
              <a:buFont typeface="Arial"/>
              <a:buChar char="•"/>
            </a:pPr>
            <a:r>
              <a:rPr lang="en-GB" b="0" i="0">
                <a:solidFill>
                  <a:schemeClr val="accent1"/>
                </a:solidFill>
              </a:rPr>
              <a:t>Write a script for your video pitch that covers the following points:</a:t>
            </a:r>
            <a:endParaRPr/>
          </a:p>
          <a:p>
            <a:pPr marL="742950" lvl="1" indent="-285750" algn="just" rtl="0">
              <a:lnSpc>
                <a:spcPct val="90000"/>
              </a:lnSpc>
              <a:spcBef>
                <a:spcPts val="500"/>
              </a:spcBef>
              <a:spcAft>
                <a:spcPts val="0"/>
              </a:spcAft>
              <a:buClr>
                <a:schemeClr val="accent4"/>
              </a:buClr>
              <a:buSzPts val="1700"/>
              <a:buFont typeface="Arial"/>
              <a:buChar char="•"/>
            </a:pPr>
            <a:r>
              <a:rPr lang="en-GB" b="0" i="0">
                <a:solidFill>
                  <a:schemeClr val="accent1"/>
                </a:solidFill>
              </a:rPr>
              <a:t>What is your idea or project and why is it important for the bioeconomy?</a:t>
            </a:r>
            <a:endParaRPr/>
          </a:p>
          <a:p>
            <a:pPr marL="742950" lvl="1" indent="-285750" algn="just" rtl="0">
              <a:lnSpc>
                <a:spcPct val="90000"/>
              </a:lnSpc>
              <a:spcBef>
                <a:spcPts val="500"/>
              </a:spcBef>
              <a:spcAft>
                <a:spcPts val="0"/>
              </a:spcAft>
              <a:buClr>
                <a:schemeClr val="accent4"/>
              </a:buClr>
              <a:buSzPts val="1700"/>
              <a:buFont typeface="Arial"/>
              <a:buChar char="•"/>
            </a:pPr>
            <a:r>
              <a:rPr lang="en-GB" b="0" i="0">
                <a:solidFill>
                  <a:schemeClr val="accent1"/>
                </a:solidFill>
              </a:rPr>
              <a:t>What are the advantages and disadvantages of your idea or project?</a:t>
            </a:r>
            <a:endParaRPr/>
          </a:p>
          <a:p>
            <a:pPr marL="742950" lvl="1" indent="-285750" algn="just" rtl="0">
              <a:lnSpc>
                <a:spcPct val="90000"/>
              </a:lnSpc>
              <a:spcBef>
                <a:spcPts val="500"/>
              </a:spcBef>
              <a:spcAft>
                <a:spcPts val="0"/>
              </a:spcAft>
              <a:buClr>
                <a:schemeClr val="accent4"/>
              </a:buClr>
              <a:buSzPts val="1700"/>
              <a:buFont typeface="Arial"/>
              <a:buChar char="•"/>
            </a:pPr>
            <a:r>
              <a:rPr lang="en-GB" b="0" i="0">
                <a:solidFill>
                  <a:schemeClr val="accent1"/>
                </a:solidFill>
              </a:rPr>
              <a:t>What are the actions and recommendations that you suggest for implementing your idea or project?</a:t>
            </a:r>
            <a:endParaRPr/>
          </a:p>
          <a:p>
            <a:pPr marL="742950" lvl="1" indent="-285750" algn="just" rtl="0">
              <a:lnSpc>
                <a:spcPct val="90000"/>
              </a:lnSpc>
              <a:spcBef>
                <a:spcPts val="500"/>
              </a:spcBef>
              <a:spcAft>
                <a:spcPts val="0"/>
              </a:spcAft>
              <a:buClr>
                <a:schemeClr val="accent4"/>
              </a:buClr>
              <a:buSzPts val="1700"/>
              <a:buFont typeface="Arial"/>
              <a:buChar char="•"/>
            </a:pPr>
            <a:r>
              <a:rPr lang="en-GB">
                <a:solidFill>
                  <a:schemeClr val="accent1"/>
                </a:solidFill>
              </a:rPr>
              <a:t>How can your idea or project contribute to the Sustainable Development Goals (SDGs) and the Paris Agreement</a:t>
            </a:r>
            <a:r>
              <a:rPr lang="en-GB" b="0" i="0">
                <a:solidFill>
                  <a:schemeClr val="accent1"/>
                </a:solidFill>
              </a:rPr>
              <a:t>?</a:t>
            </a:r>
            <a:endParaRPr/>
          </a:p>
          <a:p>
            <a:pPr marL="742950" lvl="1" indent="-285750" algn="just" rtl="0">
              <a:lnSpc>
                <a:spcPct val="90000"/>
              </a:lnSpc>
              <a:spcBef>
                <a:spcPts val="500"/>
              </a:spcBef>
              <a:spcAft>
                <a:spcPts val="0"/>
              </a:spcAft>
              <a:buClr>
                <a:schemeClr val="accent4"/>
              </a:buClr>
              <a:buSzPts val="1700"/>
              <a:buFont typeface="Arial"/>
              <a:buChar char="•"/>
            </a:pPr>
            <a:r>
              <a:rPr lang="en-GB" b="0" i="0">
                <a:solidFill>
                  <a:schemeClr val="accent1"/>
                </a:solidFill>
              </a:rPr>
              <a:t>How can you persuade your audience to support your idea or project?</a:t>
            </a:r>
            <a:endParaRPr/>
          </a:p>
          <a:p>
            <a:pPr marL="0" lvl="0" indent="0" algn="l" rtl="0">
              <a:lnSpc>
                <a:spcPct val="90000"/>
              </a:lnSpc>
              <a:spcBef>
                <a:spcPts val="1000"/>
              </a:spcBef>
              <a:spcAft>
                <a:spcPts val="0"/>
              </a:spcAft>
              <a:buClr>
                <a:schemeClr val="dk1"/>
              </a:buClr>
              <a:buSzPts val="2000"/>
              <a:buNone/>
            </a:pPr>
            <a:endParaRPr/>
          </a:p>
        </p:txBody>
      </p:sp>
      <p:sp>
        <p:nvSpPr>
          <p:cNvPr id="299" name="Google Shape;299;p24"/>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00" name="Google Shape;300;p24"/>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01" name="Google Shape;301;p24"/>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Video Pitch</a:t>
            </a:r>
            <a:endParaRPr/>
          </a:p>
        </p:txBody>
      </p:sp>
      <p:sp>
        <p:nvSpPr>
          <p:cNvPr id="307" name="Google Shape;307;p25"/>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127000" algn="just" rtl="0">
              <a:lnSpc>
                <a:spcPct val="90000"/>
              </a:lnSpc>
              <a:spcBef>
                <a:spcPts val="0"/>
              </a:spcBef>
              <a:spcAft>
                <a:spcPts val="0"/>
              </a:spcAft>
              <a:buClr>
                <a:schemeClr val="accent1"/>
              </a:buClr>
              <a:buSzPts val="2000"/>
              <a:buFont typeface="Arial"/>
              <a:buChar char="•"/>
            </a:pPr>
            <a:r>
              <a:rPr lang="en-GB" b="0" i="0">
                <a:solidFill>
                  <a:srgbClr val="52BFC9"/>
                </a:solidFill>
              </a:rPr>
              <a:t>Record your video using a camera, a microphone, and a computer. You can use different tools and techniques to make your video more attractive and effective, such as:</a:t>
            </a:r>
            <a:endParaRPr/>
          </a:p>
          <a:p>
            <a:pPr marL="742950" lvl="1" indent="-285750" algn="just" rtl="0">
              <a:lnSpc>
                <a:spcPct val="90000"/>
              </a:lnSpc>
              <a:spcBef>
                <a:spcPts val="500"/>
              </a:spcBef>
              <a:spcAft>
                <a:spcPts val="0"/>
              </a:spcAft>
              <a:buClr>
                <a:schemeClr val="accent1"/>
              </a:buClr>
              <a:buSzPts val="1700"/>
              <a:buFont typeface="Arial"/>
              <a:buChar char="•"/>
            </a:pPr>
            <a:r>
              <a:rPr lang="en-GB" b="0" i="0">
                <a:solidFill>
                  <a:srgbClr val="52BFC9"/>
                </a:solidFill>
              </a:rPr>
              <a:t>Use a clear and confident voice and a friendly and enthusiastic tone.</a:t>
            </a:r>
            <a:endParaRPr/>
          </a:p>
          <a:p>
            <a:pPr marL="742950" lvl="1" indent="-285750" algn="just" rtl="0">
              <a:lnSpc>
                <a:spcPct val="90000"/>
              </a:lnSpc>
              <a:spcBef>
                <a:spcPts val="500"/>
              </a:spcBef>
              <a:spcAft>
                <a:spcPts val="0"/>
              </a:spcAft>
              <a:buClr>
                <a:schemeClr val="accent1"/>
              </a:buClr>
              <a:buSzPts val="1700"/>
              <a:buFont typeface="Arial"/>
              <a:buChar char="•"/>
            </a:pPr>
            <a:r>
              <a:rPr lang="en-GB" b="0" i="0">
                <a:solidFill>
                  <a:srgbClr val="52BFC9"/>
                </a:solidFill>
              </a:rPr>
              <a:t>Use simple and understandable language and avoid jargon and technical terms.</a:t>
            </a:r>
            <a:endParaRPr/>
          </a:p>
          <a:p>
            <a:pPr marL="742950" lvl="1" indent="-285750" algn="just" rtl="0">
              <a:lnSpc>
                <a:spcPct val="90000"/>
              </a:lnSpc>
              <a:spcBef>
                <a:spcPts val="500"/>
              </a:spcBef>
              <a:spcAft>
                <a:spcPts val="0"/>
              </a:spcAft>
              <a:buClr>
                <a:schemeClr val="accent1"/>
              </a:buClr>
              <a:buSzPts val="1700"/>
              <a:buFont typeface="Arial"/>
              <a:buChar char="•"/>
            </a:pPr>
            <a:r>
              <a:rPr lang="en-GB" b="0" i="0">
                <a:solidFill>
                  <a:srgbClr val="52BFC9"/>
                </a:solidFill>
              </a:rPr>
              <a:t>Use visuals, such as graphs, charts, images, or animations, to illustrate your points and make them more memorable.</a:t>
            </a:r>
            <a:endParaRPr/>
          </a:p>
          <a:p>
            <a:pPr marL="742950" lvl="1" indent="-285750" algn="just" rtl="0">
              <a:lnSpc>
                <a:spcPct val="90000"/>
              </a:lnSpc>
              <a:spcBef>
                <a:spcPts val="500"/>
              </a:spcBef>
              <a:spcAft>
                <a:spcPts val="0"/>
              </a:spcAft>
              <a:buClr>
                <a:schemeClr val="accent1"/>
              </a:buClr>
              <a:buSzPts val="1700"/>
              <a:buFont typeface="Arial"/>
              <a:buChar char="•"/>
            </a:pPr>
            <a:r>
              <a:rPr lang="en-GB" b="0" i="0">
                <a:solidFill>
                  <a:srgbClr val="52BFC9"/>
                </a:solidFill>
              </a:rPr>
              <a:t>Use humour, creativity, and originality to make your video more fun and engaging. For example, you could write a poem, a song, a code, or a parody to summarize your video pitch or to highlight its main recommendations.</a:t>
            </a:r>
            <a:endParaRPr/>
          </a:p>
          <a:p>
            <a:pPr marL="0" lvl="0" indent="-127000" algn="just" rtl="0">
              <a:lnSpc>
                <a:spcPct val="90000"/>
              </a:lnSpc>
              <a:spcBef>
                <a:spcPts val="1000"/>
              </a:spcBef>
              <a:spcAft>
                <a:spcPts val="0"/>
              </a:spcAft>
              <a:buClr>
                <a:schemeClr val="accent1"/>
              </a:buClr>
              <a:buSzPts val="2000"/>
              <a:buFont typeface="Arial"/>
              <a:buChar char="•"/>
            </a:pPr>
            <a:r>
              <a:rPr lang="en-GB" b="0" i="0">
                <a:solidFill>
                  <a:srgbClr val="52BFC9"/>
                </a:solidFill>
              </a:rPr>
              <a:t>Edit your video using a software or an app that allows you to cut, trim, merge, or add effects to your video. You can also add music, sound effects, subtitles, or transitions to your video. </a:t>
            </a:r>
            <a:r>
              <a:rPr lang="en-GB">
                <a:solidFill>
                  <a:srgbClr val="52BFC9"/>
                </a:solidFill>
              </a:rPr>
              <a:t>You can use different tools and platforms to edit your video, such as iMovie</a:t>
            </a:r>
            <a:r>
              <a:rPr lang="en-GB" b="0" i="0">
                <a:solidFill>
                  <a:srgbClr val="52BFC9"/>
                </a:solidFill>
              </a:rPr>
              <a:t>, Windows Movie Maker, YouTube Studio, or TikTok.</a:t>
            </a:r>
            <a:endParaRPr/>
          </a:p>
          <a:p>
            <a:pPr marL="0" lvl="0" indent="-127000" algn="just" rtl="0">
              <a:lnSpc>
                <a:spcPct val="90000"/>
              </a:lnSpc>
              <a:spcBef>
                <a:spcPts val="1000"/>
              </a:spcBef>
              <a:spcAft>
                <a:spcPts val="0"/>
              </a:spcAft>
              <a:buClr>
                <a:schemeClr val="accent1"/>
              </a:buClr>
              <a:buSzPts val="2000"/>
              <a:buFont typeface="Arial"/>
              <a:buChar char="•"/>
            </a:pPr>
            <a:r>
              <a:rPr lang="en-GB" b="0" i="0">
                <a:solidFill>
                  <a:srgbClr val="52BFC9"/>
                </a:solidFill>
              </a:rPr>
              <a:t>Share your video with your target audience and get their feedback. You can use different channels and platforms to share your video, such as email, social media, websites, or online events. You can also ask for comments, ratings, likes, or shares from your audience. You can use their feedback to improve your video or your idea or project.</a:t>
            </a:r>
            <a:endParaRPr/>
          </a:p>
          <a:p>
            <a:pPr marL="0" lvl="0" indent="0" algn="l" rtl="0">
              <a:lnSpc>
                <a:spcPct val="90000"/>
              </a:lnSpc>
              <a:spcBef>
                <a:spcPts val="1000"/>
              </a:spcBef>
              <a:spcAft>
                <a:spcPts val="0"/>
              </a:spcAft>
              <a:buClr>
                <a:schemeClr val="dk1"/>
              </a:buClr>
              <a:buSzPts val="2000"/>
              <a:buNone/>
            </a:pPr>
            <a:endParaRPr/>
          </a:p>
        </p:txBody>
      </p:sp>
      <p:sp>
        <p:nvSpPr>
          <p:cNvPr id="308" name="Google Shape;308;p25"/>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09" name="Google Shape;309;p25"/>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10" name="Google Shape;310;p25"/>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6"/>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Video Pitch Example</a:t>
            </a:r>
            <a:endParaRPr/>
          </a:p>
        </p:txBody>
      </p:sp>
      <p:pic>
        <p:nvPicPr>
          <p:cNvPr id="316" name="Google Shape;316;p26" title="Policy Pitch: Increasing COVID-19 Vaccination Rates in Riverside County - Sarah Bobardt"/>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317" name="Google Shape;317;p26"/>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18" name="Google Shape;318;p26"/>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19" name="Google Shape;319;p26"/>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320" name="Google Shape;320;p26">
            <a:hlinkClick r:id="rId4"/>
          </p:cNvPr>
          <p:cNvSpPr/>
          <p:nvPr/>
        </p:nvSpPr>
        <p:spPr>
          <a:xfrm>
            <a:off x="1321842" y="6383338"/>
            <a:ext cx="546538" cy="482600"/>
          </a:xfrm>
          <a:custGeom>
            <a:avLst/>
            <a:gdLst/>
            <a:ahLst/>
            <a:cxnLst/>
            <a:rect l="l" t="t" r="r" b="b"/>
            <a:pathLst>
              <a:path w="120000" h="120000" extrusionOk="0">
                <a:moveTo>
                  <a:pt x="0" y="0"/>
                </a:moveTo>
                <a:lnTo>
                  <a:pt x="120000" y="0"/>
                </a:lnTo>
                <a:lnTo>
                  <a:pt x="120000" y="120000"/>
                </a:lnTo>
                <a:lnTo>
                  <a:pt x="0" y="120000"/>
                </a:lnTo>
                <a:close/>
                <a:moveTo>
                  <a:pt x="20264" y="37000"/>
                </a:moveTo>
                <a:lnTo>
                  <a:pt x="20264" y="54812"/>
                </a:lnTo>
                <a:lnTo>
                  <a:pt x="25618" y="54812"/>
                </a:lnTo>
                <a:lnTo>
                  <a:pt x="27273" y="52779"/>
                </a:lnTo>
                <a:lnTo>
                  <a:pt x="28819" y="52779"/>
                </a:lnTo>
                <a:lnTo>
                  <a:pt x="28819" y="79967"/>
                </a:lnTo>
                <a:lnTo>
                  <a:pt x="82848" y="79967"/>
                </a:lnTo>
                <a:lnTo>
                  <a:pt x="82848" y="70592"/>
                </a:lnTo>
                <a:lnTo>
                  <a:pt x="91402" y="70592"/>
                </a:lnTo>
                <a:lnTo>
                  <a:pt x="96038" y="75750"/>
                </a:lnTo>
                <a:lnTo>
                  <a:pt x="99736" y="75750"/>
                </a:lnTo>
                <a:lnTo>
                  <a:pt x="99736" y="42625"/>
                </a:lnTo>
                <a:lnTo>
                  <a:pt x="96038" y="42625"/>
                </a:lnTo>
                <a:lnTo>
                  <a:pt x="92837" y="46217"/>
                </a:lnTo>
                <a:lnTo>
                  <a:pt x="82848" y="46217"/>
                </a:lnTo>
                <a:lnTo>
                  <a:pt x="82848" y="42625"/>
                </a:lnTo>
                <a:lnTo>
                  <a:pt x="79702" y="38875"/>
                </a:lnTo>
                <a:lnTo>
                  <a:pt x="27273" y="38875"/>
                </a:lnTo>
                <a:lnTo>
                  <a:pt x="25618" y="37000"/>
                </a:lnTo>
                <a:close/>
              </a:path>
              <a:path w="120000" h="120000" fill="darken" extrusionOk="0">
                <a:moveTo>
                  <a:pt x="20264" y="37000"/>
                </a:moveTo>
                <a:lnTo>
                  <a:pt x="20264" y="54812"/>
                </a:lnTo>
                <a:lnTo>
                  <a:pt x="25618" y="54812"/>
                </a:lnTo>
                <a:lnTo>
                  <a:pt x="27273" y="52779"/>
                </a:lnTo>
                <a:lnTo>
                  <a:pt x="28819" y="52779"/>
                </a:lnTo>
                <a:lnTo>
                  <a:pt x="28819" y="79967"/>
                </a:lnTo>
                <a:lnTo>
                  <a:pt x="82848" y="79967"/>
                </a:lnTo>
                <a:lnTo>
                  <a:pt x="82848" y="70592"/>
                </a:lnTo>
                <a:lnTo>
                  <a:pt x="91402" y="70592"/>
                </a:lnTo>
                <a:lnTo>
                  <a:pt x="96038" y="75750"/>
                </a:lnTo>
                <a:lnTo>
                  <a:pt x="99736" y="75750"/>
                </a:lnTo>
                <a:lnTo>
                  <a:pt x="99736" y="42625"/>
                </a:lnTo>
                <a:lnTo>
                  <a:pt x="96038" y="42625"/>
                </a:lnTo>
                <a:lnTo>
                  <a:pt x="92837" y="46217"/>
                </a:lnTo>
                <a:lnTo>
                  <a:pt x="82848" y="46217"/>
                </a:lnTo>
                <a:lnTo>
                  <a:pt x="82848" y="42625"/>
                </a:lnTo>
                <a:lnTo>
                  <a:pt x="79702" y="38875"/>
                </a:lnTo>
                <a:lnTo>
                  <a:pt x="27273" y="38875"/>
                </a:lnTo>
                <a:lnTo>
                  <a:pt x="25618" y="37000"/>
                </a:lnTo>
                <a:close/>
              </a:path>
              <a:path w="120000" h="120000" fill="none" extrusionOk="0">
                <a:moveTo>
                  <a:pt x="20264" y="37000"/>
                </a:moveTo>
                <a:lnTo>
                  <a:pt x="25618" y="37000"/>
                </a:lnTo>
                <a:lnTo>
                  <a:pt x="27273" y="38875"/>
                </a:lnTo>
                <a:lnTo>
                  <a:pt x="79702" y="38875"/>
                </a:lnTo>
                <a:lnTo>
                  <a:pt x="82848" y="42625"/>
                </a:lnTo>
                <a:lnTo>
                  <a:pt x="82848" y="46217"/>
                </a:lnTo>
                <a:lnTo>
                  <a:pt x="92837" y="46217"/>
                </a:lnTo>
                <a:lnTo>
                  <a:pt x="96038" y="42625"/>
                </a:lnTo>
                <a:lnTo>
                  <a:pt x="99736" y="42625"/>
                </a:lnTo>
                <a:lnTo>
                  <a:pt x="99736" y="75750"/>
                </a:lnTo>
                <a:lnTo>
                  <a:pt x="96038" y="75750"/>
                </a:lnTo>
                <a:lnTo>
                  <a:pt x="91402" y="70592"/>
                </a:lnTo>
                <a:lnTo>
                  <a:pt x="82848" y="70592"/>
                </a:lnTo>
                <a:lnTo>
                  <a:pt x="82848" y="79967"/>
                </a:lnTo>
                <a:lnTo>
                  <a:pt x="28819" y="79967"/>
                </a:lnTo>
                <a:lnTo>
                  <a:pt x="28819" y="52779"/>
                </a:lnTo>
                <a:lnTo>
                  <a:pt x="27273" y="52779"/>
                </a:lnTo>
                <a:lnTo>
                  <a:pt x="25618" y="54812"/>
                </a:lnTo>
                <a:lnTo>
                  <a:pt x="20264" y="54812"/>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7"/>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Video Pitch Example</a:t>
            </a:r>
            <a:endParaRPr/>
          </a:p>
        </p:txBody>
      </p:sp>
      <p:sp>
        <p:nvSpPr>
          <p:cNvPr id="326" name="Google Shape;326;p27"/>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27" name="Google Shape;327;p27"/>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28" name="Google Shape;328;p27"/>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27</a:t>
            </a:fld>
            <a:endParaRPr/>
          </a:p>
        </p:txBody>
      </p:sp>
      <p:pic>
        <p:nvPicPr>
          <p:cNvPr id="329" name="Google Shape;329;p27" title="Pitch to Policy   GiGi Pitch"/>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330" name="Google Shape;330;p27">
            <a:hlinkClick r:id="rId4"/>
          </p:cNvPr>
          <p:cNvSpPr/>
          <p:nvPr/>
        </p:nvSpPr>
        <p:spPr>
          <a:xfrm>
            <a:off x="968003" y="6383338"/>
            <a:ext cx="441434" cy="474662"/>
          </a:xfrm>
          <a:custGeom>
            <a:avLst/>
            <a:gdLst/>
            <a:ahLst/>
            <a:cxnLst/>
            <a:rect l="l" t="t" r="r" b="b"/>
            <a:pathLst>
              <a:path w="120000" h="120000" extrusionOk="0">
                <a:moveTo>
                  <a:pt x="0" y="0"/>
                </a:moveTo>
                <a:lnTo>
                  <a:pt x="120000" y="0"/>
                </a:lnTo>
                <a:lnTo>
                  <a:pt x="120000" y="120000"/>
                </a:lnTo>
                <a:lnTo>
                  <a:pt x="0" y="120000"/>
                </a:lnTo>
                <a:close/>
                <a:moveTo>
                  <a:pt x="15000" y="38610"/>
                </a:moveTo>
                <a:lnTo>
                  <a:pt x="15000" y="55176"/>
                </a:lnTo>
                <a:lnTo>
                  <a:pt x="21063" y="55176"/>
                </a:lnTo>
                <a:lnTo>
                  <a:pt x="22938" y="53285"/>
                </a:lnTo>
                <a:lnTo>
                  <a:pt x="24688" y="53285"/>
                </a:lnTo>
                <a:lnTo>
                  <a:pt x="24688" y="78569"/>
                </a:lnTo>
                <a:lnTo>
                  <a:pt x="85875" y="78569"/>
                </a:lnTo>
                <a:lnTo>
                  <a:pt x="85875" y="69850"/>
                </a:lnTo>
                <a:lnTo>
                  <a:pt x="95563" y="69850"/>
                </a:lnTo>
                <a:lnTo>
                  <a:pt x="100813" y="74647"/>
                </a:lnTo>
                <a:lnTo>
                  <a:pt x="105000" y="74647"/>
                </a:lnTo>
                <a:lnTo>
                  <a:pt x="105000" y="43841"/>
                </a:lnTo>
                <a:lnTo>
                  <a:pt x="100813" y="43841"/>
                </a:lnTo>
                <a:lnTo>
                  <a:pt x="97188" y="47182"/>
                </a:lnTo>
                <a:lnTo>
                  <a:pt x="85875" y="47182"/>
                </a:lnTo>
                <a:lnTo>
                  <a:pt x="85875" y="43841"/>
                </a:lnTo>
                <a:lnTo>
                  <a:pt x="82313" y="40354"/>
                </a:lnTo>
                <a:lnTo>
                  <a:pt x="22938" y="40354"/>
                </a:lnTo>
                <a:lnTo>
                  <a:pt x="21063" y="38610"/>
                </a:lnTo>
                <a:close/>
              </a:path>
              <a:path w="120000" h="120000" fill="darken" extrusionOk="0">
                <a:moveTo>
                  <a:pt x="15000" y="38610"/>
                </a:moveTo>
                <a:lnTo>
                  <a:pt x="15000" y="55176"/>
                </a:lnTo>
                <a:lnTo>
                  <a:pt x="21063" y="55176"/>
                </a:lnTo>
                <a:lnTo>
                  <a:pt x="22938" y="53285"/>
                </a:lnTo>
                <a:lnTo>
                  <a:pt x="24688" y="53285"/>
                </a:lnTo>
                <a:lnTo>
                  <a:pt x="24688" y="78569"/>
                </a:lnTo>
                <a:lnTo>
                  <a:pt x="85875" y="78569"/>
                </a:lnTo>
                <a:lnTo>
                  <a:pt x="85875" y="69850"/>
                </a:lnTo>
                <a:lnTo>
                  <a:pt x="95563" y="69850"/>
                </a:lnTo>
                <a:lnTo>
                  <a:pt x="100813" y="74647"/>
                </a:lnTo>
                <a:lnTo>
                  <a:pt x="105000" y="74647"/>
                </a:lnTo>
                <a:lnTo>
                  <a:pt x="105000" y="43841"/>
                </a:lnTo>
                <a:lnTo>
                  <a:pt x="100813" y="43841"/>
                </a:lnTo>
                <a:lnTo>
                  <a:pt x="97188" y="47182"/>
                </a:lnTo>
                <a:lnTo>
                  <a:pt x="85875" y="47182"/>
                </a:lnTo>
                <a:lnTo>
                  <a:pt x="85875" y="43841"/>
                </a:lnTo>
                <a:lnTo>
                  <a:pt x="82313" y="40354"/>
                </a:lnTo>
                <a:lnTo>
                  <a:pt x="22938" y="40354"/>
                </a:lnTo>
                <a:lnTo>
                  <a:pt x="21063" y="38610"/>
                </a:lnTo>
                <a:close/>
              </a:path>
              <a:path w="120000" h="120000" fill="none" extrusionOk="0">
                <a:moveTo>
                  <a:pt x="15000" y="38610"/>
                </a:moveTo>
                <a:lnTo>
                  <a:pt x="21063" y="38610"/>
                </a:lnTo>
                <a:lnTo>
                  <a:pt x="22938" y="40354"/>
                </a:lnTo>
                <a:lnTo>
                  <a:pt x="82313" y="40354"/>
                </a:lnTo>
                <a:lnTo>
                  <a:pt x="85875" y="43841"/>
                </a:lnTo>
                <a:lnTo>
                  <a:pt x="85875" y="47182"/>
                </a:lnTo>
                <a:lnTo>
                  <a:pt x="97188" y="47182"/>
                </a:lnTo>
                <a:lnTo>
                  <a:pt x="100813" y="43841"/>
                </a:lnTo>
                <a:lnTo>
                  <a:pt x="105000" y="43841"/>
                </a:lnTo>
                <a:lnTo>
                  <a:pt x="105000" y="74647"/>
                </a:lnTo>
                <a:lnTo>
                  <a:pt x="100813" y="74647"/>
                </a:lnTo>
                <a:lnTo>
                  <a:pt x="95563" y="69850"/>
                </a:lnTo>
                <a:lnTo>
                  <a:pt x="85875" y="69850"/>
                </a:lnTo>
                <a:lnTo>
                  <a:pt x="85875" y="78569"/>
                </a:lnTo>
                <a:lnTo>
                  <a:pt x="24688" y="78569"/>
                </a:lnTo>
                <a:lnTo>
                  <a:pt x="24688" y="53285"/>
                </a:lnTo>
                <a:lnTo>
                  <a:pt x="22938" y="53285"/>
                </a:lnTo>
                <a:lnTo>
                  <a:pt x="21063" y="55176"/>
                </a:lnTo>
                <a:lnTo>
                  <a:pt x="15000" y="55176"/>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8"/>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Paper from Banana Plant Stem</a:t>
            </a:r>
            <a:endParaRPr/>
          </a:p>
        </p:txBody>
      </p:sp>
      <p:pic>
        <p:nvPicPr>
          <p:cNvPr id="336" name="Google Shape;336;p28" title="Micronesian Paper Making with Banana Fiber"/>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337" name="Google Shape;337;p28"/>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38" name="Google Shape;338;p28"/>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39" name="Google Shape;339;p28"/>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28</a:t>
            </a:fld>
            <a:endParaRPr/>
          </a:p>
        </p:txBody>
      </p:sp>
      <p:sp>
        <p:nvSpPr>
          <p:cNvPr id="340" name="Google Shape;340;p28">
            <a:hlinkClick r:id="rId4"/>
          </p:cNvPr>
          <p:cNvSpPr/>
          <p:nvPr/>
        </p:nvSpPr>
        <p:spPr>
          <a:xfrm>
            <a:off x="1188720" y="6383338"/>
            <a:ext cx="430924" cy="482600"/>
          </a:xfrm>
          <a:custGeom>
            <a:avLst/>
            <a:gdLst/>
            <a:ahLst/>
            <a:cxnLst/>
            <a:rect l="l" t="t" r="r" b="b"/>
            <a:pathLst>
              <a:path w="120000" h="120000" extrusionOk="0">
                <a:moveTo>
                  <a:pt x="0" y="0"/>
                </a:moveTo>
                <a:lnTo>
                  <a:pt x="120000" y="0"/>
                </a:lnTo>
                <a:lnTo>
                  <a:pt x="120000" y="120000"/>
                </a:lnTo>
                <a:lnTo>
                  <a:pt x="0" y="120000"/>
                </a:lnTo>
                <a:close/>
                <a:moveTo>
                  <a:pt x="15000" y="39463"/>
                </a:moveTo>
                <a:lnTo>
                  <a:pt x="15000" y="55368"/>
                </a:lnTo>
                <a:lnTo>
                  <a:pt x="21063" y="55368"/>
                </a:lnTo>
                <a:lnTo>
                  <a:pt x="22938" y="53552"/>
                </a:lnTo>
                <a:lnTo>
                  <a:pt x="24688" y="53552"/>
                </a:lnTo>
                <a:lnTo>
                  <a:pt x="24688" y="77829"/>
                </a:lnTo>
                <a:lnTo>
                  <a:pt x="85875" y="77829"/>
                </a:lnTo>
                <a:lnTo>
                  <a:pt x="85875" y="69458"/>
                </a:lnTo>
                <a:lnTo>
                  <a:pt x="95563" y="69458"/>
                </a:lnTo>
                <a:lnTo>
                  <a:pt x="100813" y="74064"/>
                </a:lnTo>
                <a:lnTo>
                  <a:pt x="105000" y="74064"/>
                </a:lnTo>
                <a:lnTo>
                  <a:pt x="105000" y="44485"/>
                </a:lnTo>
                <a:lnTo>
                  <a:pt x="100813" y="44485"/>
                </a:lnTo>
                <a:lnTo>
                  <a:pt x="97188" y="47693"/>
                </a:lnTo>
                <a:lnTo>
                  <a:pt x="85875" y="47693"/>
                </a:lnTo>
                <a:lnTo>
                  <a:pt x="85875" y="44485"/>
                </a:lnTo>
                <a:lnTo>
                  <a:pt x="82313" y="41137"/>
                </a:lnTo>
                <a:lnTo>
                  <a:pt x="22938" y="41137"/>
                </a:lnTo>
                <a:lnTo>
                  <a:pt x="21063" y="39463"/>
                </a:lnTo>
                <a:close/>
              </a:path>
              <a:path w="120000" h="120000" fill="darken" extrusionOk="0">
                <a:moveTo>
                  <a:pt x="15000" y="39463"/>
                </a:moveTo>
                <a:lnTo>
                  <a:pt x="15000" y="55368"/>
                </a:lnTo>
                <a:lnTo>
                  <a:pt x="21063" y="55368"/>
                </a:lnTo>
                <a:lnTo>
                  <a:pt x="22938" y="53552"/>
                </a:lnTo>
                <a:lnTo>
                  <a:pt x="24688" y="53552"/>
                </a:lnTo>
                <a:lnTo>
                  <a:pt x="24688" y="77829"/>
                </a:lnTo>
                <a:lnTo>
                  <a:pt x="85875" y="77829"/>
                </a:lnTo>
                <a:lnTo>
                  <a:pt x="85875" y="69458"/>
                </a:lnTo>
                <a:lnTo>
                  <a:pt x="95563" y="69458"/>
                </a:lnTo>
                <a:lnTo>
                  <a:pt x="100813" y="74064"/>
                </a:lnTo>
                <a:lnTo>
                  <a:pt x="105000" y="74064"/>
                </a:lnTo>
                <a:lnTo>
                  <a:pt x="105000" y="44485"/>
                </a:lnTo>
                <a:lnTo>
                  <a:pt x="100813" y="44485"/>
                </a:lnTo>
                <a:lnTo>
                  <a:pt x="97188" y="47693"/>
                </a:lnTo>
                <a:lnTo>
                  <a:pt x="85875" y="47693"/>
                </a:lnTo>
                <a:lnTo>
                  <a:pt x="85875" y="44485"/>
                </a:lnTo>
                <a:lnTo>
                  <a:pt x="82313" y="41137"/>
                </a:lnTo>
                <a:lnTo>
                  <a:pt x="22938" y="41137"/>
                </a:lnTo>
                <a:lnTo>
                  <a:pt x="21063" y="39463"/>
                </a:lnTo>
                <a:close/>
              </a:path>
              <a:path w="120000" h="120000" fill="none" extrusionOk="0">
                <a:moveTo>
                  <a:pt x="15000" y="39463"/>
                </a:moveTo>
                <a:lnTo>
                  <a:pt x="21063" y="39463"/>
                </a:lnTo>
                <a:lnTo>
                  <a:pt x="22938" y="41137"/>
                </a:lnTo>
                <a:lnTo>
                  <a:pt x="82313" y="41137"/>
                </a:lnTo>
                <a:lnTo>
                  <a:pt x="85875" y="44485"/>
                </a:lnTo>
                <a:lnTo>
                  <a:pt x="85875" y="47693"/>
                </a:lnTo>
                <a:lnTo>
                  <a:pt x="97188" y="47693"/>
                </a:lnTo>
                <a:lnTo>
                  <a:pt x="100813" y="44485"/>
                </a:lnTo>
                <a:lnTo>
                  <a:pt x="105000" y="44485"/>
                </a:lnTo>
                <a:lnTo>
                  <a:pt x="105000" y="74064"/>
                </a:lnTo>
                <a:lnTo>
                  <a:pt x="100813" y="74064"/>
                </a:lnTo>
                <a:lnTo>
                  <a:pt x="95563" y="69458"/>
                </a:lnTo>
                <a:lnTo>
                  <a:pt x="85875" y="69458"/>
                </a:lnTo>
                <a:lnTo>
                  <a:pt x="85875" y="77829"/>
                </a:lnTo>
                <a:lnTo>
                  <a:pt x="24688" y="77829"/>
                </a:lnTo>
                <a:lnTo>
                  <a:pt x="24688" y="53552"/>
                </a:lnTo>
                <a:lnTo>
                  <a:pt x="22938" y="53552"/>
                </a:lnTo>
                <a:lnTo>
                  <a:pt x="21063" y="55368"/>
                </a:lnTo>
                <a:lnTo>
                  <a:pt x="15000" y="55368"/>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9"/>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Video Pitch </a:t>
            </a:r>
            <a:endParaRPr/>
          </a:p>
        </p:txBody>
      </p:sp>
      <p:pic>
        <p:nvPicPr>
          <p:cNvPr id="346" name="Google Shape;346;p29" title="Pitch To Policy - The Pitch"/>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347" name="Google Shape;347;p29"/>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600"/>
              <a:buNone/>
            </a:pPr>
            <a:r>
              <a:rPr lang="en-GB" sz="1600"/>
              <a:t>Tips</a:t>
            </a:r>
            <a:endParaRPr/>
          </a:p>
        </p:txBody>
      </p:sp>
      <p:sp>
        <p:nvSpPr>
          <p:cNvPr id="348" name="Google Shape;348;p29"/>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49" name="Google Shape;349;p29"/>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29</a:t>
            </a:fld>
            <a:endParaRPr/>
          </a:p>
        </p:txBody>
      </p:sp>
      <p:sp>
        <p:nvSpPr>
          <p:cNvPr id="350" name="Google Shape;350;p29">
            <a:hlinkClick r:id="rId4"/>
          </p:cNvPr>
          <p:cNvSpPr/>
          <p:nvPr/>
        </p:nvSpPr>
        <p:spPr>
          <a:xfrm>
            <a:off x="973258" y="6383338"/>
            <a:ext cx="430924" cy="482600"/>
          </a:xfrm>
          <a:custGeom>
            <a:avLst/>
            <a:gdLst/>
            <a:ahLst/>
            <a:cxnLst/>
            <a:rect l="l" t="t" r="r" b="b"/>
            <a:pathLst>
              <a:path w="120000" h="120000" extrusionOk="0">
                <a:moveTo>
                  <a:pt x="0" y="0"/>
                </a:moveTo>
                <a:lnTo>
                  <a:pt x="120000" y="0"/>
                </a:lnTo>
                <a:lnTo>
                  <a:pt x="120000" y="120000"/>
                </a:lnTo>
                <a:lnTo>
                  <a:pt x="0" y="120000"/>
                </a:lnTo>
                <a:close/>
                <a:moveTo>
                  <a:pt x="15000" y="39463"/>
                </a:moveTo>
                <a:lnTo>
                  <a:pt x="15000" y="55368"/>
                </a:lnTo>
                <a:lnTo>
                  <a:pt x="21063" y="55368"/>
                </a:lnTo>
                <a:lnTo>
                  <a:pt x="22938" y="53552"/>
                </a:lnTo>
                <a:lnTo>
                  <a:pt x="24688" y="53552"/>
                </a:lnTo>
                <a:lnTo>
                  <a:pt x="24688" y="77829"/>
                </a:lnTo>
                <a:lnTo>
                  <a:pt x="85875" y="77829"/>
                </a:lnTo>
                <a:lnTo>
                  <a:pt x="85875" y="69458"/>
                </a:lnTo>
                <a:lnTo>
                  <a:pt x="95563" y="69458"/>
                </a:lnTo>
                <a:lnTo>
                  <a:pt x="100813" y="74064"/>
                </a:lnTo>
                <a:lnTo>
                  <a:pt x="105000" y="74064"/>
                </a:lnTo>
                <a:lnTo>
                  <a:pt x="105000" y="44485"/>
                </a:lnTo>
                <a:lnTo>
                  <a:pt x="100813" y="44485"/>
                </a:lnTo>
                <a:lnTo>
                  <a:pt x="97188" y="47693"/>
                </a:lnTo>
                <a:lnTo>
                  <a:pt x="85875" y="47693"/>
                </a:lnTo>
                <a:lnTo>
                  <a:pt x="85875" y="44485"/>
                </a:lnTo>
                <a:lnTo>
                  <a:pt x="82313" y="41137"/>
                </a:lnTo>
                <a:lnTo>
                  <a:pt x="22938" y="41137"/>
                </a:lnTo>
                <a:lnTo>
                  <a:pt x="21063" y="39463"/>
                </a:lnTo>
                <a:close/>
              </a:path>
              <a:path w="120000" h="120000" fill="darken" extrusionOk="0">
                <a:moveTo>
                  <a:pt x="15000" y="39463"/>
                </a:moveTo>
                <a:lnTo>
                  <a:pt x="15000" y="55368"/>
                </a:lnTo>
                <a:lnTo>
                  <a:pt x="21063" y="55368"/>
                </a:lnTo>
                <a:lnTo>
                  <a:pt x="22938" y="53552"/>
                </a:lnTo>
                <a:lnTo>
                  <a:pt x="24688" y="53552"/>
                </a:lnTo>
                <a:lnTo>
                  <a:pt x="24688" y="77829"/>
                </a:lnTo>
                <a:lnTo>
                  <a:pt x="85875" y="77829"/>
                </a:lnTo>
                <a:lnTo>
                  <a:pt x="85875" y="69458"/>
                </a:lnTo>
                <a:lnTo>
                  <a:pt x="95563" y="69458"/>
                </a:lnTo>
                <a:lnTo>
                  <a:pt x="100813" y="74064"/>
                </a:lnTo>
                <a:lnTo>
                  <a:pt x="105000" y="74064"/>
                </a:lnTo>
                <a:lnTo>
                  <a:pt x="105000" y="44485"/>
                </a:lnTo>
                <a:lnTo>
                  <a:pt x="100813" y="44485"/>
                </a:lnTo>
                <a:lnTo>
                  <a:pt x="97188" y="47693"/>
                </a:lnTo>
                <a:lnTo>
                  <a:pt x="85875" y="47693"/>
                </a:lnTo>
                <a:lnTo>
                  <a:pt x="85875" y="44485"/>
                </a:lnTo>
                <a:lnTo>
                  <a:pt x="82313" y="41137"/>
                </a:lnTo>
                <a:lnTo>
                  <a:pt x="22938" y="41137"/>
                </a:lnTo>
                <a:lnTo>
                  <a:pt x="21063" y="39463"/>
                </a:lnTo>
                <a:close/>
              </a:path>
              <a:path w="120000" h="120000" fill="none" extrusionOk="0">
                <a:moveTo>
                  <a:pt x="15000" y="39463"/>
                </a:moveTo>
                <a:lnTo>
                  <a:pt x="21063" y="39463"/>
                </a:lnTo>
                <a:lnTo>
                  <a:pt x="22938" y="41137"/>
                </a:lnTo>
                <a:lnTo>
                  <a:pt x="82313" y="41137"/>
                </a:lnTo>
                <a:lnTo>
                  <a:pt x="85875" y="44485"/>
                </a:lnTo>
                <a:lnTo>
                  <a:pt x="85875" y="47693"/>
                </a:lnTo>
                <a:lnTo>
                  <a:pt x="97188" y="47693"/>
                </a:lnTo>
                <a:lnTo>
                  <a:pt x="100813" y="44485"/>
                </a:lnTo>
                <a:lnTo>
                  <a:pt x="105000" y="44485"/>
                </a:lnTo>
                <a:lnTo>
                  <a:pt x="105000" y="74064"/>
                </a:lnTo>
                <a:lnTo>
                  <a:pt x="100813" y="74064"/>
                </a:lnTo>
                <a:lnTo>
                  <a:pt x="95563" y="69458"/>
                </a:lnTo>
                <a:lnTo>
                  <a:pt x="85875" y="69458"/>
                </a:lnTo>
                <a:lnTo>
                  <a:pt x="85875" y="77829"/>
                </a:lnTo>
                <a:lnTo>
                  <a:pt x="24688" y="77829"/>
                </a:lnTo>
                <a:lnTo>
                  <a:pt x="24688" y="53552"/>
                </a:lnTo>
                <a:lnTo>
                  <a:pt x="22938" y="53552"/>
                </a:lnTo>
                <a:lnTo>
                  <a:pt x="21063" y="55368"/>
                </a:lnTo>
                <a:lnTo>
                  <a:pt x="15000" y="55368"/>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What is Bioeconomy?</a:t>
            </a:r>
            <a:endParaRPr/>
          </a:p>
        </p:txBody>
      </p:sp>
      <p:sp>
        <p:nvSpPr>
          <p:cNvPr id="90" name="Google Shape;90;p3"/>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accent1"/>
              </a:buClr>
              <a:buSzPts val="2000"/>
              <a:buNone/>
            </a:pPr>
            <a:r>
              <a:rPr lang="en-GB">
                <a:solidFill>
                  <a:schemeClr val="accent1"/>
                </a:solidFill>
              </a:rPr>
              <a:t>Have You played with Lego bricks</a:t>
            </a:r>
            <a:r>
              <a:rPr lang="en-GB" b="0" i="0">
                <a:solidFill>
                  <a:schemeClr val="accent1"/>
                </a:solidFill>
              </a:rPr>
              <a:t>? You can build all kinds of things with them, like houses, cars, spaceships, and even animals. But did you know that Lego bricks are made from plastic, which is a material that comes from oil? Oil is a natural resource that is buried deep under the ground or under the sea. It takes millions of years to form, and once we use it up, it’s gone forever. Oil is also bad for the environment because it causes pollution and makes the Earth warmer.</a:t>
            </a:r>
            <a:endParaRPr/>
          </a:p>
          <a:p>
            <a:pPr marL="0" lvl="0" indent="0" algn="just" rtl="0">
              <a:lnSpc>
                <a:spcPct val="90000"/>
              </a:lnSpc>
              <a:spcBef>
                <a:spcPts val="1000"/>
              </a:spcBef>
              <a:spcAft>
                <a:spcPts val="0"/>
              </a:spcAft>
              <a:buClr>
                <a:schemeClr val="accent1"/>
              </a:buClr>
              <a:buSzPts val="2000"/>
              <a:buNone/>
            </a:pPr>
            <a:r>
              <a:rPr lang="en-GB" b="0" i="0">
                <a:solidFill>
                  <a:schemeClr val="accent1"/>
                </a:solidFill>
              </a:rPr>
              <a:t>But what if we could make Lego bricks from something else, something that is not oil, something that is alive? That’s what bioeconomy is all about. Bioeconomy means using living things like plants, animals, and microbes to make useful stuff like food, clothes, medicine, and energy. </a:t>
            </a:r>
            <a:endParaRPr/>
          </a:p>
          <a:p>
            <a:pPr marL="444500" lvl="1" indent="-179388" algn="just" rtl="0">
              <a:lnSpc>
                <a:spcPct val="90000"/>
              </a:lnSpc>
              <a:spcBef>
                <a:spcPts val="500"/>
              </a:spcBef>
              <a:spcAft>
                <a:spcPts val="0"/>
              </a:spcAft>
              <a:buClr>
                <a:schemeClr val="accent4"/>
              </a:buClr>
              <a:buSzPts val="1700"/>
              <a:buFont typeface="Arial"/>
              <a:buChar char="•"/>
            </a:pPr>
            <a:r>
              <a:rPr lang="en-GB" b="0" i="0">
                <a:solidFill>
                  <a:schemeClr val="accent1"/>
                </a:solidFill>
              </a:rPr>
              <a:t>For example, instead of using oil to make plastic, we could use corn or potatoes or algae. These are called bioplastics, and they are better than regular plastics because they can break down naturally and they don’t harm the environment.</a:t>
            </a:r>
            <a:endParaRPr/>
          </a:p>
          <a:p>
            <a:pPr marL="0" lvl="0" indent="0" algn="l" rtl="0">
              <a:lnSpc>
                <a:spcPct val="90000"/>
              </a:lnSpc>
              <a:spcBef>
                <a:spcPts val="1000"/>
              </a:spcBef>
              <a:spcAft>
                <a:spcPts val="0"/>
              </a:spcAft>
              <a:buClr>
                <a:schemeClr val="dk1"/>
              </a:buClr>
              <a:buSzPts val="2000"/>
              <a:buNone/>
            </a:pPr>
            <a:endParaRPr/>
          </a:p>
        </p:txBody>
      </p:sp>
      <p:sp>
        <p:nvSpPr>
          <p:cNvPr id="91" name="Google Shape;91;p3"/>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92" name="Google Shape;92;p3"/>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93" name="Google Shape;93;p3"/>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pic>
        <p:nvPicPr>
          <p:cNvPr id="94" name="Google Shape;94;p3"/>
          <p:cNvPicPr preferRelativeResize="0"/>
          <p:nvPr/>
        </p:nvPicPr>
        <p:blipFill rotWithShape="1">
          <a:blip r:embed="rId3">
            <a:alphaModFix/>
          </a:blip>
          <a:srcRect l="8289" t="10120" r="14911" b="6583"/>
          <a:stretch/>
        </p:blipFill>
        <p:spPr>
          <a:xfrm>
            <a:off x="1947525" y="4177784"/>
            <a:ext cx="3037490" cy="2197379"/>
          </a:xfrm>
          <a:prstGeom prst="roundRect">
            <a:avLst>
              <a:gd name="adj" fmla="val 8594"/>
            </a:avLst>
          </a:prstGeom>
          <a:solidFill>
            <a:srgbClr val="ECECEC"/>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0"/>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400"/>
              <a:buFont typeface="Calibri"/>
              <a:buNone/>
            </a:pPr>
            <a:r>
              <a:rPr lang="en-GB" sz="2400"/>
              <a:t>Participating in Open Community Meetings/ Conferences</a:t>
            </a:r>
            <a:endParaRPr/>
          </a:p>
        </p:txBody>
      </p:sp>
      <p:sp>
        <p:nvSpPr>
          <p:cNvPr id="356" name="Google Shape;356;p30"/>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4"/>
              </a:buClr>
              <a:buSzPts val="2000"/>
              <a:buFont typeface="Arial"/>
              <a:buChar char="•"/>
            </a:pPr>
            <a:r>
              <a:rPr lang="en-GB">
                <a:solidFill>
                  <a:schemeClr val="accent1"/>
                </a:solidFill>
              </a:rPr>
              <a:t>Alternatives to writing Policy Memos, Policy Brief and Creating a Video is to present your ideas in person to the Policy Makers by attending Open Community Meetings/ Conferences.</a:t>
            </a:r>
            <a:endParaRPr/>
          </a:p>
          <a:p>
            <a:pPr marL="787400" lvl="1" indent="-342900" algn="just" rtl="0">
              <a:lnSpc>
                <a:spcPct val="90000"/>
              </a:lnSpc>
              <a:spcBef>
                <a:spcPts val="500"/>
              </a:spcBef>
              <a:spcAft>
                <a:spcPts val="0"/>
              </a:spcAft>
              <a:buClr>
                <a:schemeClr val="accent4"/>
              </a:buClr>
              <a:buSzPts val="1700"/>
              <a:buFont typeface="Courier New"/>
              <a:buChar char="o"/>
            </a:pPr>
            <a:r>
              <a:rPr lang="en-GB">
                <a:solidFill>
                  <a:schemeClr val="accent1"/>
                </a:solidFill>
              </a:rPr>
              <a:t>At times, these types of events are published in local newspapers or the website of the local government agencies along with the topics to be covered.</a:t>
            </a:r>
            <a:endParaRPr/>
          </a:p>
          <a:p>
            <a:pPr marL="787400" lvl="1" indent="-342900" algn="just" rtl="0">
              <a:lnSpc>
                <a:spcPct val="90000"/>
              </a:lnSpc>
              <a:spcBef>
                <a:spcPts val="500"/>
              </a:spcBef>
              <a:spcAft>
                <a:spcPts val="0"/>
              </a:spcAft>
              <a:buClr>
                <a:schemeClr val="accent4"/>
              </a:buClr>
              <a:buSzPts val="1700"/>
              <a:buFont typeface="Courier New"/>
              <a:buChar char="o"/>
            </a:pPr>
            <a:r>
              <a:rPr lang="en-GB">
                <a:solidFill>
                  <a:schemeClr val="accent1"/>
                </a:solidFill>
              </a:rPr>
              <a:t>To present your ideas during these kinds of events, you need to prepare all the information and relevant points in relation to the topic you want to present. </a:t>
            </a:r>
            <a:endParaRPr/>
          </a:p>
          <a:p>
            <a:pPr marL="787400" lvl="1" indent="-342900" algn="just" rtl="0">
              <a:lnSpc>
                <a:spcPct val="90000"/>
              </a:lnSpc>
              <a:spcBef>
                <a:spcPts val="500"/>
              </a:spcBef>
              <a:spcAft>
                <a:spcPts val="0"/>
              </a:spcAft>
              <a:buClr>
                <a:schemeClr val="accent4"/>
              </a:buClr>
              <a:buSzPts val="1700"/>
              <a:buFont typeface="Courier New"/>
              <a:buChar char="o"/>
            </a:pPr>
            <a:r>
              <a:rPr lang="en-GB">
                <a:solidFill>
                  <a:schemeClr val="accent1"/>
                </a:solidFill>
              </a:rPr>
              <a:t>Ensure you talk to organisers of the meeting/ conference, so that they allot you a time slot for your presentation. </a:t>
            </a:r>
            <a:endParaRPr/>
          </a:p>
          <a:p>
            <a:pPr marL="787400" lvl="1" indent="-342900" algn="just" rtl="0">
              <a:lnSpc>
                <a:spcPct val="90000"/>
              </a:lnSpc>
              <a:spcBef>
                <a:spcPts val="500"/>
              </a:spcBef>
              <a:spcAft>
                <a:spcPts val="0"/>
              </a:spcAft>
              <a:buClr>
                <a:schemeClr val="accent4"/>
              </a:buClr>
              <a:buSzPts val="1700"/>
              <a:buFont typeface="Courier New"/>
              <a:buChar char="o"/>
            </a:pPr>
            <a:r>
              <a:rPr lang="en-GB">
                <a:solidFill>
                  <a:schemeClr val="accent1"/>
                </a:solidFill>
              </a:rPr>
              <a:t>Ensure that the timing of your idea is relevant and suitable for the meeting topic. </a:t>
            </a:r>
            <a:endParaRPr/>
          </a:p>
          <a:p>
            <a:pPr marL="787400" lvl="1" indent="-342900" algn="just" rtl="0">
              <a:lnSpc>
                <a:spcPct val="90000"/>
              </a:lnSpc>
              <a:spcBef>
                <a:spcPts val="500"/>
              </a:spcBef>
              <a:spcAft>
                <a:spcPts val="0"/>
              </a:spcAft>
              <a:buClr>
                <a:schemeClr val="accent4"/>
              </a:buClr>
              <a:buSzPts val="1700"/>
              <a:buFont typeface="Courier New"/>
              <a:buChar char="o"/>
            </a:pPr>
            <a:r>
              <a:rPr lang="en-GB">
                <a:solidFill>
                  <a:schemeClr val="accent1"/>
                </a:solidFill>
              </a:rPr>
              <a:t>If you need to do a demonstration, have all you need at hand.</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Another way of presenting your idea in open to Policy Makers is by participating in local/ regional innovation and policy challenges. These types of challenges also assign mentors/ supervisors who help to fine tune ideas and are very informative. </a:t>
            </a:r>
            <a:endParaRPr/>
          </a:p>
        </p:txBody>
      </p:sp>
      <p:sp>
        <p:nvSpPr>
          <p:cNvPr id="357" name="Google Shape;357;p30"/>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58" name="Google Shape;358;p30"/>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59" name="Google Shape;359;p30"/>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30</a:t>
            </a:fld>
            <a:endParaRPr/>
          </a:p>
        </p:txBody>
      </p:sp>
      <p:pic>
        <p:nvPicPr>
          <p:cNvPr id="360" name="Google Shape;360;p30"/>
          <p:cNvPicPr preferRelativeResize="0"/>
          <p:nvPr/>
        </p:nvPicPr>
        <p:blipFill rotWithShape="1">
          <a:blip r:embed="rId3">
            <a:alphaModFix/>
          </a:blip>
          <a:srcRect/>
          <a:stretch/>
        </p:blipFill>
        <p:spPr>
          <a:xfrm>
            <a:off x="9080938" y="4509021"/>
            <a:ext cx="2098565" cy="20985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1"/>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Some Other Methods</a:t>
            </a:r>
            <a:endParaRPr/>
          </a:p>
        </p:txBody>
      </p:sp>
      <p:sp>
        <p:nvSpPr>
          <p:cNvPr id="366" name="Google Shape;366;p31"/>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2BFC9"/>
              </a:buClr>
              <a:buSzPts val="2000"/>
              <a:buNone/>
            </a:pPr>
            <a:r>
              <a:rPr lang="en-GB">
                <a:solidFill>
                  <a:srgbClr val="52BFC9"/>
                </a:solidFill>
              </a:rPr>
              <a:t>As long as your Idea is sustainable, scalable and helpful to the community, you can use methods such as:</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Creating infographics/ brochures and distributing them in your community, providing relevant information and details for the community members to understand and implement.</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Creating a website and promoting it in your community or social media.</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Similarly, you can start a campaign, so that more people can support your idea to seek the attention of the Policy Makers. </a:t>
            </a:r>
            <a:endParaRPr/>
          </a:p>
          <a:p>
            <a:pPr marL="0" lvl="0" indent="0" algn="l" rtl="0">
              <a:lnSpc>
                <a:spcPct val="90000"/>
              </a:lnSpc>
              <a:spcBef>
                <a:spcPts val="1000"/>
              </a:spcBef>
              <a:spcAft>
                <a:spcPts val="0"/>
              </a:spcAft>
              <a:buClr>
                <a:schemeClr val="accent1"/>
              </a:buClr>
              <a:buSzPts val="2000"/>
              <a:buNone/>
            </a:pPr>
            <a:endParaRPr>
              <a:solidFill>
                <a:srgbClr val="52BFC9"/>
              </a:solidFill>
            </a:endParaRPr>
          </a:p>
          <a:p>
            <a:pPr marL="0" lvl="0" indent="0" algn="l" rtl="0">
              <a:lnSpc>
                <a:spcPct val="90000"/>
              </a:lnSpc>
              <a:spcBef>
                <a:spcPts val="1000"/>
              </a:spcBef>
              <a:spcAft>
                <a:spcPts val="0"/>
              </a:spcAft>
              <a:buClr>
                <a:schemeClr val="dk1"/>
              </a:buClr>
              <a:buSzPts val="2000"/>
              <a:buNone/>
            </a:pPr>
            <a:endParaRPr/>
          </a:p>
        </p:txBody>
      </p:sp>
      <p:sp>
        <p:nvSpPr>
          <p:cNvPr id="367" name="Google Shape;367;p31"/>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68" name="Google Shape;368;p31"/>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69" name="Google Shape;369;p31"/>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31</a:t>
            </a:fld>
            <a:endParaRPr/>
          </a:p>
        </p:txBody>
      </p:sp>
      <p:pic>
        <p:nvPicPr>
          <p:cNvPr id="370" name="Google Shape;370;p31"/>
          <p:cNvPicPr preferRelativeResize="0"/>
          <p:nvPr/>
        </p:nvPicPr>
        <p:blipFill rotWithShape="1">
          <a:blip r:embed="rId3">
            <a:alphaModFix/>
          </a:blip>
          <a:srcRect/>
          <a:stretch/>
        </p:blipFill>
        <p:spPr>
          <a:xfrm>
            <a:off x="6414025" y="3784920"/>
            <a:ext cx="5230452" cy="28226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Activity</a:t>
            </a:r>
            <a:endParaRPr/>
          </a:p>
        </p:txBody>
      </p:sp>
      <p:sp>
        <p:nvSpPr>
          <p:cNvPr id="376" name="Google Shape;376;p3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000"/>
              <a:buNone/>
            </a:pPr>
            <a:r>
              <a:rPr lang="en-GB">
                <a:solidFill>
                  <a:schemeClr val="accent1"/>
                </a:solidFill>
              </a:rPr>
              <a:t>Get Inspired. </a:t>
            </a:r>
            <a:endParaRPr/>
          </a:p>
          <a:p>
            <a:pPr marL="0" lvl="0" indent="0" algn="just" rtl="0">
              <a:lnSpc>
                <a:spcPct val="90000"/>
              </a:lnSpc>
              <a:spcBef>
                <a:spcPts val="1000"/>
              </a:spcBef>
              <a:spcAft>
                <a:spcPts val="0"/>
              </a:spcAft>
              <a:buClr>
                <a:schemeClr val="accent1"/>
              </a:buClr>
              <a:buSzPts val="2000"/>
              <a:buNone/>
            </a:pPr>
            <a:r>
              <a:rPr lang="en-GB">
                <a:solidFill>
                  <a:schemeClr val="accent1"/>
                </a:solidFill>
              </a:rPr>
              <a:t>Use one of the idea generating techniques and come up with a solution to a problem in your school/ neighbourhood that can be solved using bio-based products. Communicate that idea with policymakers in your area/ school.</a:t>
            </a:r>
            <a:endParaRPr>
              <a:solidFill>
                <a:schemeClr val="accent1"/>
              </a:solidFill>
            </a:endParaRPr>
          </a:p>
        </p:txBody>
      </p:sp>
      <p:sp>
        <p:nvSpPr>
          <p:cNvPr id="377" name="Google Shape;377;p32"/>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78" name="Google Shape;378;p3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379" name="Google Shape;379;p3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32</a:t>
            </a:fld>
            <a:endParaRPr/>
          </a:p>
        </p:txBody>
      </p:sp>
      <p:pic>
        <p:nvPicPr>
          <p:cNvPr id="380" name="Google Shape;380;p32"/>
          <p:cNvPicPr preferRelativeResize="0"/>
          <p:nvPr/>
        </p:nvPicPr>
        <p:blipFill rotWithShape="1">
          <a:blip r:embed="rId3">
            <a:alphaModFix/>
          </a:blip>
          <a:srcRect/>
          <a:stretch/>
        </p:blipFill>
        <p:spPr>
          <a:xfrm>
            <a:off x="7641021" y="2799149"/>
            <a:ext cx="3783925" cy="3783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3"/>
          <p:cNvSpPr txBox="1">
            <a:spLocks noGrp="1"/>
          </p:cNvSpPr>
          <p:nvPr>
            <p:ph type="ctrTitle"/>
          </p:nvPr>
        </p:nvSpPr>
        <p:spPr>
          <a:xfrm>
            <a:off x="439738" y="1303574"/>
            <a:ext cx="11340000" cy="114722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3300"/>
              <a:buFont typeface="Calibri"/>
              <a:buNone/>
            </a:pPr>
            <a:r>
              <a:rPr lang="en-GB"/>
              <a:t>BioBeo Project</a:t>
            </a:r>
            <a:endParaRPr/>
          </a:p>
        </p:txBody>
      </p:sp>
      <p:sp>
        <p:nvSpPr>
          <p:cNvPr id="386" name="Google Shape;386;p33"/>
          <p:cNvSpPr txBox="1">
            <a:spLocks noGrp="1"/>
          </p:cNvSpPr>
          <p:nvPr>
            <p:ph type="subTitle" idx="1"/>
          </p:nvPr>
        </p:nvSpPr>
        <p:spPr>
          <a:xfrm>
            <a:off x="439738" y="2437858"/>
            <a:ext cx="11340000" cy="12796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b="0" i="0">
                <a:solidFill>
                  <a:schemeClr val="accent3"/>
                </a:solidFill>
                <a:latin typeface="Calibri"/>
                <a:ea typeface="Calibri"/>
                <a:cs typeface="Calibri"/>
                <a:sym typeface="Calibri"/>
              </a:rPr>
              <a:t>Innovative Education for the BioEconomy</a:t>
            </a:r>
            <a:endParaRPr>
              <a:solidFill>
                <a:schemeClr val="accent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4"/>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endParaRPr/>
          </a:p>
        </p:txBody>
      </p:sp>
      <p:sp>
        <p:nvSpPr>
          <p:cNvPr id="392" name="Google Shape;392;p34"/>
          <p:cNvSpPr txBox="1">
            <a:spLocks noGrp="1"/>
          </p:cNvSpPr>
          <p:nvPr>
            <p:ph type="body" idx="1"/>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93" name="Google Shape;393;p34"/>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pic>
        <p:nvPicPr>
          <p:cNvPr id="394" name="Google Shape;394;p34"/>
          <p:cNvPicPr preferRelativeResize="0"/>
          <p:nvPr/>
        </p:nvPicPr>
        <p:blipFill rotWithShape="1">
          <a:blip r:embed="rId3">
            <a:alphaModFix/>
          </a:blip>
          <a:srcRect/>
          <a:stretch/>
        </p:blipFill>
        <p:spPr>
          <a:xfrm>
            <a:off x="2447379" y="1020766"/>
            <a:ext cx="7297242" cy="5472932"/>
          </a:xfrm>
          <a:prstGeom prst="rect">
            <a:avLst/>
          </a:prstGeom>
          <a:noFill/>
          <a:ln>
            <a:noFill/>
          </a:ln>
        </p:spPr>
      </p:pic>
      <p:sp>
        <p:nvSpPr>
          <p:cNvPr id="395" name="Google Shape;395;p34"/>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What is Bioeconomy?</a:t>
            </a:r>
            <a:endParaRPr/>
          </a:p>
        </p:txBody>
      </p:sp>
      <p:sp>
        <p:nvSpPr>
          <p:cNvPr id="100" name="Google Shape;100;p4"/>
          <p:cNvSpPr txBox="1">
            <a:spLocks noGrp="1"/>
          </p:cNvSpPr>
          <p:nvPr>
            <p:ph type="body" idx="1"/>
          </p:nvPr>
        </p:nvSpPr>
        <p:spPr>
          <a:xfrm>
            <a:off x="426000" y="1145125"/>
            <a:ext cx="10657800" cy="52302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rgbClr val="52BFC9"/>
              </a:buClr>
              <a:buSzPts val="2000"/>
              <a:buNone/>
            </a:pPr>
            <a:r>
              <a:rPr lang="en-GB">
                <a:solidFill>
                  <a:srgbClr val="52BFC9"/>
                </a:solidFill>
              </a:rPr>
              <a:t>Bioeconomy is a system-based approach in which fossil resources are replaced  by renewable biological resources from terrestrial  and marine ecosystems – such as forests, crops, animals, fish, microorganisms,  organic waste, and agricultural side streams, to produce  food, feed, fibres, energy, bio-based products, and services within a circular economy framework designed  to  optimise resource use based on cascading  hierarchy of utilisation options. </a:t>
            </a:r>
            <a:endParaRPr/>
          </a:p>
          <a:p>
            <a:pPr marL="0" lvl="0" indent="0" algn="l" rtl="0">
              <a:lnSpc>
                <a:spcPct val="90000"/>
              </a:lnSpc>
              <a:spcBef>
                <a:spcPts val="1000"/>
              </a:spcBef>
              <a:spcAft>
                <a:spcPts val="0"/>
              </a:spcAft>
              <a:buClr>
                <a:schemeClr val="dk1"/>
              </a:buClr>
              <a:buSzPts val="2000"/>
              <a:buNone/>
            </a:pPr>
            <a:endParaRPr/>
          </a:p>
        </p:txBody>
      </p:sp>
      <p:sp>
        <p:nvSpPr>
          <p:cNvPr id="101" name="Google Shape;101;p4"/>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02" name="Google Shape;102;p4"/>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03" name="Google Shape;103;p4"/>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pic>
        <p:nvPicPr>
          <p:cNvPr id="104" name="Google Shape;104;p4"/>
          <p:cNvPicPr preferRelativeResize="0"/>
          <p:nvPr/>
        </p:nvPicPr>
        <p:blipFill rotWithShape="1">
          <a:blip r:embed="rId3">
            <a:alphaModFix/>
          </a:blip>
          <a:srcRect/>
          <a:stretch/>
        </p:blipFill>
        <p:spPr>
          <a:xfrm>
            <a:off x="3021850" y="3194875"/>
            <a:ext cx="5904602" cy="3298824"/>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Advantages of Bioeconomy</a:t>
            </a:r>
            <a:endParaRPr/>
          </a:p>
        </p:txBody>
      </p:sp>
      <p:sp>
        <p:nvSpPr>
          <p:cNvPr id="110" name="Google Shape;110;p5"/>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None/>
            </a:pPr>
            <a:r>
              <a:rPr lang="en-GB" sz="2000">
                <a:solidFill>
                  <a:schemeClr val="accent1"/>
                </a:solidFill>
              </a:rPr>
              <a:t>Bioeconomy enables to solve some of the most important challenges faced by mankind today, almost all of them associated with climate change.</a:t>
            </a:r>
            <a:endParaRPr/>
          </a:p>
          <a:p>
            <a:pPr marL="285750" lvl="0" indent="-285750" algn="just" rtl="0">
              <a:lnSpc>
                <a:spcPct val="90000"/>
              </a:lnSpc>
              <a:spcBef>
                <a:spcPts val="1000"/>
              </a:spcBef>
              <a:spcAft>
                <a:spcPts val="0"/>
              </a:spcAft>
              <a:buClr>
                <a:schemeClr val="accent4"/>
              </a:buClr>
              <a:buSzPts val="2000"/>
              <a:buFont typeface="Arial"/>
              <a:buChar char="•"/>
            </a:pPr>
            <a:r>
              <a:rPr lang="en-GB" sz="2000">
                <a:solidFill>
                  <a:schemeClr val="accent1"/>
                </a:solidFill>
              </a:rPr>
              <a:t>Secure access to food, and lessen desertification.</a:t>
            </a:r>
            <a:endParaRPr/>
          </a:p>
          <a:p>
            <a:pPr marL="285750" lvl="0" indent="-285750" algn="just" rtl="0">
              <a:lnSpc>
                <a:spcPct val="90000"/>
              </a:lnSpc>
              <a:spcBef>
                <a:spcPts val="1000"/>
              </a:spcBef>
              <a:spcAft>
                <a:spcPts val="0"/>
              </a:spcAft>
              <a:buClr>
                <a:schemeClr val="accent4"/>
              </a:buClr>
              <a:buSzPts val="2000"/>
              <a:buFont typeface="Arial"/>
              <a:buChar char="•"/>
            </a:pPr>
            <a:r>
              <a:rPr lang="en-GB" sz="2000">
                <a:solidFill>
                  <a:schemeClr val="accent1"/>
                </a:solidFill>
              </a:rPr>
              <a:t>Sustainable resource management to prevent over exploitation.</a:t>
            </a:r>
            <a:endParaRPr/>
          </a:p>
          <a:p>
            <a:pPr marL="285750" lvl="0" indent="-285750" algn="just" rtl="0">
              <a:lnSpc>
                <a:spcPct val="90000"/>
              </a:lnSpc>
              <a:spcBef>
                <a:spcPts val="1000"/>
              </a:spcBef>
              <a:spcAft>
                <a:spcPts val="0"/>
              </a:spcAft>
              <a:buClr>
                <a:schemeClr val="accent4"/>
              </a:buClr>
              <a:buSzPts val="2000"/>
              <a:buFont typeface="Arial"/>
              <a:buChar char="•"/>
            </a:pPr>
            <a:r>
              <a:rPr lang="en-GB" sz="2000">
                <a:solidFill>
                  <a:schemeClr val="accent1"/>
                </a:solidFill>
              </a:rPr>
              <a:t>Promote renewable energy sources and lessen reliance on fossil fuels.</a:t>
            </a:r>
            <a:endParaRPr/>
          </a:p>
          <a:p>
            <a:pPr marL="285750" lvl="0" indent="-285750" algn="just" rtl="0">
              <a:lnSpc>
                <a:spcPct val="90000"/>
              </a:lnSpc>
              <a:spcBef>
                <a:spcPts val="1000"/>
              </a:spcBef>
              <a:spcAft>
                <a:spcPts val="0"/>
              </a:spcAft>
              <a:buClr>
                <a:schemeClr val="accent4"/>
              </a:buClr>
              <a:buSzPts val="2000"/>
              <a:buFont typeface="Arial"/>
              <a:buChar char="•"/>
            </a:pPr>
            <a:r>
              <a:rPr lang="en-GB" sz="2000">
                <a:solidFill>
                  <a:schemeClr val="accent1"/>
                </a:solidFill>
              </a:rPr>
              <a:t>Create strategies for reducing the effects of and adapting to climate change.</a:t>
            </a:r>
            <a:endParaRPr/>
          </a:p>
          <a:p>
            <a:pPr marL="285750" lvl="0" indent="-285750" algn="just" rtl="0">
              <a:lnSpc>
                <a:spcPct val="90000"/>
              </a:lnSpc>
              <a:spcBef>
                <a:spcPts val="1000"/>
              </a:spcBef>
              <a:spcAft>
                <a:spcPts val="0"/>
              </a:spcAft>
              <a:buClr>
                <a:schemeClr val="accent4"/>
              </a:buClr>
              <a:buSzPts val="2000"/>
              <a:buFont typeface="Arial"/>
              <a:buChar char="•"/>
            </a:pPr>
            <a:r>
              <a:rPr lang="en-GB" sz="2000">
                <a:solidFill>
                  <a:schemeClr val="accent1"/>
                </a:solidFill>
              </a:rPr>
              <a:t>Preserve productivity and competitiveness, while creating green employment.</a:t>
            </a:r>
            <a:endParaRPr/>
          </a:p>
          <a:p>
            <a:pPr marL="285750" lvl="0" indent="-285750" algn="just" rtl="0">
              <a:lnSpc>
                <a:spcPct val="90000"/>
              </a:lnSpc>
              <a:spcBef>
                <a:spcPts val="1000"/>
              </a:spcBef>
              <a:spcAft>
                <a:spcPts val="0"/>
              </a:spcAft>
              <a:buClr>
                <a:schemeClr val="accent4"/>
              </a:buClr>
              <a:buSzPts val="2000"/>
              <a:buFont typeface="Arial"/>
              <a:buChar char="•"/>
            </a:pPr>
            <a:r>
              <a:rPr lang="en-GB">
                <a:solidFill>
                  <a:schemeClr val="accent1"/>
                </a:solidFill>
              </a:rPr>
              <a:t>Decrease</a:t>
            </a:r>
            <a:r>
              <a:rPr lang="en-GB" sz="2000">
                <a:solidFill>
                  <a:schemeClr val="accent1"/>
                </a:solidFill>
              </a:rPr>
              <a:t> </a:t>
            </a:r>
            <a:r>
              <a:rPr lang="en-GB">
                <a:solidFill>
                  <a:schemeClr val="accent1"/>
                </a:solidFill>
              </a:rPr>
              <a:t>greenhouse gas</a:t>
            </a:r>
            <a:r>
              <a:rPr lang="en-GB" sz="2000">
                <a:solidFill>
                  <a:schemeClr val="accent1"/>
                </a:solidFill>
              </a:rPr>
              <a:t> emissions while enhancing public health.</a:t>
            </a:r>
            <a:endParaRPr/>
          </a:p>
          <a:p>
            <a:pPr marL="0" lvl="0" indent="0" algn="l" rtl="0">
              <a:lnSpc>
                <a:spcPct val="90000"/>
              </a:lnSpc>
              <a:spcBef>
                <a:spcPts val="1000"/>
              </a:spcBef>
              <a:spcAft>
                <a:spcPts val="0"/>
              </a:spcAft>
              <a:buClr>
                <a:schemeClr val="dk1"/>
              </a:buClr>
              <a:buSzPts val="2000"/>
              <a:buNone/>
            </a:pPr>
            <a:endParaRPr/>
          </a:p>
        </p:txBody>
      </p:sp>
      <p:sp>
        <p:nvSpPr>
          <p:cNvPr id="111" name="Google Shape;111;p5"/>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12" name="Google Shape;112;p5"/>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13" name="Google Shape;113;p5"/>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pic>
        <p:nvPicPr>
          <p:cNvPr id="114" name="Google Shape;114;p5"/>
          <p:cNvPicPr preferRelativeResize="0"/>
          <p:nvPr/>
        </p:nvPicPr>
        <p:blipFill rotWithShape="1">
          <a:blip r:embed="rId3">
            <a:alphaModFix/>
          </a:blip>
          <a:srcRect t="82287"/>
          <a:stretch/>
        </p:blipFill>
        <p:spPr>
          <a:xfrm>
            <a:off x="1361089" y="4845269"/>
            <a:ext cx="9469821" cy="20127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Bio-based Products</a:t>
            </a:r>
            <a:endParaRPr/>
          </a:p>
        </p:txBody>
      </p:sp>
      <p:sp>
        <p:nvSpPr>
          <p:cNvPr id="120" name="Google Shape;120;p6"/>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21" name="Google Shape;121;p6"/>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22" name="Google Shape;122;p6"/>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pic>
        <p:nvPicPr>
          <p:cNvPr id="123" name="Google Shape;123;p6"/>
          <p:cNvPicPr preferRelativeResize="0"/>
          <p:nvPr/>
        </p:nvPicPr>
        <p:blipFill rotWithShape="1">
          <a:blip r:embed="rId3">
            <a:alphaModFix/>
          </a:blip>
          <a:srcRect/>
          <a:stretch/>
        </p:blipFill>
        <p:spPr>
          <a:xfrm>
            <a:off x="10177825" y="5202621"/>
            <a:ext cx="1812138" cy="1812138"/>
          </a:xfrm>
          <a:prstGeom prst="rect">
            <a:avLst/>
          </a:prstGeom>
          <a:noFill/>
          <a:ln>
            <a:noFill/>
          </a:ln>
        </p:spPr>
      </p:pic>
      <p:pic>
        <p:nvPicPr>
          <p:cNvPr id="124" name="Google Shape;124;p6"/>
          <p:cNvPicPr preferRelativeResize="0"/>
          <p:nvPr/>
        </p:nvPicPr>
        <p:blipFill>
          <a:blip r:embed="rId4">
            <a:alphaModFix/>
          </a:blip>
          <a:stretch>
            <a:fillRect/>
          </a:stretch>
        </p:blipFill>
        <p:spPr>
          <a:xfrm>
            <a:off x="152400" y="1047750"/>
            <a:ext cx="11302901" cy="432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Bananatex</a:t>
            </a:r>
            <a:endParaRPr/>
          </a:p>
        </p:txBody>
      </p:sp>
      <p:pic>
        <p:nvPicPr>
          <p:cNvPr id="130" name="Google Shape;130;p7" title="QWSTION + Bananatex® lifecycle"/>
          <p:cNvPicPr preferRelativeResize="0">
            <a:picLocks noGrp="1"/>
          </p:cNvPicPr>
          <p:nvPr>
            <p:ph type="body" idx="1"/>
          </p:nvPr>
        </p:nvPicPr>
        <p:blipFill rotWithShape="1">
          <a:blip r:embed="rId3">
            <a:alphaModFix/>
          </a:blip>
          <a:srcRect/>
          <a:stretch/>
        </p:blipFill>
        <p:spPr>
          <a:xfrm>
            <a:off x="426000" y="1008995"/>
            <a:ext cx="11339999" cy="5230812"/>
          </a:xfrm>
          <a:prstGeom prst="roundRect">
            <a:avLst>
              <a:gd name="adj" fmla="val 5439"/>
            </a:avLst>
          </a:prstGeom>
          <a:noFill/>
          <a:ln>
            <a:noFill/>
          </a:ln>
        </p:spPr>
      </p:pic>
      <p:sp>
        <p:nvSpPr>
          <p:cNvPr id="131" name="Google Shape;131;p7"/>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32" name="Google Shape;132;p7"/>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33" name="Google Shape;133;p7"/>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134" name="Google Shape;134;p7"/>
          <p:cNvSpPr txBox="1"/>
          <p:nvPr/>
        </p:nvSpPr>
        <p:spPr>
          <a:xfrm>
            <a:off x="1072055" y="6367560"/>
            <a:ext cx="13453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sng" strike="noStrike" cap="none">
                <a:solidFill>
                  <a:srgbClr val="006A7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 Link</a:t>
            </a:r>
            <a:endParaRPr sz="1800">
              <a:solidFill>
                <a:srgbClr val="006A7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Avocado Pit Plastic</a:t>
            </a:r>
            <a:endParaRPr/>
          </a:p>
        </p:txBody>
      </p:sp>
      <p:pic>
        <p:nvPicPr>
          <p:cNvPr id="140" name="Google Shape;140;p8" title="How Avocado Waste Is Turned Into Plastic | World Wide Waste"/>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141" name="Google Shape;141;p8"/>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42" name="Google Shape;142;p8"/>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43" name="Google Shape;143;p8"/>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144" name="Google Shape;144;p8">
            <a:hlinkClick r:id="rId4"/>
          </p:cNvPr>
          <p:cNvSpPr/>
          <p:nvPr/>
        </p:nvSpPr>
        <p:spPr>
          <a:xfrm>
            <a:off x="1188720" y="6375400"/>
            <a:ext cx="367862" cy="482600"/>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25699"/>
                </a:lnTo>
                <a:lnTo>
                  <a:pt x="15000" y="94301"/>
                </a:lnTo>
                <a:close/>
              </a:path>
              <a:path w="120000" h="120000" fill="darken" extrusionOk="0">
                <a:moveTo>
                  <a:pt x="105000" y="60000"/>
                </a:moveTo>
                <a:lnTo>
                  <a:pt x="15000" y="25699"/>
                </a:lnTo>
                <a:lnTo>
                  <a:pt x="15000" y="94301"/>
                </a:lnTo>
                <a:close/>
              </a:path>
              <a:path w="120000" h="120000" fill="none" extrusionOk="0">
                <a:moveTo>
                  <a:pt x="105000" y="60000"/>
                </a:moveTo>
                <a:lnTo>
                  <a:pt x="15000" y="94301"/>
                </a:lnTo>
                <a:lnTo>
                  <a:pt x="15000" y="25699"/>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Used Chopsticks to Products</a:t>
            </a:r>
            <a:endParaRPr/>
          </a:p>
        </p:txBody>
      </p:sp>
      <p:pic>
        <p:nvPicPr>
          <p:cNvPr id="150" name="Google Shape;150;p9" title="How Used Chopsticks Are Turned Into Tables, Tiles, And Other Furniture | World Wide Waste"/>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151" name="Google Shape;151;p9"/>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52" name="Google Shape;152;p9"/>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BioBeo</a:t>
            </a:r>
            <a:endParaRPr/>
          </a:p>
        </p:txBody>
      </p:sp>
      <p:sp>
        <p:nvSpPr>
          <p:cNvPr id="153" name="Google Shape;153;p9"/>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154" name="Google Shape;154;p9">
            <a:hlinkClick r:id="rId4"/>
          </p:cNvPr>
          <p:cNvSpPr/>
          <p:nvPr/>
        </p:nvSpPr>
        <p:spPr>
          <a:xfrm>
            <a:off x="1188720" y="6341774"/>
            <a:ext cx="399393" cy="482600"/>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22759"/>
                </a:lnTo>
                <a:lnTo>
                  <a:pt x="15000" y="97241"/>
                </a:lnTo>
                <a:close/>
              </a:path>
              <a:path w="120000" h="120000" fill="darken" extrusionOk="0">
                <a:moveTo>
                  <a:pt x="105000" y="60000"/>
                </a:moveTo>
                <a:lnTo>
                  <a:pt x="15000" y="22759"/>
                </a:lnTo>
                <a:lnTo>
                  <a:pt x="15000" y="97241"/>
                </a:lnTo>
                <a:close/>
              </a:path>
              <a:path w="120000" h="120000" fill="none" extrusionOk="0">
                <a:moveTo>
                  <a:pt x="105000" y="60000"/>
                </a:moveTo>
                <a:lnTo>
                  <a:pt x="15000" y="97241"/>
                </a:lnTo>
                <a:lnTo>
                  <a:pt x="15000" y="22759"/>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ct">
  <a:themeElements>
    <a:clrScheme name="BioBeo">
      <a:dk1>
        <a:srgbClr val="393939"/>
      </a:dk1>
      <a:lt1>
        <a:srgbClr val="FFFFFF"/>
      </a:lt1>
      <a:dk2>
        <a:srgbClr val="006A71"/>
      </a:dk2>
      <a:lt2>
        <a:srgbClr val="E7E6E6"/>
      </a:lt2>
      <a:accent1>
        <a:srgbClr val="F58220"/>
      </a:accent1>
      <a:accent2>
        <a:srgbClr val="DB3A64"/>
      </a:accent2>
      <a:accent3>
        <a:srgbClr val="006A71"/>
      </a:accent3>
      <a:accent4>
        <a:srgbClr val="008E97"/>
      </a:accent4>
      <a:accent5>
        <a:srgbClr val="9BDAE0"/>
      </a:accent5>
      <a:accent6>
        <a:srgbClr val="92D050"/>
      </a:accent6>
      <a:hlink>
        <a:srgbClr val="00B0F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3969</Words>
  <Application>Microsoft Office PowerPoint</Application>
  <PresentationFormat>Breitbild</PresentationFormat>
  <Paragraphs>237</Paragraphs>
  <Slides>34</Slides>
  <Notes>34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Courier New</vt:lpstr>
      <vt:lpstr>Noto Sans Symbols</vt:lpstr>
      <vt:lpstr>Project</vt:lpstr>
      <vt:lpstr>BioBeo</vt:lpstr>
      <vt:lpstr>Content</vt:lpstr>
      <vt:lpstr>What is Bioeconomy?</vt:lpstr>
      <vt:lpstr>What is Bioeconomy?</vt:lpstr>
      <vt:lpstr>Advantages of Bioeconomy</vt:lpstr>
      <vt:lpstr>Bio-based Products</vt:lpstr>
      <vt:lpstr>Bananatex</vt:lpstr>
      <vt:lpstr>Avocado Pit Plastic</vt:lpstr>
      <vt:lpstr>Used Chopsticks to Products</vt:lpstr>
      <vt:lpstr>Rice Husk to Products</vt:lpstr>
      <vt:lpstr>Creativity Techniques for Generating Ideas </vt:lpstr>
      <vt:lpstr>Creativity Techniques for Generating Ideas</vt:lpstr>
      <vt:lpstr>Methods for Communicating Ideas to Policy Makers</vt:lpstr>
      <vt:lpstr>Policy Memo</vt:lpstr>
      <vt:lpstr>Creating a Policy Memo</vt:lpstr>
      <vt:lpstr>Creating a Policy Memo</vt:lpstr>
      <vt:lpstr>Creating a Policy Memo</vt:lpstr>
      <vt:lpstr>Creating a Policy Memo</vt:lpstr>
      <vt:lpstr>Creating a Policy Memo</vt:lpstr>
      <vt:lpstr>Policy Memo Example</vt:lpstr>
      <vt:lpstr>Policy Memo Example</vt:lpstr>
      <vt:lpstr>Video Pitch</vt:lpstr>
      <vt:lpstr>Video Pitch</vt:lpstr>
      <vt:lpstr>Video Pitch</vt:lpstr>
      <vt:lpstr>Video Pitch</vt:lpstr>
      <vt:lpstr>Video Pitch Example</vt:lpstr>
      <vt:lpstr>Video Pitch Example</vt:lpstr>
      <vt:lpstr>Paper from Banana Plant Stem</vt:lpstr>
      <vt:lpstr>Video Pitch </vt:lpstr>
      <vt:lpstr>Participating in Open Community Meetings/ Conferences</vt:lpstr>
      <vt:lpstr>Some Other Methods</vt:lpstr>
      <vt:lpstr>Activity</vt:lpstr>
      <vt:lpstr>BioBeo Project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SYNYO</dc:creator>
  <cp:lastModifiedBy>Olivia Kafka</cp:lastModifiedBy>
  <cp:revision>1</cp:revision>
  <dcterms:created xsi:type="dcterms:W3CDTF">2019-05-16T10:14:01Z</dcterms:created>
  <dcterms:modified xsi:type="dcterms:W3CDTF">2025-04-29T11:19:56Z</dcterms:modified>
</cp:coreProperties>
</file>