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2192000" cy="6858000"/>
  <p:notesSz cx="6858000" cy="9144000"/>
  <p:embeddedFontLst>
    <p:embeddedFont>
      <p:font typeface="Quattrocento Sans" panose="020B0502050000020003"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387">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hyEQu3yUp5//v/mkqK+XeNHOZL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1F467D-AF2B-4CBA-8BD0-62BD43C5B7FD}">
  <a:tblStyle styleId="{061F467D-AF2B-4CBA-8BD0-62BD43C5B7F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8F9"/>
          </a:solidFill>
        </a:fill>
      </a:tcStyle>
    </a:wholeTbl>
    <a:band1H>
      <a:tcTxStyle b="off" i="off"/>
      <a:tcStyle>
        <a:tcBdr/>
        <a:fill>
          <a:solidFill>
            <a:srgbClr val="DEF1F3"/>
          </a:solidFill>
        </a:fill>
      </a:tcStyle>
    </a:band1H>
    <a:band2H>
      <a:tcTxStyle b="off" i="off"/>
      <a:tcStyle>
        <a:tcBdr/>
      </a:tcStyle>
    </a:band2H>
    <a:band1V>
      <a:tcTxStyle b="off" i="off"/>
      <a:tcStyle>
        <a:tcBdr/>
        <a:fill>
          <a:solidFill>
            <a:srgbClr val="DEF1F3"/>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1176" y="966"/>
      </p:cViewPr>
      <p:guideLst>
        <p:guide pos="3840"/>
        <p:guide orient="horz" pos="238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 name="Google Shape;7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 name="Google Shape;7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6" name="Google Shape;50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6" name="Google Shape;53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6" name="Google Shape;54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6" name="Google Shape;56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6" name="Google Shape;57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6" name="Google Shape;58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6" name="Google Shape;59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5" name="Google Shape;60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4" name="Google Shape;63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4" name="Google Shape;65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4" name="Google Shape;67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6" name="Google Shape;69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6" name="Google Shape;70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p:cSld name="Title Slide ">
    <p:spTree>
      <p:nvGrpSpPr>
        <p:cNvPr id="1" name="Shape 14"/>
        <p:cNvGrpSpPr/>
        <p:nvPr/>
      </p:nvGrpSpPr>
      <p:grpSpPr>
        <a:xfrm>
          <a:off x="0" y="0"/>
          <a:ext cx="0" cy="0"/>
          <a:chOff x="0" y="0"/>
          <a:chExt cx="0" cy="0"/>
        </a:xfrm>
      </p:grpSpPr>
      <p:pic>
        <p:nvPicPr>
          <p:cNvPr id="15" name="Google Shape;15;p60"/>
          <p:cNvPicPr preferRelativeResize="0"/>
          <p:nvPr/>
        </p:nvPicPr>
        <p:blipFill rotWithShape="1">
          <a:blip r:embed="rId2">
            <a:alphaModFix/>
          </a:blip>
          <a:srcRect l="22" r="23"/>
          <a:stretch/>
        </p:blipFill>
        <p:spPr>
          <a:xfrm>
            <a:off x="8738441" y="3428999"/>
            <a:ext cx="3453558" cy="3429001"/>
          </a:xfrm>
          <a:prstGeom prst="rect">
            <a:avLst/>
          </a:prstGeom>
          <a:noFill/>
          <a:ln>
            <a:noFill/>
          </a:ln>
        </p:spPr>
      </p:pic>
      <p:pic>
        <p:nvPicPr>
          <p:cNvPr id="17" name="Google Shape;17;p60"/>
          <p:cNvPicPr preferRelativeResize="0"/>
          <p:nvPr/>
        </p:nvPicPr>
        <p:blipFill rotWithShape="1">
          <a:blip r:embed="rId3">
            <a:alphaModFix/>
          </a:blip>
          <a:srcRect/>
          <a:stretch/>
        </p:blipFill>
        <p:spPr>
          <a:xfrm>
            <a:off x="9930254" y="261564"/>
            <a:ext cx="1849484" cy="909329"/>
          </a:xfrm>
          <a:prstGeom prst="rect">
            <a:avLst/>
          </a:prstGeom>
          <a:noFill/>
          <a:ln>
            <a:noFill/>
          </a:ln>
        </p:spPr>
      </p:pic>
      <p:sp>
        <p:nvSpPr>
          <p:cNvPr id="18" name="Google Shape;18;p60"/>
          <p:cNvSpPr txBox="1">
            <a:spLocks noGrp="1"/>
          </p:cNvSpPr>
          <p:nvPr>
            <p:ph type="ctrTitle"/>
          </p:nvPr>
        </p:nvSpPr>
        <p:spPr>
          <a:xfrm>
            <a:off x="439738" y="1281715"/>
            <a:ext cx="11340000" cy="1080000"/>
          </a:xfrm>
          <a:prstGeom prst="rect">
            <a:avLst/>
          </a:prstGeom>
          <a:noFill/>
          <a:ln>
            <a:noFill/>
          </a:ln>
        </p:spPr>
        <p:txBody>
          <a:bodyPr spcFirstLastPara="1" wrap="square" lIns="91425" tIns="0" rIns="91425" bIns="0" anchor="ctr" anchorCtr="0">
            <a:normAutofit/>
          </a:bodyPr>
          <a:lstStyle>
            <a:lvl1pPr lvl="0" algn="l">
              <a:lnSpc>
                <a:spcPct val="90000"/>
              </a:lnSpc>
              <a:spcBef>
                <a:spcPts val="0"/>
              </a:spcBef>
              <a:spcAft>
                <a:spcPts val="0"/>
              </a:spcAft>
              <a:buClr>
                <a:schemeClr val="accent1"/>
              </a:buClr>
              <a:buSzPts val="3300"/>
              <a:buFont typeface="Calibri"/>
              <a:buNone/>
              <a:defRPr sz="3300" b="1">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0"/>
          <p:cNvSpPr txBox="1">
            <a:spLocks noGrp="1"/>
          </p:cNvSpPr>
          <p:nvPr>
            <p:ph type="subTitle" idx="1"/>
          </p:nvPr>
        </p:nvSpPr>
        <p:spPr>
          <a:xfrm>
            <a:off x="439738" y="2437858"/>
            <a:ext cx="11340000" cy="127967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4"/>
              </a:buClr>
              <a:buSzPts val="2800"/>
              <a:buNone/>
              <a:defRPr sz="2800">
                <a:solidFill>
                  <a:schemeClr val="accent4"/>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60"/>
          <p:cNvSpPr txBox="1">
            <a:spLocks noGrp="1"/>
          </p:cNvSpPr>
          <p:nvPr>
            <p:ph type="body" idx="2"/>
          </p:nvPr>
        </p:nvSpPr>
        <p:spPr>
          <a:xfrm>
            <a:off x="439739" y="3792940"/>
            <a:ext cx="8620442" cy="36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3"/>
              </a:buClr>
              <a:buSzPts val="2000"/>
              <a:buNone/>
              <a:defRPr sz="2000" b="1">
                <a:solidFill>
                  <a:schemeClr val="accent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60"/>
          <p:cNvSpPr txBox="1">
            <a:spLocks noGrp="1"/>
          </p:cNvSpPr>
          <p:nvPr>
            <p:ph type="body" idx="3"/>
          </p:nvPr>
        </p:nvSpPr>
        <p:spPr>
          <a:xfrm>
            <a:off x="439739" y="5188138"/>
            <a:ext cx="8620442" cy="277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04F54"/>
              </a:buClr>
              <a:buSzPts val="1400"/>
              <a:buNone/>
              <a:defRPr sz="1400" b="0">
                <a:solidFill>
                  <a:srgbClr val="004F54"/>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60"/>
          <p:cNvSpPr txBox="1">
            <a:spLocks noGrp="1"/>
          </p:cNvSpPr>
          <p:nvPr>
            <p:ph type="body" idx="4"/>
          </p:nvPr>
        </p:nvSpPr>
        <p:spPr>
          <a:xfrm>
            <a:off x="439739" y="4891889"/>
            <a:ext cx="8620442" cy="27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4F54"/>
              </a:buClr>
              <a:buSzPts val="1400"/>
              <a:buNone/>
              <a:defRPr sz="1400" b="0">
                <a:solidFill>
                  <a:srgbClr val="004F54"/>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60"/>
          <p:cNvSpPr txBox="1">
            <a:spLocks noGrp="1"/>
          </p:cNvSpPr>
          <p:nvPr>
            <p:ph type="body" idx="5"/>
          </p:nvPr>
        </p:nvSpPr>
        <p:spPr>
          <a:xfrm>
            <a:off x="439739" y="4175433"/>
            <a:ext cx="8620442" cy="629925"/>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chemeClr val="accent3"/>
              </a:buClr>
              <a:buSzPts val="1800"/>
              <a:buFont typeface="Noto Sans Symbols"/>
              <a:buNone/>
              <a:defRPr sz="1800" b="0">
                <a:solidFill>
                  <a:schemeClr val="accent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 name="Grafik 2">
            <a:extLst>
              <a:ext uri="{FF2B5EF4-FFF2-40B4-BE49-F238E27FC236}">
                <a16:creationId xmlns:a16="http://schemas.microsoft.com/office/drawing/2014/main" id="{DCEDA75B-8EE4-3455-3C9C-38F045A7C7F8}"/>
              </a:ext>
            </a:extLst>
          </p:cNvPr>
          <p:cNvPicPr>
            <a:picLocks noChangeAspect="1"/>
          </p:cNvPicPr>
          <p:nvPr userDrawn="1"/>
        </p:nvPicPr>
        <p:blipFill>
          <a:blip r:embed="rId4"/>
          <a:stretch>
            <a:fillRect/>
          </a:stretch>
        </p:blipFill>
        <p:spPr>
          <a:xfrm>
            <a:off x="439737" y="5872438"/>
            <a:ext cx="8298703" cy="69086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24"/>
        <p:cNvGrpSpPr/>
        <p:nvPr/>
      </p:nvGrpSpPr>
      <p:grpSpPr>
        <a:xfrm>
          <a:off x="0" y="0"/>
          <a:ext cx="0" cy="0"/>
          <a:chOff x="0" y="0"/>
          <a:chExt cx="0" cy="0"/>
        </a:xfrm>
      </p:grpSpPr>
      <p:sp>
        <p:nvSpPr>
          <p:cNvPr id="25" name="Google Shape;25;p61"/>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1"/>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61"/>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lvl1pPr marL="457200" lvl="0" indent="-228600" algn="l">
              <a:lnSpc>
                <a:spcPct val="90000"/>
              </a:lnSpc>
              <a:spcBef>
                <a:spcPts val="1000"/>
              </a:spcBef>
              <a:spcAft>
                <a:spcPts val="0"/>
              </a:spcAft>
              <a:buClr>
                <a:schemeClr val="accent4"/>
              </a:buClr>
              <a:buSzPts val="1400"/>
              <a:buNone/>
              <a:defRPr sz="1400">
                <a:solidFill>
                  <a:schemeClr val="accent4"/>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61"/>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000">
                <a:solidFill>
                  <a:srgbClr val="8E8E8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1"/>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pic>
        <p:nvPicPr>
          <p:cNvPr id="30" name="Google Shape;30;p61"/>
          <p:cNvPicPr preferRelativeResize="0"/>
          <p:nvPr/>
        </p:nvPicPr>
        <p:blipFill rotWithShape="1">
          <a:blip r:embed="rId2">
            <a:alphaModFix/>
          </a:blip>
          <a:srcRect/>
          <a:stretch/>
        </p:blipFill>
        <p:spPr>
          <a:xfrm>
            <a:off x="10469828" y="257065"/>
            <a:ext cx="1296171" cy="63728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Columns) 1/2+1/2">
  <p:cSld name="Content Slide (Columns) 1/2+1/2">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426000" y="274926"/>
            <a:ext cx="9310111" cy="382299"/>
          </a:xfrm>
          <a:prstGeom prst="rect">
            <a:avLst/>
          </a:prstGeom>
          <a:noFill/>
          <a:ln>
            <a:noFill/>
          </a:ln>
        </p:spPr>
        <p:txBody>
          <a:bodyPr spcFirstLastPara="1" wrap="square" lIns="91425" tIns="0" rIns="91425" bIns="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425692" y="1140552"/>
            <a:ext cx="5545667" cy="52411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6228534" y="1140552"/>
            <a:ext cx="5545667" cy="52411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62"/>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000">
                <a:solidFill>
                  <a:srgbClr val="8E8E8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2"/>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
        <p:nvSpPr>
          <p:cNvPr id="37" name="Google Shape;37;p62"/>
          <p:cNvSpPr txBox="1">
            <a:spLocks noGrp="1"/>
          </p:cNvSpPr>
          <p:nvPr>
            <p:ph type="body" idx="3"/>
          </p:nvPr>
        </p:nvSpPr>
        <p:spPr>
          <a:xfrm>
            <a:off x="426000" y="670693"/>
            <a:ext cx="9311866" cy="224657"/>
          </a:xfrm>
          <a:prstGeom prst="rect">
            <a:avLst/>
          </a:prstGeom>
          <a:noFill/>
          <a:ln>
            <a:noFill/>
          </a:ln>
        </p:spPr>
        <p:txBody>
          <a:bodyPr spcFirstLastPara="1" wrap="square" lIns="91425" tIns="0" rIns="91425" bIns="0" anchor="ctr" anchorCtr="0">
            <a:noAutofit/>
          </a:bodyPr>
          <a:lstStyle>
            <a:lvl1pPr marL="457200" lvl="0" indent="-228600" algn="l">
              <a:lnSpc>
                <a:spcPct val="90000"/>
              </a:lnSpc>
              <a:spcBef>
                <a:spcPts val="1000"/>
              </a:spcBef>
              <a:spcAft>
                <a:spcPts val="0"/>
              </a:spcAft>
              <a:buClr>
                <a:schemeClr val="accent4"/>
              </a:buClr>
              <a:buSzPts val="1400"/>
              <a:buNone/>
              <a:defRPr sz="1400">
                <a:solidFill>
                  <a:schemeClr val="accent4"/>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 name="Google Shape;38;p62"/>
          <p:cNvPicPr preferRelativeResize="0"/>
          <p:nvPr/>
        </p:nvPicPr>
        <p:blipFill rotWithShape="1">
          <a:blip r:embed="rId2">
            <a:alphaModFix/>
          </a:blip>
          <a:srcRect/>
          <a:stretch/>
        </p:blipFill>
        <p:spPr>
          <a:xfrm>
            <a:off x="10469828" y="257065"/>
            <a:ext cx="1296171" cy="63728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mpty Slide">
  <p:cSld name="Empty Slide">
    <p:spTree>
      <p:nvGrpSpPr>
        <p:cNvPr id="1" name="Shape 39"/>
        <p:cNvGrpSpPr/>
        <p:nvPr/>
      </p:nvGrpSpPr>
      <p:grpSpPr>
        <a:xfrm>
          <a:off x="0" y="0"/>
          <a:ext cx="0" cy="0"/>
          <a:chOff x="0" y="0"/>
          <a:chExt cx="0" cy="0"/>
        </a:xfrm>
      </p:grpSpPr>
      <p:sp>
        <p:nvSpPr>
          <p:cNvPr id="40" name="Google Shape;40;p63"/>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3"/>
          <p:cNvSpPr txBox="1">
            <a:spLocks noGrp="1"/>
          </p:cNvSpPr>
          <p:nvPr>
            <p:ph type="body" idx="1"/>
          </p:nvPr>
        </p:nvSpPr>
        <p:spPr>
          <a:xfrm>
            <a:off x="426000" y="670693"/>
            <a:ext cx="9306190" cy="224657"/>
          </a:xfrm>
          <a:prstGeom prst="rect">
            <a:avLst/>
          </a:prstGeom>
          <a:noFill/>
          <a:ln>
            <a:noFill/>
          </a:ln>
        </p:spPr>
        <p:txBody>
          <a:bodyPr spcFirstLastPara="1" wrap="square" lIns="91425" tIns="0" rIns="91425" bIns="0" anchor="ctr" anchorCtr="0">
            <a:noAutofit/>
          </a:bodyPr>
          <a:lstStyle>
            <a:lvl1pPr marL="457200" lvl="0" indent="-228600" algn="l">
              <a:lnSpc>
                <a:spcPct val="90000"/>
              </a:lnSpc>
              <a:spcBef>
                <a:spcPts val="1000"/>
              </a:spcBef>
              <a:spcAft>
                <a:spcPts val="0"/>
              </a:spcAft>
              <a:buClr>
                <a:schemeClr val="accent4"/>
              </a:buClr>
              <a:buSzPts val="1400"/>
              <a:buNone/>
              <a:defRPr sz="1400">
                <a:solidFill>
                  <a:schemeClr val="accent4"/>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3"/>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000">
                <a:solidFill>
                  <a:srgbClr val="8E8E8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3"/>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pic>
        <p:nvPicPr>
          <p:cNvPr id="44" name="Google Shape;44;p63"/>
          <p:cNvPicPr preferRelativeResize="0"/>
          <p:nvPr/>
        </p:nvPicPr>
        <p:blipFill rotWithShape="1">
          <a:blip r:embed="rId2">
            <a:alphaModFix/>
          </a:blip>
          <a:srcRect/>
          <a:stretch/>
        </p:blipFill>
        <p:spPr>
          <a:xfrm>
            <a:off x="10469828" y="257065"/>
            <a:ext cx="1296171" cy="63728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lide ">
  <p:cSld name="Section Slide ">
    <p:spTree>
      <p:nvGrpSpPr>
        <p:cNvPr id="1" name="Shape 45"/>
        <p:cNvGrpSpPr/>
        <p:nvPr/>
      </p:nvGrpSpPr>
      <p:grpSpPr>
        <a:xfrm>
          <a:off x="0" y="0"/>
          <a:ext cx="0" cy="0"/>
          <a:chOff x="0" y="0"/>
          <a:chExt cx="0" cy="0"/>
        </a:xfrm>
      </p:grpSpPr>
      <p:pic>
        <p:nvPicPr>
          <p:cNvPr id="46" name="Google Shape;46;p64"/>
          <p:cNvPicPr preferRelativeResize="0"/>
          <p:nvPr/>
        </p:nvPicPr>
        <p:blipFill rotWithShape="1">
          <a:blip r:embed="rId2">
            <a:alphaModFix/>
          </a:blip>
          <a:srcRect t="1070" b="1070"/>
          <a:stretch/>
        </p:blipFill>
        <p:spPr>
          <a:xfrm>
            <a:off x="9010653" y="3768261"/>
            <a:ext cx="3181346" cy="3089740"/>
          </a:xfrm>
          <a:prstGeom prst="rect">
            <a:avLst/>
          </a:prstGeom>
          <a:noFill/>
          <a:ln>
            <a:noFill/>
          </a:ln>
        </p:spPr>
      </p:pic>
      <p:sp>
        <p:nvSpPr>
          <p:cNvPr id="47" name="Google Shape;47;p64"/>
          <p:cNvSpPr txBox="1">
            <a:spLocks noGrp="1"/>
          </p:cNvSpPr>
          <p:nvPr>
            <p:ph type="ctrTitle"/>
          </p:nvPr>
        </p:nvSpPr>
        <p:spPr>
          <a:xfrm>
            <a:off x="439738" y="1558248"/>
            <a:ext cx="11340000" cy="900000"/>
          </a:xfrm>
          <a:prstGeom prst="rect">
            <a:avLst/>
          </a:prstGeom>
          <a:noFill/>
          <a:ln>
            <a:noFill/>
          </a:ln>
        </p:spPr>
        <p:txBody>
          <a:bodyPr spcFirstLastPara="1" wrap="square" lIns="91425" tIns="0" rIns="91425" bIns="0" anchor="ctr" anchorCtr="0">
            <a:normAutofit/>
          </a:bodyPr>
          <a:lstStyle>
            <a:lvl1pPr lvl="0" algn="l">
              <a:lnSpc>
                <a:spcPct val="90000"/>
              </a:lnSpc>
              <a:spcBef>
                <a:spcPts val="0"/>
              </a:spcBef>
              <a:spcAft>
                <a:spcPts val="0"/>
              </a:spcAft>
              <a:buClr>
                <a:schemeClr val="accent1"/>
              </a:buClr>
              <a:buSzPts val="2600"/>
              <a:buFont typeface="Calibri"/>
              <a:buNone/>
              <a:defRPr sz="2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4"/>
          <p:cNvSpPr txBox="1">
            <a:spLocks noGrp="1"/>
          </p:cNvSpPr>
          <p:nvPr>
            <p:ph type="subTitle" idx="1"/>
          </p:nvPr>
        </p:nvSpPr>
        <p:spPr>
          <a:xfrm>
            <a:off x="439738" y="2528741"/>
            <a:ext cx="11352212" cy="242599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4"/>
              </a:buClr>
              <a:buSzPts val="2200"/>
              <a:buNone/>
              <a:defRPr sz="2200">
                <a:solidFill>
                  <a:schemeClr val="accent4"/>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p64"/>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000">
                <a:solidFill>
                  <a:srgbClr val="8E8E8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4"/>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
        <p:nvSpPr>
          <p:cNvPr id="51" name="Google Shape;51;p64"/>
          <p:cNvSpPr txBox="1">
            <a:spLocks noGrp="1"/>
          </p:cNvSpPr>
          <p:nvPr>
            <p:ph type="body" idx="2"/>
          </p:nvPr>
        </p:nvSpPr>
        <p:spPr>
          <a:xfrm>
            <a:off x="439738" y="5034750"/>
            <a:ext cx="11352212" cy="13470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chemeClr val="accent3"/>
              </a:buClr>
              <a:buSzPts val="1500"/>
              <a:buFont typeface="Noto Sans Symbols"/>
              <a:buNone/>
              <a:defRPr sz="1500" b="0">
                <a:solidFill>
                  <a:schemeClr val="accent3"/>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4"/>
          <p:cNvSpPr txBox="1">
            <a:spLocks noGrp="1"/>
          </p:cNvSpPr>
          <p:nvPr>
            <p:ph type="body" idx="3"/>
          </p:nvPr>
        </p:nvSpPr>
        <p:spPr>
          <a:xfrm>
            <a:off x="439738" y="1133262"/>
            <a:ext cx="11352212" cy="32053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chemeClr val="accent3"/>
              </a:buClr>
              <a:buSzPts val="1300"/>
              <a:buFont typeface="Noto Sans Symbols"/>
              <a:buNone/>
              <a:defRPr sz="1300" b="0">
                <a:solidFill>
                  <a:schemeClr val="accent3"/>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3" name="Google Shape;53;p64"/>
          <p:cNvPicPr preferRelativeResize="0"/>
          <p:nvPr/>
        </p:nvPicPr>
        <p:blipFill rotWithShape="1">
          <a:blip r:embed="rId3">
            <a:alphaModFix/>
          </a:blip>
          <a:srcRect/>
          <a:stretch/>
        </p:blipFill>
        <p:spPr>
          <a:xfrm>
            <a:off x="9969998" y="138281"/>
            <a:ext cx="1796001" cy="8830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Slide (Columns) 2/3+1/3">
  <p:cSld name="Content Slide (Columns) 2/3+1/3">
    <p:spTree>
      <p:nvGrpSpPr>
        <p:cNvPr id="1" name="Shape 54"/>
        <p:cNvGrpSpPr/>
        <p:nvPr/>
      </p:nvGrpSpPr>
      <p:grpSpPr>
        <a:xfrm>
          <a:off x="0" y="0"/>
          <a:ext cx="0" cy="0"/>
          <a:chOff x="0" y="0"/>
          <a:chExt cx="0" cy="0"/>
        </a:xfrm>
      </p:grpSpPr>
      <p:sp>
        <p:nvSpPr>
          <p:cNvPr id="55" name="Google Shape;55;p65"/>
          <p:cNvSpPr txBox="1">
            <a:spLocks noGrp="1"/>
          </p:cNvSpPr>
          <p:nvPr>
            <p:ph type="title"/>
          </p:nvPr>
        </p:nvSpPr>
        <p:spPr>
          <a:xfrm>
            <a:off x="426000" y="274926"/>
            <a:ext cx="9287626" cy="382299"/>
          </a:xfrm>
          <a:prstGeom prst="rect">
            <a:avLst/>
          </a:prstGeom>
          <a:noFill/>
          <a:ln>
            <a:noFill/>
          </a:ln>
        </p:spPr>
        <p:txBody>
          <a:bodyPr spcFirstLastPara="1" wrap="square" lIns="91425" tIns="0" rIns="91425" bIns="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5"/>
          <p:cNvSpPr txBox="1">
            <a:spLocks noGrp="1"/>
          </p:cNvSpPr>
          <p:nvPr>
            <p:ph type="body" idx="1"/>
          </p:nvPr>
        </p:nvSpPr>
        <p:spPr>
          <a:xfrm>
            <a:off x="425692" y="1140552"/>
            <a:ext cx="7673280" cy="52411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65"/>
          <p:cNvSpPr txBox="1">
            <a:spLocks noGrp="1"/>
          </p:cNvSpPr>
          <p:nvPr>
            <p:ph type="body" idx="2"/>
          </p:nvPr>
        </p:nvSpPr>
        <p:spPr>
          <a:xfrm>
            <a:off x="8220892" y="1140552"/>
            <a:ext cx="3553309" cy="52411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65"/>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000">
                <a:solidFill>
                  <a:srgbClr val="8E8E8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5"/>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
        <p:nvSpPr>
          <p:cNvPr id="60" name="Google Shape;60;p65"/>
          <p:cNvSpPr txBox="1">
            <a:spLocks noGrp="1"/>
          </p:cNvSpPr>
          <p:nvPr>
            <p:ph type="body" idx="3"/>
          </p:nvPr>
        </p:nvSpPr>
        <p:spPr>
          <a:xfrm>
            <a:off x="426000" y="670693"/>
            <a:ext cx="9289377" cy="224657"/>
          </a:xfrm>
          <a:prstGeom prst="rect">
            <a:avLst/>
          </a:prstGeom>
          <a:noFill/>
          <a:ln>
            <a:noFill/>
          </a:ln>
        </p:spPr>
        <p:txBody>
          <a:bodyPr spcFirstLastPara="1" wrap="square" lIns="91425" tIns="0" rIns="91425" bIns="0" anchor="ctr" anchorCtr="0">
            <a:noAutofit/>
          </a:bodyPr>
          <a:lstStyle>
            <a:lvl1pPr marL="457200" lvl="0" indent="-228600" algn="l">
              <a:lnSpc>
                <a:spcPct val="90000"/>
              </a:lnSpc>
              <a:spcBef>
                <a:spcPts val="1000"/>
              </a:spcBef>
              <a:spcAft>
                <a:spcPts val="0"/>
              </a:spcAft>
              <a:buClr>
                <a:schemeClr val="accent4"/>
              </a:buClr>
              <a:buSzPts val="1400"/>
              <a:buNone/>
              <a:defRPr sz="1400">
                <a:solidFill>
                  <a:schemeClr val="accent4"/>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1" name="Google Shape;61;p65"/>
          <p:cNvPicPr preferRelativeResize="0"/>
          <p:nvPr/>
        </p:nvPicPr>
        <p:blipFill rotWithShape="1">
          <a:blip r:embed="rId2">
            <a:alphaModFix/>
          </a:blip>
          <a:srcRect/>
          <a:stretch/>
        </p:blipFill>
        <p:spPr>
          <a:xfrm>
            <a:off x="10469828" y="257065"/>
            <a:ext cx="1296171" cy="63728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Slide (without logo)">
  <p:cSld name="Content Slide (without logo)">
    <p:spTree>
      <p:nvGrpSpPr>
        <p:cNvPr id="1" name="Shape 62"/>
        <p:cNvGrpSpPr/>
        <p:nvPr/>
      </p:nvGrpSpPr>
      <p:grpSpPr>
        <a:xfrm>
          <a:off x="0" y="0"/>
          <a:ext cx="0" cy="0"/>
          <a:chOff x="0" y="0"/>
          <a:chExt cx="0" cy="0"/>
        </a:xfrm>
      </p:grpSpPr>
      <p:sp>
        <p:nvSpPr>
          <p:cNvPr id="63" name="Google Shape;63;p66"/>
          <p:cNvSpPr txBox="1">
            <a:spLocks noGrp="1"/>
          </p:cNvSpPr>
          <p:nvPr>
            <p:ph type="title"/>
          </p:nvPr>
        </p:nvSpPr>
        <p:spPr>
          <a:xfrm>
            <a:off x="426000" y="274926"/>
            <a:ext cx="11340000" cy="382299"/>
          </a:xfrm>
          <a:prstGeom prst="rect">
            <a:avLst/>
          </a:prstGeom>
          <a:noFill/>
          <a:ln>
            <a:noFill/>
          </a:ln>
        </p:spPr>
        <p:txBody>
          <a:bodyPr spcFirstLastPara="1" wrap="square" lIns="91425" tIns="0" rIns="91425" bIns="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6"/>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66"/>
          <p:cNvSpPr txBox="1">
            <a:spLocks noGrp="1"/>
          </p:cNvSpPr>
          <p:nvPr>
            <p:ph type="body" idx="2"/>
          </p:nvPr>
        </p:nvSpPr>
        <p:spPr>
          <a:xfrm>
            <a:off x="426000" y="670693"/>
            <a:ext cx="11342138" cy="224657"/>
          </a:xfrm>
          <a:prstGeom prst="rect">
            <a:avLst/>
          </a:prstGeom>
          <a:noFill/>
          <a:ln>
            <a:noFill/>
          </a:ln>
        </p:spPr>
        <p:txBody>
          <a:bodyPr spcFirstLastPara="1" wrap="square" lIns="91425" tIns="0" rIns="91425" bIns="0" anchor="ctr" anchorCtr="0">
            <a:noAutofit/>
          </a:bodyPr>
          <a:lstStyle>
            <a:lvl1pPr marL="457200" lvl="0" indent="-228600" algn="l">
              <a:lnSpc>
                <a:spcPct val="90000"/>
              </a:lnSpc>
              <a:spcBef>
                <a:spcPts val="1000"/>
              </a:spcBef>
              <a:spcAft>
                <a:spcPts val="0"/>
              </a:spcAft>
              <a:buClr>
                <a:schemeClr val="accent4"/>
              </a:buClr>
              <a:buSzPts val="1400"/>
              <a:buNone/>
              <a:defRPr sz="1400">
                <a:solidFill>
                  <a:schemeClr val="accent4"/>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66"/>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000">
                <a:solidFill>
                  <a:srgbClr val="8E8E8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6"/>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426000" y="274926"/>
            <a:ext cx="11340000" cy="382299"/>
          </a:xfrm>
          <a:prstGeom prst="rect">
            <a:avLst/>
          </a:prstGeom>
          <a:noFill/>
          <a:ln>
            <a:noFill/>
          </a:ln>
        </p:spPr>
        <p:txBody>
          <a:bodyPr spcFirstLastPara="1" wrap="square" lIns="91425" tIns="0" rIns="91425" bIns="0" anchor="ctr" anchorCtr="0">
            <a:normAutofit/>
          </a:bodyPr>
          <a:lstStyle>
            <a:lvl1pPr marR="0" lvl="0" algn="l" rtl="0">
              <a:lnSpc>
                <a:spcPct val="90000"/>
              </a:lnSpc>
              <a:spcBef>
                <a:spcPts val="0"/>
              </a:spcBef>
              <a:spcAft>
                <a:spcPts val="0"/>
              </a:spcAft>
              <a:buClr>
                <a:schemeClr val="accent1"/>
              </a:buClr>
              <a:buSzPts val="2300"/>
              <a:buFont typeface="Calibri"/>
              <a:buNone/>
              <a:defRPr sz="23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9"/>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1pPr>
            <a:lvl2pPr marL="914400" marR="0" lvl="1" indent="-336550" algn="l" rtl="0">
              <a:lnSpc>
                <a:spcPct val="90000"/>
              </a:lnSpc>
              <a:spcBef>
                <a:spcPts val="500"/>
              </a:spcBef>
              <a:spcAft>
                <a:spcPts val="0"/>
              </a:spcAft>
              <a:buClr>
                <a:schemeClr val="dk1"/>
              </a:buClr>
              <a:buSzPts val="1700"/>
              <a:buFont typeface="Noto Sans Symbols"/>
              <a:buChar char="▪"/>
              <a:defRPr sz="17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500"/>
              </a:spcBef>
              <a:spcAft>
                <a:spcPts val="0"/>
              </a:spcAft>
              <a:buClr>
                <a:schemeClr val="dk1"/>
              </a:buClr>
              <a:buSzPts val="1500"/>
              <a:buFont typeface="Noto Sans Symbols"/>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500"/>
              </a:spcBef>
              <a:spcAft>
                <a:spcPts val="0"/>
              </a:spcAft>
              <a:buClr>
                <a:schemeClr val="dk1"/>
              </a:buClr>
              <a:buSzPts val="1300"/>
              <a:buFont typeface="Noto Sans Symbols"/>
              <a:buChar char="▪"/>
              <a:defRPr sz="13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500"/>
              </a:spcBef>
              <a:spcAft>
                <a:spcPts val="0"/>
              </a:spcAft>
              <a:buClr>
                <a:schemeClr val="dk1"/>
              </a:buClr>
              <a:buSzPts val="1100"/>
              <a:buFont typeface="Noto Sans Symbols"/>
              <a:buChar char="▪"/>
              <a:defRPr sz="11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9"/>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8E8E8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9"/>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E8E8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25">
          <p15:clr>
            <a:srgbClr val="F26B43"/>
          </p15:clr>
        </p15:guide>
        <p15:guide id="2" pos="7355">
          <p15:clr>
            <a:srgbClr val="F26B43"/>
          </p15:clr>
        </p15:guide>
        <p15:guide id="3" orient="horz" pos="754">
          <p15:clr>
            <a:srgbClr val="F26B43"/>
          </p15:clr>
        </p15:guide>
        <p15:guide id="4" orient="horz" pos="40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youtu.be/a-G6qNsF6z8"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www.biobeo.eu"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
          <p:cNvSpPr txBox="1">
            <a:spLocks noGrp="1"/>
          </p:cNvSpPr>
          <p:nvPr>
            <p:ph type="ctrTitle"/>
          </p:nvPr>
        </p:nvSpPr>
        <p:spPr>
          <a:xfrm>
            <a:off x="439738" y="1281715"/>
            <a:ext cx="11340000" cy="1080000"/>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3300"/>
              <a:buFont typeface="Calibri"/>
              <a:buNone/>
            </a:pPr>
            <a:r>
              <a:rPr lang="en-GB"/>
              <a:t>BioBeo</a:t>
            </a:r>
            <a:endParaRPr/>
          </a:p>
        </p:txBody>
      </p:sp>
      <p:sp>
        <p:nvSpPr>
          <p:cNvPr id="74" name="Google Shape;74;p1"/>
          <p:cNvSpPr txBox="1">
            <a:spLocks noGrp="1"/>
          </p:cNvSpPr>
          <p:nvPr>
            <p:ph type="subTitle" idx="1"/>
          </p:nvPr>
        </p:nvSpPr>
        <p:spPr>
          <a:xfrm>
            <a:off x="439738" y="2437858"/>
            <a:ext cx="11340000" cy="127967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3"/>
              </a:buClr>
              <a:buSzPts val="2800"/>
              <a:buNone/>
            </a:pPr>
            <a:r>
              <a:rPr lang="en-GB" sz="2800">
                <a:solidFill>
                  <a:schemeClr val="accent3"/>
                </a:solidFill>
              </a:rPr>
              <a:t>Creativity Techniques</a:t>
            </a:r>
            <a:endParaRPr>
              <a:solidFill>
                <a:schemeClr val="accent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0"/>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What does </a:t>
            </a:r>
            <a:r>
              <a:rPr lang="en-GB" i="1"/>
              <a:t>Creativity </a:t>
            </a:r>
            <a:r>
              <a:rPr lang="en-GB"/>
              <a:t>depend on?</a:t>
            </a:r>
            <a:endParaRPr/>
          </a:p>
        </p:txBody>
      </p:sp>
      <p:sp>
        <p:nvSpPr>
          <p:cNvPr id="179" name="Google Shape;179;p10"/>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BFC9"/>
              </a:buClr>
              <a:buSzPts val="3200"/>
              <a:buNone/>
            </a:pPr>
            <a:r>
              <a:rPr lang="en-GB" sz="3200">
                <a:solidFill>
                  <a:srgbClr val="52BFC9"/>
                </a:solidFill>
              </a:rPr>
              <a:t>Sternberg's 5 Components of Creativity</a:t>
            </a:r>
            <a:endParaRPr/>
          </a:p>
          <a:p>
            <a:pPr marL="285750" lvl="0" indent="-285750" algn="just" rtl="0">
              <a:lnSpc>
                <a:spcPct val="90000"/>
              </a:lnSpc>
              <a:spcBef>
                <a:spcPts val="1000"/>
              </a:spcBef>
              <a:spcAft>
                <a:spcPts val="0"/>
              </a:spcAft>
              <a:buClr>
                <a:srgbClr val="F0AB20"/>
              </a:buClr>
              <a:buSzPts val="2000"/>
              <a:buFont typeface="Arial"/>
              <a:buChar char="•"/>
            </a:pPr>
            <a:r>
              <a:rPr lang="en-GB">
                <a:solidFill>
                  <a:srgbClr val="52BFC9"/>
                </a:solidFill>
              </a:rPr>
              <a:t>Expertise – A well developed base of knowledge.</a:t>
            </a:r>
            <a:endParaRPr/>
          </a:p>
          <a:p>
            <a:pPr marL="285750" lvl="0" indent="-285750" algn="just" rtl="0">
              <a:lnSpc>
                <a:spcPct val="90000"/>
              </a:lnSpc>
              <a:spcBef>
                <a:spcPts val="1000"/>
              </a:spcBef>
              <a:spcAft>
                <a:spcPts val="0"/>
              </a:spcAft>
              <a:buClr>
                <a:srgbClr val="F0AB20"/>
              </a:buClr>
              <a:buSzPts val="2000"/>
              <a:buFont typeface="Arial"/>
              <a:buChar char="•"/>
            </a:pPr>
            <a:r>
              <a:rPr lang="en-GB">
                <a:solidFill>
                  <a:srgbClr val="52BFC9"/>
                </a:solidFill>
              </a:rPr>
              <a:t>Imaginative thinking skills – provide the ability to see  things in novel ways, recognise patterns and to make connections.</a:t>
            </a:r>
            <a:endParaRPr/>
          </a:p>
          <a:p>
            <a:pPr marL="285750" lvl="0" indent="-285750" algn="just" rtl="0">
              <a:lnSpc>
                <a:spcPct val="90000"/>
              </a:lnSpc>
              <a:spcBef>
                <a:spcPts val="1000"/>
              </a:spcBef>
              <a:spcAft>
                <a:spcPts val="0"/>
              </a:spcAft>
              <a:buClr>
                <a:srgbClr val="F0AB20"/>
              </a:buClr>
              <a:buSzPts val="2000"/>
              <a:buFont typeface="Arial"/>
              <a:buChar char="•"/>
            </a:pPr>
            <a:r>
              <a:rPr lang="en-GB">
                <a:solidFill>
                  <a:srgbClr val="52BFC9"/>
                </a:solidFill>
              </a:rPr>
              <a:t>Venturesome personality – Seeks new experiences, tolerates ambiguity and risk, perseveres in overcoming obstacles.</a:t>
            </a:r>
            <a:endParaRPr/>
          </a:p>
          <a:p>
            <a:pPr marL="285750" lvl="0" indent="-285750" algn="just" rtl="0">
              <a:lnSpc>
                <a:spcPct val="90000"/>
              </a:lnSpc>
              <a:spcBef>
                <a:spcPts val="1000"/>
              </a:spcBef>
              <a:spcAft>
                <a:spcPts val="0"/>
              </a:spcAft>
              <a:buClr>
                <a:srgbClr val="F0AB20"/>
              </a:buClr>
              <a:buSzPts val="2000"/>
              <a:buFont typeface="Arial"/>
              <a:buChar char="•"/>
            </a:pPr>
            <a:r>
              <a:rPr lang="en-GB">
                <a:solidFill>
                  <a:srgbClr val="52BFC9"/>
                </a:solidFill>
              </a:rPr>
              <a:t>Intrinsically Motivated – driven more by interest, satisfaction and challenge than by external factors.</a:t>
            </a:r>
            <a:endParaRPr/>
          </a:p>
          <a:p>
            <a:pPr marL="285750" lvl="0" indent="-285750" algn="just" rtl="0">
              <a:lnSpc>
                <a:spcPct val="90000"/>
              </a:lnSpc>
              <a:spcBef>
                <a:spcPts val="1000"/>
              </a:spcBef>
              <a:spcAft>
                <a:spcPts val="0"/>
              </a:spcAft>
              <a:buClr>
                <a:srgbClr val="F0AB20"/>
              </a:buClr>
              <a:buSzPts val="2000"/>
              <a:buFont typeface="Arial"/>
              <a:buChar char="•"/>
            </a:pPr>
            <a:r>
              <a:rPr lang="en-GB">
                <a:solidFill>
                  <a:srgbClr val="52BFC9"/>
                </a:solidFill>
              </a:rPr>
              <a:t>Creative Environment – Sparks support and refines creative ideas.</a:t>
            </a:r>
            <a:endParaRPr>
              <a:solidFill>
                <a:srgbClr val="52BFC9"/>
              </a:solidFill>
            </a:endParaRPr>
          </a:p>
          <a:p>
            <a:pPr marL="0" lvl="0" indent="0" algn="l" rtl="0">
              <a:lnSpc>
                <a:spcPct val="90000"/>
              </a:lnSpc>
              <a:spcBef>
                <a:spcPts val="1000"/>
              </a:spcBef>
              <a:spcAft>
                <a:spcPts val="0"/>
              </a:spcAft>
              <a:buClr>
                <a:schemeClr val="dk1"/>
              </a:buClr>
              <a:buSzPts val="2000"/>
              <a:buNone/>
            </a:pPr>
            <a:endParaRPr/>
          </a:p>
        </p:txBody>
      </p:sp>
      <p:sp>
        <p:nvSpPr>
          <p:cNvPr id="180" name="Google Shape;180;p10"/>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181" name="Google Shape;181;p10"/>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182" name="Google Shape;182;p10"/>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10</a:t>
            </a:fld>
            <a:endParaRPr/>
          </a:p>
        </p:txBody>
      </p:sp>
      <p:pic>
        <p:nvPicPr>
          <p:cNvPr id="183" name="Google Shape;183;p10"/>
          <p:cNvPicPr preferRelativeResize="0"/>
          <p:nvPr/>
        </p:nvPicPr>
        <p:blipFill rotWithShape="1">
          <a:blip r:embed="rId3">
            <a:alphaModFix/>
          </a:blip>
          <a:srcRect/>
          <a:stretch/>
        </p:blipFill>
        <p:spPr>
          <a:xfrm>
            <a:off x="9694385" y="4118801"/>
            <a:ext cx="2425640" cy="26714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1"/>
          <p:cNvSpPr txBox="1">
            <a:spLocks noGrp="1"/>
          </p:cNvSpPr>
          <p:nvPr>
            <p:ph type="title"/>
          </p:nvPr>
        </p:nvSpPr>
        <p:spPr>
          <a:xfrm>
            <a:off x="426000" y="274926"/>
            <a:ext cx="9310111"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What does </a:t>
            </a:r>
            <a:r>
              <a:rPr lang="en-GB" i="1"/>
              <a:t>Creativity</a:t>
            </a:r>
            <a:r>
              <a:rPr lang="en-GB"/>
              <a:t> depend on?</a:t>
            </a:r>
            <a:endParaRPr/>
          </a:p>
        </p:txBody>
      </p:sp>
      <p:sp>
        <p:nvSpPr>
          <p:cNvPr id="189" name="Google Shape;189;p11"/>
          <p:cNvSpPr txBox="1">
            <a:spLocks noGrp="1"/>
          </p:cNvSpPr>
          <p:nvPr>
            <p:ph type="body" idx="1"/>
          </p:nvPr>
        </p:nvSpPr>
        <p:spPr>
          <a:xfrm>
            <a:off x="425692" y="1140552"/>
            <a:ext cx="5545667" cy="5241198"/>
          </a:xfrm>
          <a:prstGeom prst="rect">
            <a:avLst/>
          </a:prstGeom>
          <a:gradFill>
            <a:gsLst>
              <a:gs pos="0">
                <a:srgbClr val="D1EEF1"/>
              </a:gs>
              <a:gs pos="50000">
                <a:srgbClr val="C4E8EC"/>
              </a:gs>
              <a:gs pos="100000">
                <a:srgbClr val="BBE7EB"/>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2400"/>
              <a:buNone/>
            </a:pPr>
            <a:r>
              <a:rPr lang="en-GB" sz="2400" b="1" i="0" u="none" strike="noStrike">
                <a:solidFill>
                  <a:schemeClr val="dk2"/>
                </a:solidFill>
                <a:latin typeface="Calibri"/>
                <a:ea typeface="Calibri"/>
                <a:cs typeface="Calibri"/>
                <a:sym typeface="Calibri"/>
              </a:rPr>
              <a:t>Adaptor</a:t>
            </a:r>
            <a:endParaRPr sz="2400" b="0" i="0" u="none" strike="noStrike">
              <a:solidFill>
                <a:schemeClr val="dk2"/>
              </a:solidFill>
            </a:endParaRPr>
          </a:p>
          <a:p>
            <a:pPr marL="285750" lvl="0" indent="-285750" algn="just" rtl="0">
              <a:lnSpc>
                <a:spcPct val="90000"/>
              </a:lnSpc>
              <a:spcBef>
                <a:spcPts val="0"/>
              </a:spcBef>
              <a:spcAft>
                <a:spcPts val="0"/>
              </a:spcAft>
              <a:buClr>
                <a:schemeClr val="accent4"/>
              </a:buClr>
              <a:buSzPts val="1800"/>
              <a:buFont typeface="Arial"/>
              <a:buChar char="•"/>
            </a:pPr>
            <a:r>
              <a:rPr lang="en-GB" sz="1800" b="0" i="0" u="none" strike="noStrike">
                <a:solidFill>
                  <a:schemeClr val="accent1"/>
                </a:solidFill>
                <a:latin typeface="Quattrocento Sans"/>
                <a:ea typeface="Quattrocento Sans"/>
                <a:cs typeface="Quattrocento Sans"/>
                <a:sym typeface="Quattrocento Sans"/>
              </a:rPr>
              <a:t>Employs disciplined, precise, methodical approach.</a:t>
            </a:r>
            <a:endParaRPr sz="1800" b="0" i="0" u="none" strike="noStrike">
              <a:solidFill>
                <a:schemeClr val="accent1"/>
              </a:solidFill>
              <a:latin typeface="Arial"/>
              <a:ea typeface="Arial"/>
              <a:cs typeface="Arial"/>
              <a:sym typeface="Arial"/>
            </a:endParaRPr>
          </a:p>
          <a:p>
            <a:pPr marL="285750" lvl="0" indent="-285750" algn="just" rtl="0">
              <a:lnSpc>
                <a:spcPct val="90000"/>
              </a:lnSpc>
              <a:spcBef>
                <a:spcPts val="0"/>
              </a:spcBef>
              <a:spcAft>
                <a:spcPts val="0"/>
              </a:spcAft>
              <a:buClr>
                <a:schemeClr val="accent4"/>
              </a:buClr>
              <a:buSzPts val="1800"/>
              <a:buFont typeface="Arial"/>
              <a:buChar char="•"/>
            </a:pPr>
            <a:r>
              <a:rPr lang="en-GB" sz="1800" b="0" i="0" u="none" strike="noStrike">
                <a:solidFill>
                  <a:schemeClr val="accent1"/>
                </a:solidFill>
                <a:latin typeface="Quattrocento Sans"/>
                <a:ea typeface="Quattrocento Sans"/>
                <a:cs typeface="Quattrocento Sans"/>
                <a:sym typeface="Quattrocento Sans"/>
              </a:rPr>
              <a:t>Is concerned with solving, rather than finding problems.</a:t>
            </a:r>
            <a:endParaRPr sz="1800" b="0" i="0" u="none" strike="noStrike">
              <a:solidFill>
                <a:schemeClr val="accent1"/>
              </a:solidFill>
              <a:latin typeface="Arial"/>
              <a:ea typeface="Arial"/>
              <a:cs typeface="Arial"/>
              <a:sym typeface="Arial"/>
            </a:endParaRPr>
          </a:p>
          <a:p>
            <a:pPr marL="285750" lvl="0" indent="-285750" algn="just" rtl="0">
              <a:lnSpc>
                <a:spcPct val="90000"/>
              </a:lnSpc>
              <a:spcBef>
                <a:spcPts val="0"/>
              </a:spcBef>
              <a:spcAft>
                <a:spcPts val="0"/>
              </a:spcAft>
              <a:buClr>
                <a:schemeClr val="accent4"/>
              </a:buClr>
              <a:buSzPts val="1800"/>
              <a:buFont typeface="Arial"/>
              <a:buChar char="•"/>
            </a:pPr>
            <a:r>
              <a:rPr lang="en-GB" sz="1800" b="0" i="0" u="none" strike="noStrike">
                <a:solidFill>
                  <a:schemeClr val="accent1"/>
                </a:solidFill>
                <a:latin typeface="Quattrocento Sans"/>
                <a:ea typeface="Quattrocento Sans"/>
                <a:cs typeface="Quattrocento Sans"/>
                <a:sym typeface="Quattrocento Sans"/>
              </a:rPr>
              <a:t>Tends to be means oriented.</a:t>
            </a:r>
            <a:endParaRPr sz="1800" b="0" i="0" u="none" strike="noStrike">
              <a:solidFill>
                <a:schemeClr val="accent1"/>
              </a:solidFill>
              <a:latin typeface="Arial"/>
              <a:ea typeface="Arial"/>
              <a:cs typeface="Arial"/>
              <a:sym typeface="Arial"/>
            </a:endParaRPr>
          </a:p>
          <a:p>
            <a:pPr marL="285750" lvl="0" indent="-285750" algn="just" rtl="0">
              <a:lnSpc>
                <a:spcPct val="90000"/>
              </a:lnSpc>
              <a:spcBef>
                <a:spcPts val="0"/>
              </a:spcBef>
              <a:spcAft>
                <a:spcPts val="0"/>
              </a:spcAft>
              <a:buClr>
                <a:schemeClr val="accent4"/>
              </a:buClr>
              <a:buSzPts val="1800"/>
              <a:buFont typeface="Arial"/>
              <a:buChar char="•"/>
            </a:pPr>
            <a:r>
              <a:rPr lang="en-GB" sz="1800" b="0" i="0" u="none" strike="noStrike">
                <a:solidFill>
                  <a:schemeClr val="accent1"/>
                </a:solidFill>
                <a:latin typeface="Quattrocento Sans"/>
                <a:ea typeface="Quattrocento Sans"/>
                <a:cs typeface="Quattrocento Sans"/>
                <a:sym typeface="Quattrocento Sans"/>
              </a:rPr>
              <a:t>Is capable to extend detailed work .</a:t>
            </a:r>
            <a:endParaRPr sz="1800" b="0" i="0" u="none" strike="noStrike">
              <a:solidFill>
                <a:schemeClr val="accent1"/>
              </a:solidFill>
              <a:latin typeface="Arial"/>
              <a:ea typeface="Arial"/>
              <a:cs typeface="Arial"/>
              <a:sym typeface="Arial"/>
            </a:endParaRPr>
          </a:p>
          <a:p>
            <a:pPr marL="285750" lvl="0" indent="-285750" algn="just" rtl="0">
              <a:lnSpc>
                <a:spcPct val="90000"/>
              </a:lnSpc>
              <a:spcBef>
                <a:spcPts val="0"/>
              </a:spcBef>
              <a:spcAft>
                <a:spcPts val="0"/>
              </a:spcAft>
              <a:buClr>
                <a:schemeClr val="accent4"/>
              </a:buClr>
              <a:buSzPts val="1800"/>
              <a:buFont typeface="Arial"/>
              <a:buChar char="•"/>
            </a:pPr>
            <a:r>
              <a:rPr lang="en-GB" sz="1800" b="0" i="0" u="none" strike="noStrike">
                <a:solidFill>
                  <a:schemeClr val="accent1"/>
                </a:solidFill>
                <a:latin typeface="Quattrocento Sans"/>
                <a:ea typeface="Quattrocento Sans"/>
                <a:cs typeface="Quattrocento Sans"/>
                <a:sym typeface="Quattrocento Sans"/>
              </a:rPr>
              <a:t>Is sensitive to group cohesion and cooperation.</a:t>
            </a:r>
            <a:endParaRPr sz="1800" b="0" i="0" u="none" strike="noStrike">
              <a:solidFill>
                <a:schemeClr val="accent1"/>
              </a:solidFill>
              <a:latin typeface="Arial"/>
              <a:ea typeface="Arial"/>
              <a:cs typeface="Arial"/>
              <a:sym typeface="Arial"/>
            </a:endParaRPr>
          </a:p>
          <a:p>
            <a:pPr marL="0" lvl="0" indent="0" algn="l" rtl="0">
              <a:lnSpc>
                <a:spcPct val="90000"/>
              </a:lnSpc>
              <a:spcBef>
                <a:spcPts val="1000"/>
              </a:spcBef>
              <a:spcAft>
                <a:spcPts val="0"/>
              </a:spcAft>
              <a:buClr>
                <a:schemeClr val="dk1"/>
              </a:buClr>
              <a:buSzPts val="2000"/>
              <a:buNone/>
            </a:pPr>
            <a:endParaRPr/>
          </a:p>
        </p:txBody>
      </p:sp>
      <p:sp>
        <p:nvSpPr>
          <p:cNvPr id="190" name="Google Shape;190;p11"/>
          <p:cNvSpPr txBox="1">
            <a:spLocks noGrp="1"/>
          </p:cNvSpPr>
          <p:nvPr>
            <p:ph type="body" idx="2"/>
          </p:nvPr>
        </p:nvSpPr>
        <p:spPr>
          <a:xfrm>
            <a:off x="6228534" y="1140552"/>
            <a:ext cx="5545667" cy="5241198"/>
          </a:xfrm>
          <a:prstGeom prst="rect">
            <a:avLst/>
          </a:prstGeom>
          <a:gradFill>
            <a:gsLst>
              <a:gs pos="0">
                <a:srgbClr val="D1EEF1"/>
              </a:gs>
              <a:gs pos="50000">
                <a:srgbClr val="C4E8EC"/>
              </a:gs>
              <a:gs pos="100000">
                <a:srgbClr val="BBE7EB"/>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2400"/>
              <a:buNone/>
            </a:pPr>
            <a:r>
              <a:rPr lang="en-GB" sz="2400" b="1" i="0" u="none" strike="noStrike">
                <a:solidFill>
                  <a:schemeClr val="dk2"/>
                </a:solidFill>
                <a:latin typeface="Calibri"/>
                <a:ea typeface="Calibri"/>
                <a:cs typeface="Calibri"/>
                <a:sym typeface="Calibri"/>
              </a:rPr>
              <a:t>Innovator</a:t>
            </a:r>
            <a:endParaRPr sz="2400" b="0" i="0" u="none" strike="noStrike">
              <a:solidFill>
                <a:schemeClr val="dk2"/>
              </a:solidFill>
            </a:endParaRPr>
          </a:p>
          <a:p>
            <a:pPr marL="285750" lvl="0" indent="-285750" algn="just" rtl="0">
              <a:lnSpc>
                <a:spcPct val="90000"/>
              </a:lnSpc>
              <a:spcBef>
                <a:spcPts val="0"/>
              </a:spcBef>
              <a:spcAft>
                <a:spcPts val="0"/>
              </a:spcAft>
              <a:buClr>
                <a:schemeClr val="accent4"/>
              </a:buClr>
              <a:buSzPts val="1800"/>
              <a:buFont typeface="Arial"/>
              <a:buChar char="•"/>
            </a:pPr>
            <a:r>
              <a:rPr lang="en-GB" sz="1800" b="0" i="0" u="none" strike="noStrike">
                <a:solidFill>
                  <a:schemeClr val="accent1"/>
                </a:solidFill>
                <a:latin typeface="Quattrocento Sans"/>
                <a:ea typeface="Quattrocento Sans"/>
                <a:cs typeface="Quattrocento Sans"/>
                <a:sym typeface="Quattrocento Sans"/>
              </a:rPr>
              <a:t>Approaches task from unusual work.</a:t>
            </a:r>
            <a:endParaRPr sz="1800" b="0" i="0" u="none" strike="noStrike">
              <a:solidFill>
                <a:schemeClr val="accent1"/>
              </a:solidFill>
              <a:latin typeface="Arial"/>
              <a:ea typeface="Arial"/>
              <a:cs typeface="Arial"/>
              <a:sym typeface="Arial"/>
            </a:endParaRPr>
          </a:p>
          <a:p>
            <a:pPr marL="285750" lvl="0" indent="-285750" algn="just" rtl="0">
              <a:lnSpc>
                <a:spcPct val="90000"/>
              </a:lnSpc>
              <a:spcBef>
                <a:spcPts val="0"/>
              </a:spcBef>
              <a:spcAft>
                <a:spcPts val="0"/>
              </a:spcAft>
              <a:buClr>
                <a:schemeClr val="accent4"/>
              </a:buClr>
              <a:buSzPts val="1800"/>
              <a:buFont typeface="Arial"/>
              <a:buChar char="•"/>
            </a:pPr>
            <a:r>
              <a:rPr lang="en-GB" sz="1800" b="0" i="0" u="none" strike="noStrike">
                <a:solidFill>
                  <a:schemeClr val="accent1"/>
                </a:solidFill>
                <a:latin typeface="Quattrocento Sans"/>
                <a:ea typeface="Quattrocento Sans"/>
                <a:cs typeface="Quattrocento Sans"/>
                <a:sym typeface="Quattrocento Sans"/>
              </a:rPr>
              <a:t>Discovers problems and discovers avenues of solutions.</a:t>
            </a:r>
            <a:endParaRPr sz="1800" b="0" i="0" u="none" strike="noStrike">
              <a:solidFill>
                <a:schemeClr val="accent1"/>
              </a:solidFill>
              <a:latin typeface="Arial"/>
              <a:ea typeface="Arial"/>
              <a:cs typeface="Arial"/>
              <a:sym typeface="Arial"/>
            </a:endParaRPr>
          </a:p>
          <a:p>
            <a:pPr marL="285750" lvl="0" indent="-285750" algn="just" rtl="0">
              <a:lnSpc>
                <a:spcPct val="90000"/>
              </a:lnSpc>
              <a:spcBef>
                <a:spcPts val="0"/>
              </a:spcBef>
              <a:spcAft>
                <a:spcPts val="0"/>
              </a:spcAft>
              <a:buClr>
                <a:schemeClr val="accent4"/>
              </a:buClr>
              <a:buSzPts val="1800"/>
              <a:buFont typeface="Arial"/>
              <a:buChar char="•"/>
            </a:pPr>
            <a:r>
              <a:rPr lang="en-GB" sz="1800" b="0" i="0" u="none" strike="noStrike">
                <a:solidFill>
                  <a:schemeClr val="accent1"/>
                </a:solidFill>
                <a:latin typeface="Quattrocento Sans"/>
                <a:ea typeface="Quattrocento Sans"/>
                <a:cs typeface="Quattrocento Sans"/>
                <a:sym typeface="Quattrocento Sans"/>
              </a:rPr>
              <a:t>Questions basic assumptions related to current practices.</a:t>
            </a:r>
            <a:endParaRPr sz="1800" b="0" i="0" u="none" strike="noStrike">
              <a:solidFill>
                <a:schemeClr val="accent1"/>
              </a:solidFill>
              <a:latin typeface="Arial"/>
              <a:ea typeface="Arial"/>
              <a:cs typeface="Arial"/>
              <a:sym typeface="Arial"/>
            </a:endParaRPr>
          </a:p>
          <a:p>
            <a:pPr marL="285750" lvl="0" indent="-285750" algn="just" rtl="0">
              <a:lnSpc>
                <a:spcPct val="90000"/>
              </a:lnSpc>
              <a:spcBef>
                <a:spcPts val="0"/>
              </a:spcBef>
              <a:spcAft>
                <a:spcPts val="0"/>
              </a:spcAft>
              <a:buClr>
                <a:schemeClr val="accent4"/>
              </a:buClr>
              <a:buSzPts val="1800"/>
              <a:buFont typeface="Arial"/>
              <a:buChar char="•"/>
            </a:pPr>
            <a:r>
              <a:rPr lang="en-GB" sz="1800" b="0" i="0" u="none" strike="noStrike">
                <a:solidFill>
                  <a:schemeClr val="accent1"/>
                </a:solidFill>
                <a:latin typeface="Quattrocento Sans"/>
                <a:ea typeface="Quattrocento Sans"/>
                <a:cs typeface="Quattrocento Sans"/>
                <a:sym typeface="Quattrocento Sans"/>
              </a:rPr>
              <a:t>Has little regard for means.</a:t>
            </a:r>
            <a:endParaRPr sz="1800" b="0" i="0" u="none" strike="noStrike">
              <a:solidFill>
                <a:schemeClr val="accent1"/>
              </a:solidFill>
              <a:latin typeface="Arial"/>
              <a:ea typeface="Arial"/>
              <a:cs typeface="Arial"/>
              <a:sym typeface="Arial"/>
            </a:endParaRPr>
          </a:p>
          <a:p>
            <a:pPr marL="285750" lvl="0" indent="-285750" algn="just" rtl="0">
              <a:lnSpc>
                <a:spcPct val="90000"/>
              </a:lnSpc>
              <a:spcBef>
                <a:spcPts val="0"/>
              </a:spcBef>
              <a:spcAft>
                <a:spcPts val="0"/>
              </a:spcAft>
              <a:buClr>
                <a:schemeClr val="accent4"/>
              </a:buClr>
              <a:buSzPts val="1800"/>
              <a:buFont typeface="Arial"/>
              <a:buChar char="•"/>
            </a:pPr>
            <a:r>
              <a:rPr lang="en-GB" sz="1800" b="0" i="0" u="none" strike="noStrike">
                <a:solidFill>
                  <a:schemeClr val="accent1"/>
                </a:solidFill>
                <a:latin typeface="Quattrocento Sans"/>
                <a:ea typeface="Quattrocento Sans"/>
                <a:cs typeface="Quattrocento Sans"/>
                <a:sym typeface="Quattrocento Sans"/>
              </a:rPr>
              <a:t>Has little tolerance for routine.</a:t>
            </a:r>
            <a:endParaRPr sz="1800" b="0" i="0" u="none" strike="noStrike">
              <a:solidFill>
                <a:schemeClr val="accent1"/>
              </a:solidFill>
              <a:latin typeface="Arial"/>
              <a:ea typeface="Arial"/>
              <a:cs typeface="Arial"/>
              <a:sym typeface="Arial"/>
            </a:endParaRPr>
          </a:p>
          <a:p>
            <a:pPr marL="285750" lvl="0" indent="-285750" algn="just" rtl="0">
              <a:lnSpc>
                <a:spcPct val="90000"/>
              </a:lnSpc>
              <a:spcBef>
                <a:spcPts val="0"/>
              </a:spcBef>
              <a:spcAft>
                <a:spcPts val="0"/>
              </a:spcAft>
              <a:buClr>
                <a:schemeClr val="accent4"/>
              </a:buClr>
              <a:buSzPts val="1800"/>
              <a:buFont typeface="Arial"/>
              <a:buChar char="•"/>
            </a:pPr>
            <a:r>
              <a:rPr lang="en-GB" sz="1800" b="0" i="0" u="none" strike="noStrike">
                <a:solidFill>
                  <a:schemeClr val="accent1"/>
                </a:solidFill>
                <a:latin typeface="Quattrocento Sans"/>
                <a:ea typeface="Quattrocento Sans"/>
                <a:cs typeface="Quattrocento Sans"/>
                <a:sym typeface="Quattrocento Sans"/>
              </a:rPr>
              <a:t>Has little or no need of consensus; often insensitive to others.</a:t>
            </a:r>
            <a:endParaRPr sz="1800" b="0" i="0" u="none" strike="noStrike">
              <a:solidFill>
                <a:schemeClr val="accent1"/>
              </a:solidFill>
              <a:latin typeface="Arial"/>
              <a:ea typeface="Arial"/>
              <a:cs typeface="Arial"/>
              <a:sym typeface="Arial"/>
            </a:endParaRPr>
          </a:p>
          <a:p>
            <a:pPr marL="0" lvl="0" indent="0" algn="l" rtl="0">
              <a:lnSpc>
                <a:spcPct val="90000"/>
              </a:lnSpc>
              <a:spcBef>
                <a:spcPts val="1000"/>
              </a:spcBef>
              <a:spcAft>
                <a:spcPts val="0"/>
              </a:spcAft>
              <a:buClr>
                <a:schemeClr val="dk1"/>
              </a:buClr>
              <a:buSzPts val="2000"/>
              <a:buNone/>
            </a:pPr>
            <a:endParaRPr/>
          </a:p>
        </p:txBody>
      </p:sp>
      <p:sp>
        <p:nvSpPr>
          <p:cNvPr id="191" name="Google Shape;191;p11"/>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192" name="Google Shape;192;p11"/>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11</a:t>
            </a:fld>
            <a:endParaRPr/>
          </a:p>
        </p:txBody>
      </p:sp>
      <p:sp>
        <p:nvSpPr>
          <p:cNvPr id="193" name="Google Shape;193;p11"/>
          <p:cNvSpPr txBox="1">
            <a:spLocks noGrp="1"/>
          </p:cNvSpPr>
          <p:nvPr>
            <p:ph type="body" idx="3"/>
          </p:nvPr>
        </p:nvSpPr>
        <p:spPr>
          <a:xfrm>
            <a:off x="426000" y="670693"/>
            <a:ext cx="9311866" cy="357911"/>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3"/>
              </a:buClr>
              <a:buSzPts val="1600"/>
              <a:buNone/>
            </a:pPr>
            <a:r>
              <a:rPr lang="en-GB" sz="1600">
                <a:solidFill>
                  <a:schemeClr val="accent3"/>
                </a:solidFill>
              </a:rPr>
              <a:t>Individual Differences</a:t>
            </a:r>
            <a:endParaRPr sz="900">
              <a:solidFill>
                <a:schemeClr val="accent3"/>
              </a:solidFill>
            </a:endParaRPr>
          </a:p>
        </p:txBody>
      </p:sp>
      <p:grpSp>
        <p:nvGrpSpPr>
          <p:cNvPr id="194" name="Google Shape;194;p11"/>
          <p:cNvGrpSpPr/>
          <p:nvPr/>
        </p:nvGrpSpPr>
        <p:grpSpPr>
          <a:xfrm>
            <a:off x="2011940" y="3115861"/>
            <a:ext cx="8433187" cy="3467213"/>
            <a:chOff x="3711000" y="4497012"/>
            <a:chExt cx="8433187" cy="3467213"/>
          </a:xfrm>
        </p:grpSpPr>
        <p:pic>
          <p:nvPicPr>
            <p:cNvPr id="195" name="Google Shape;195;p11"/>
            <p:cNvPicPr preferRelativeResize="0"/>
            <p:nvPr/>
          </p:nvPicPr>
          <p:blipFill rotWithShape="1">
            <a:blip r:embed="rId3">
              <a:alphaModFix/>
            </a:blip>
            <a:srcRect/>
            <a:stretch/>
          </p:blipFill>
          <p:spPr>
            <a:xfrm flipH="1">
              <a:off x="10631740" y="5023880"/>
              <a:ext cx="1512447" cy="2940345"/>
            </a:xfrm>
            <a:prstGeom prst="rect">
              <a:avLst/>
            </a:prstGeom>
            <a:noFill/>
            <a:ln>
              <a:noFill/>
            </a:ln>
          </p:spPr>
        </p:pic>
        <p:pic>
          <p:nvPicPr>
            <p:cNvPr id="196" name="Google Shape;196;p11"/>
            <p:cNvPicPr preferRelativeResize="0"/>
            <p:nvPr/>
          </p:nvPicPr>
          <p:blipFill rotWithShape="1">
            <a:blip r:embed="rId4">
              <a:alphaModFix/>
            </a:blip>
            <a:srcRect/>
            <a:stretch/>
          </p:blipFill>
          <p:spPr>
            <a:xfrm>
              <a:off x="3711000" y="4497012"/>
              <a:ext cx="982395" cy="2914593"/>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2"/>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7 Innovation Myths</a:t>
            </a:r>
            <a:endParaRPr/>
          </a:p>
        </p:txBody>
      </p:sp>
      <p:sp>
        <p:nvSpPr>
          <p:cNvPr id="202" name="Google Shape;202;p12"/>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FFC000"/>
              </a:buClr>
              <a:buSzPts val="2000"/>
              <a:buFont typeface="Arial"/>
              <a:buChar char="•"/>
            </a:pPr>
            <a:r>
              <a:rPr lang="en-GB" sz="2000">
                <a:solidFill>
                  <a:srgbClr val="52BFC9"/>
                </a:solidFill>
              </a:rPr>
              <a:t>Breakthroughs come from ideas that are unique.</a:t>
            </a:r>
            <a:endParaRPr/>
          </a:p>
          <a:p>
            <a:pPr marL="342900" lvl="0" indent="-342900" algn="l" rtl="0">
              <a:lnSpc>
                <a:spcPct val="90000"/>
              </a:lnSpc>
              <a:spcBef>
                <a:spcPts val="1000"/>
              </a:spcBef>
              <a:spcAft>
                <a:spcPts val="0"/>
              </a:spcAft>
              <a:buClr>
                <a:srgbClr val="FFC000"/>
              </a:buClr>
              <a:buSzPts val="2000"/>
              <a:buFont typeface="Arial"/>
              <a:buChar char="•"/>
            </a:pPr>
            <a:r>
              <a:rPr lang="en-GB" sz="2000">
                <a:solidFill>
                  <a:srgbClr val="52BFC9"/>
                </a:solidFill>
              </a:rPr>
              <a:t>Inventors make scientific breakthroughs.</a:t>
            </a:r>
            <a:endParaRPr/>
          </a:p>
          <a:p>
            <a:pPr marL="342900" lvl="0" indent="-342900" algn="l" rtl="0">
              <a:lnSpc>
                <a:spcPct val="90000"/>
              </a:lnSpc>
              <a:spcBef>
                <a:spcPts val="1000"/>
              </a:spcBef>
              <a:spcAft>
                <a:spcPts val="0"/>
              </a:spcAft>
              <a:buClr>
                <a:srgbClr val="FFC000"/>
              </a:buClr>
              <a:buSzPts val="2000"/>
              <a:buFont typeface="Arial"/>
              <a:buChar char="•"/>
            </a:pPr>
            <a:r>
              <a:rPr lang="en-GB" sz="2000">
                <a:solidFill>
                  <a:srgbClr val="52BFC9"/>
                </a:solidFill>
              </a:rPr>
              <a:t>The world runs into a </a:t>
            </a:r>
            <a:r>
              <a:rPr lang="en-GB">
                <a:solidFill>
                  <a:srgbClr val="52BFC9"/>
                </a:solidFill>
              </a:rPr>
              <a:t>“</a:t>
            </a:r>
            <a:r>
              <a:rPr lang="en-GB" sz="2000" i="1">
                <a:solidFill>
                  <a:srgbClr val="52BFC9"/>
                </a:solidFill>
              </a:rPr>
              <a:t>right mousetrap”</a:t>
            </a:r>
            <a:r>
              <a:rPr lang="en-GB" sz="2000">
                <a:solidFill>
                  <a:srgbClr val="52BFC9"/>
                </a:solidFill>
              </a:rPr>
              <a:t>.</a:t>
            </a:r>
            <a:endParaRPr/>
          </a:p>
          <a:p>
            <a:pPr marL="342900" lvl="0" indent="-342900" algn="l" rtl="0">
              <a:lnSpc>
                <a:spcPct val="90000"/>
              </a:lnSpc>
              <a:spcBef>
                <a:spcPts val="1000"/>
              </a:spcBef>
              <a:spcAft>
                <a:spcPts val="0"/>
              </a:spcAft>
              <a:buClr>
                <a:srgbClr val="FFC000"/>
              </a:buClr>
              <a:buSzPts val="2000"/>
              <a:buFont typeface="Arial"/>
              <a:buChar char="•"/>
            </a:pPr>
            <a:r>
              <a:rPr lang="en-GB" sz="2000">
                <a:solidFill>
                  <a:srgbClr val="52BFC9"/>
                </a:solidFill>
              </a:rPr>
              <a:t>All good ideas come from small people.</a:t>
            </a:r>
            <a:endParaRPr/>
          </a:p>
          <a:p>
            <a:pPr marL="342900" lvl="0" indent="-342900" algn="l" rtl="0">
              <a:lnSpc>
                <a:spcPct val="90000"/>
              </a:lnSpc>
              <a:spcBef>
                <a:spcPts val="1000"/>
              </a:spcBef>
              <a:spcAft>
                <a:spcPts val="0"/>
              </a:spcAft>
              <a:buClr>
                <a:srgbClr val="FFC000"/>
              </a:buClr>
              <a:buSzPts val="2000"/>
              <a:buFont typeface="Arial"/>
              <a:buChar char="•"/>
            </a:pPr>
            <a:r>
              <a:rPr lang="en-GB" sz="2000">
                <a:solidFill>
                  <a:srgbClr val="52BFC9"/>
                </a:solidFill>
              </a:rPr>
              <a:t>Great success requires great resources.</a:t>
            </a:r>
            <a:endParaRPr/>
          </a:p>
          <a:p>
            <a:pPr marL="342900" lvl="0" indent="-342900" algn="l" rtl="0">
              <a:lnSpc>
                <a:spcPct val="90000"/>
              </a:lnSpc>
              <a:spcBef>
                <a:spcPts val="1000"/>
              </a:spcBef>
              <a:spcAft>
                <a:spcPts val="0"/>
              </a:spcAft>
              <a:buClr>
                <a:srgbClr val="FFC000"/>
              </a:buClr>
              <a:buSzPts val="2000"/>
              <a:buFont typeface="Arial"/>
              <a:buChar char="•"/>
            </a:pPr>
            <a:r>
              <a:rPr lang="en-GB" sz="2000">
                <a:solidFill>
                  <a:srgbClr val="52BFC9"/>
                </a:solidFill>
              </a:rPr>
              <a:t>A breakthrough needs a special environment.</a:t>
            </a:r>
            <a:endParaRPr/>
          </a:p>
          <a:p>
            <a:pPr marL="342900" lvl="0" indent="-342900" algn="l" rtl="0">
              <a:lnSpc>
                <a:spcPct val="90000"/>
              </a:lnSpc>
              <a:spcBef>
                <a:spcPts val="1000"/>
              </a:spcBef>
              <a:spcAft>
                <a:spcPts val="0"/>
              </a:spcAft>
              <a:buClr>
                <a:srgbClr val="FFC000"/>
              </a:buClr>
              <a:buSzPts val="2000"/>
              <a:buFont typeface="Arial"/>
              <a:buChar char="•"/>
            </a:pPr>
            <a:r>
              <a:rPr lang="en-GB" sz="2000">
                <a:solidFill>
                  <a:srgbClr val="52BFC9"/>
                </a:solidFill>
              </a:rPr>
              <a:t>Breakthrough products always meet an unmet need.</a:t>
            </a:r>
            <a:endParaRPr/>
          </a:p>
          <a:p>
            <a:pPr marL="0" lvl="0" indent="0" algn="l" rtl="0">
              <a:lnSpc>
                <a:spcPct val="90000"/>
              </a:lnSpc>
              <a:spcBef>
                <a:spcPts val="1000"/>
              </a:spcBef>
              <a:spcAft>
                <a:spcPts val="0"/>
              </a:spcAft>
              <a:buClr>
                <a:schemeClr val="dk1"/>
              </a:buClr>
              <a:buSzPts val="2000"/>
              <a:buNone/>
            </a:pPr>
            <a:endParaRPr/>
          </a:p>
        </p:txBody>
      </p:sp>
      <p:sp>
        <p:nvSpPr>
          <p:cNvPr id="203" name="Google Shape;203;p12"/>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204" name="Google Shape;204;p12"/>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205" name="Google Shape;205;p12"/>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12</a:t>
            </a:fld>
            <a:endParaRPr/>
          </a:p>
        </p:txBody>
      </p:sp>
      <p:pic>
        <p:nvPicPr>
          <p:cNvPr id="206" name="Google Shape;206;p12"/>
          <p:cNvPicPr preferRelativeResize="0"/>
          <p:nvPr/>
        </p:nvPicPr>
        <p:blipFill rotWithShape="1">
          <a:blip r:embed="rId3">
            <a:alphaModFix/>
          </a:blip>
          <a:srcRect/>
          <a:stretch/>
        </p:blipFill>
        <p:spPr>
          <a:xfrm>
            <a:off x="7956331" y="2801116"/>
            <a:ext cx="3920359" cy="3920359"/>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3"/>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How to Develop Creativity?</a:t>
            </a:r>
            <a:endParaRPr/>
          </a:p>
        </p:txBody>
      </p:sp>
      <p:sp>
        <p:nvSpPr>
          <p:cNvPr id="212" name="Google Shape;212;p13"/>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accent4"/>
              </a:buClr>
              <a:buSzPts val="2000"/>
              <a:buNone/>
            </a:pPr>
            <a:r>
              <a:rPr lang="en-GB" sz="2000">
                <a:solidFill>
                  <a:schemeClr val="accent4"/>
                </a:solidFill>
              </a:rPr>
              <a:t>“</a:t>
            </a:r>
            <a:r>
              <a:rPr lang="en-GB" sz="2000" b="0" i="1">
                <a:solidFill>
                  <a:schemeClr val="accent4"/>
                </a:solidFill>
              </a:rPr>
              <a:t>People are not born creative, but rather their development of, set of attitudes towards life, characterises which way they will </a:t>
            </a:r>
            <a:r>
              <a:rPr lang="en-GB" sz="2000" b="0" i="1">
                <a:solidFill>
                  <a:schemeClr val="accent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go</a:t>
            </a:r>
            <a:r>
              <a:rPr lang="en-GB" sz="2000" b="0" i="1">
                <a:solidFill>
                  <a:schemeClr val="accent4"/>
                </a:solidFill>
              </a:rPr>
              <a:t>.”</a:t>
            </a:r>
            <a:endParaRPr/>
          </a:p>
          <a:p>
            <a:pPr marL="342900" lvl="0" indent="-342900" algn="just" rtl="0">
              <a:lnSpc>
                <a:spcPct val="90000"/>
              </a:lnSpc>
              <a:spcBef>
                <a:spcPts val="1000"/>
              </a:spcBef>
              <a:spcAft>
                <a:spcPts val="0"/>
              </a:spcAft>
              <a:buClr>
                <a:schemeClr val="accent4"/>
              </a:buClr>
              <a:buSzPts val="2000"/>
              <a:buFont typeface="Arial"/>
              <a:buChar char="•"/>
            </a:pPr>
            <a:r>
              <a:rPr lang="en-GB">
                <a:solidFill>
                  <a:schemeClr val="accent1"/>
                </a:solidFill>
              </a:rPr>
              <a:t>Believe in yourself and commit to developing creativity.</a:t>
            </a:r>
            <a:endParaRPr/>
          </a:p>
          <a:p>
            <a:pPr marL="0" lvl="0" indent="0" algn="just" rtl="0">
              <a:lnSpc>
                <a:spcPct val="90000"/>
              </a:lnSpc>
              <a:spcBef>
                <a:spcPts val="1000"/>
              </a:spcBef>
              <a:spcAft>
                <a:spcPts val="0"/>
              </a:spcAft>
              <a:buClr>
                <a:schemeClr val="accent4"/>
              </a:buClr>
              <a:buSzPts val="2000"/>
              <a:buNone/>
            </a:pPr>
            <a:r>
              <a:rPr lang="en-GB" b="0">
                <a:solidFill>
                  <a:schemeClr val="accent1"/>
                </a:solidFill>
              </a:rPr>
              <a:t>Our ability "to do" and "to learn" is influenced by our belief system operated by our mind, which is an amazing machine. If we tell ourselves that we are creative and can come up with ideas, we won't put any mental barriers in the way of coming up with great ideas. The right half of our mind gives the ability to produce thoughts, assuming that we just use and exercise it. Therefore, set goals and devote yourself to developing creativity.</a:t>
            </a:r>
            <a:endParaRPr b="0">
              <a:solidFill>
                <a:schemeClr val="accent1"/>
              </a:solidFill>
            </a:endParaRPr>
          </a:p>
          <a:p>
            <a:pPr marL="342900" lvl="0" indent="-342900" algn="just" rtl="0">
              <a:lnSpc>
                <a:spcPct val="90000"/>
              </a:lnSpc>
              <a:spcBef>
                <a:spcPts val="1000"/>
              </a:spcBef>
              <a:spcAft>
                <a:spcPts val="0"/>
              </a:spcAft>
              <a:buClr>
                <a:schemeClr val="accent4"/>
              </a:buClr>
              <a:buSzPts val="2000"/>
              <a:buFont typeface="Arial"/>
              <a:buChar char="•"/>
            </a:pPr>
            <a:r>
              <a:rPr lang="en-GB">
                <a:solidFill>
                  <a:schemeClr val="accent1"/>
                </a:solidFill>
              </a:rPr>
              <a:t>Start identifying your own ideas first.</a:t>
            </a:r>
            <a:endParaRPr/>
          </a:p>
          <a:p>
            <a:pPr marL="0" lvl="0" indent="0" algn="just" rtl="0">
              <a:lnSpc>
                <a:spcPct val="90000"/>
              </a:lnSpc>
              <a:spcBef>
                <a:spcPts val="1000"/>
              </a:spcBef>
              <a:spcAft>
                <a:spcPts val="0"/>
              </a:spcAft>
              <a:buClr>
                <a:schemeClr val="accent4"/>
              </a:buClr>
              <a:buSzPts val="2000"/>
              <a:buNone/>
            </a:pPr>
            <a:r>
              <a:rPr lang="en-GB" b="0">
                <a:solidFill>
                  <a:schemeClr val="accent1"/>
                </a:solidFill>
              </a:rPr>
              <a:t>When you need ideas or solutions, try not to turn to the creative people you might have relied on in the past. Take some time to think of your own ideas and solutions first. Your imagination will naturally grow as a result of this.</a:t>
            </a:r>
            <a:endParaRPr b="0">
              <a:solidFill>
                <a:schemeClr val="accent1"/>
              </a:solidFill>
            </a:endParaRPr>
          </a:p>
          <a:p>
            <a:pPr marL="0" lvl="0" indent="0" algn="just" rtl="0">
              <a:lnSpc>
                <a:spcPct val="90000"/>
              </a:lnSpc>
              <a:spcBef>
                <a:spcPts val="1000"/>
              </a:spcBef>
              <a:spcAft>
                <a:spcPts val="0"/>
              </a:spcAft>
              <a:buClr>
                <a:schemeClr val="dk1"/>
              </a:buClr>
              <a:buSzPts val="2000"/>
              <a:buNone/>
            </a:pPr>
            <a:endParaRPr sz="2000" b="0" i="1">
              <a:solidFill>
                <a:srgbClr val="004F54"/>
              </a:solidFill>
            </a:endParaRPr>
          </a:p>
          <a:p>
            <a:pPr marL="0" lvl="0" indent="0" algn="l" rtl="0">
              <a:lnSpc>
                <a:spcPct val="90000"/>
              </a:lnSpc>
              <a:spcBef>
                <a:spcPts val="1000"/>
              </a:spcBef>
              <a:spcAft>
                <a:spcPts val="0"/>
              </a:spcAft>
              <a:buClr>
                <a:schemeClr val="dk1"/>
              </a:buClr>
              <a:buSzPts val="2000"/>
              <a:buNone/>
            </a:pPr>
            <a:endParaRPr/>
          </a:p>
        </p:txBody>
      </p:sp>
      <p:sp>
        <p:nvSpPr>
          <p:cNvPr id="213" name="Google Shape;213;p13"/>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214" name="Google Shape;214;p13"/>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215" name="Google Shape;215;p13"/>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13</a:t>
            </a:fld>
            <a:endParaRPr/>
          </a:p>
        </p:txBody>
      </p:sp>
      <p:pic>
        <p:nvPicPr>
          <p:cNvPr id="216" name="Google Shape;216;p13"/>
          <p:cNvPicPr preferRelativeResize="0"/>
          <p:nvPr/>
        </p:nvPicPr>
        <p:blipFill rotWithShape="1">
          <a:blip r:embed="rId3">
            <a:alphaModFix/>
          </a:blip>
          <a:srcRect l="23294" t="1438" r="9665" b="1003"/>
          <a:stretch/>
        </p:blipFill>
        <p:spPr>
          <a:xfrm>
            <a:off x="945930" y="5054040"/>
            <a:ext cx="2229073" cy="16674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How to develop </a:t>
            </a:r>
            <a:r>
              <a:rPr lang="en-GB" i="1"/>
              <a:t>Creativity</a:t>
            </a:r>
            <a:r>
              <a:rPr lang="en-GB"/>
              <a:t>?</a:t>
            </a:r>
            <a:endParaRPr/>
          </a:p>
        </p:txBody>
      </p:sp>
      <p:sp>
        <p:nvSpPr>
          <p:cNvPr id="222" name="Google Shape;222;p14"/>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rgbClr val="F0AB20"/>
              </a:buClr>
              <a:buSzPts val="2000"/>
              <a:buFont typeface="Arial"/>
              <a:buChar char="•"/>
            </a:pPr>
            <a:r>
              <a:rPr lang="en-GB" sz="2000">
                <a:solidFill>
                  <a:srgbClr val="52BFC9"/>
                </a:solidFill>
              </a:rPr>
              <a:t>Start interacting with creative people</a:t>
            </a:r>
            <a:endParaRPr/>
          </a:p>
          <a:p>
            <a:pPr marL="0" lvl="0" indent="0" algn="just" rtl="0">
              <a:lnSpc>
                <a:spcPct val="90000"/>
              </a:lnSpc>
              <a:spcBef>
                <a:spcPts val="1000"/>
              </a:spcBef>
              <a:spcAft>
                <a:spcPts val="0"/>
              </a:spcAft>
              <a:buClr>
                <a:srgbClr val="F0AB20"/>
              </a:buClr>
              <a:buSzPts val="2000"/>
              <a:buNone/>
            </a:pPr>
            <a:r>
              <a:rPr lang="en-GB" sz="2000" b="0">
                <a:solidFill>
                  <a:srgbClr val="52BFC9"/>
                </a:solidFill>
              </a:rPr>
              <a:t>People who are creative often have the ability to imagine what might be, and interacting with them can lead to new ideas and perspectives. Search for individuals who are enjoyable to converse with and have a sharp feeling of interest throughout everyday life, a person whose interactions with you will force you to think creatively. Conversing with many individuals from various disciplines, foundations, societies and encounters will assist you with seeing things according to alternate points of view and foster your creative mind.</a:t>
            </a:r>
            <a:endParaRPr sz="2000" b="0">
              <a:solidFill>
                <a:srgbClr val="52BFC9"/>
              </a:solidFill>
            </a:endParaRPr>
          </a:p>
          <a:p>
            <a:pPr marL="285750" lvl="0" indent="-285750" algn="l" rtl="0">
              <a:lnSpc>
                <a:spcPct val="90000"/>
              </a:lnSpc>
              <a:spcBef>
                <a:spcPts val="1000"/>
              </a:spcBef>
              <a:spcAft>
                <a:spcPts val="0"/>
              </a:spcAft>
              <a:buClr>
                <a:srgbClr val="F0AB20"/>
              </a:buClr>
              <a:buSzPts val="2000"/>
              <a:buFont typeface="Arial"/>
              <a:buChar char="•"/>
            </a:pPr>
            <a:r>
              <a:rPr lang="en-GB" sz="2000">
                <a:solidFill>
                  <a:srgbClr val="52BFC9"/>
                </a:solidFill>
              </a:rPr>
              <a:t>Engage with younger children</a:t>
            </a:r>
            <a:endParaRPr/>
          </a:p>
          <a:p>
            <a:pPr marL="0" lvl="0" indent="0" algn="just" rtl="0">
              <a:lnSpc>
                <a:spcPct val="90000"/>
              </a:lnSpc>
              <a:spcBef>
                <a:spcPts val="1000"/>
              </a:spcBef>
              <a:spcAft>
                <a:spcPts val="0"/>
              </a:spcAft>
              <a:buClr>
                <a:srgbClr val="F0AB20"/>
              </a:buClr>
              <a:buSzPts val="2000"/>
              <a:buNone/>
            </a:pPr>
            <a:r>
              <a:rPr lang="en-GB" sz="2000" b="0">
                <a:solidFill>
                  <a:srgbClr val="52BFC9"/>
                </a:solidFill>
              </a:rPr>
              <a:t>Pre-school kids are the best to blend in with, as they by and large utili</a:t>
            </a:r>
            <a:r>
              <a:rPr lang="en-GB">
                <a:solidFill>
                  <a:srgbClr val="52BFC9"/>
                </a:solidFill>
              </a:rPr>
              <a:t>s</a:t>
            </a:r>
            <a:r>
              <a:rPr lang="en-GB" sz="2000" b="0">
                <a:solidFill>
                  <a:srgbClr val="52BFC9"/>
                </a:solidFill>
              </a:rPr>
              <a:t>e the two sides of the cerebrum despite the fact that inclinations really do begin to frame at an early age. If you interact with them and look into their world and how they see everyday things, your world will also be filled with fantasy.</a:t>
            </a:r>
            <a:endParaRPr sz="2000" b="0">
              <a:solidFill>
                <a:srgbClr val="52BFC9"/>
              </a:solidFill>
            </a:endParaRPr>
          </a:p>
          <a:p>
            <a:pPr marL="0" lvl="0" indent="0" algn="l" rtl="0">
              <a:lnSpc>
                <a:spcPct val="90000"/>
              </a:lnSpc>
              <a:spcBef>
                <a:spcPts val="1000"/>
              </a:spcBef>
              <a:spcAft>
                <a:spcPts val="0"/>
              </a:spcAft>
              <a:buClr>
                <a:schemeClr val="dk1"/>
              </a:buClr>
              <a:buSzPts val="2000"/>
              <a:buNone/>
            </a:pPr>
            <a:endParaRPr/>
          </a:p>
        </p:txBody>
      </p:sp>
      <p:sp>
        <p:nvSpPr>
          <p:cNvPr id="223" name="Google Shape;223;p14"/>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224" name="Google Shape;224;p14"/>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225" name="Google Shape;225;p14"/>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14</a:t>
            </a:fld>
            <a:endParaRPr/>
          </a:p>
        </p:txBody>
      </p:sp>
      <p:pic>
        <p:nvPicPr>
          <p:cNvPr id="226" name="Google Shape;226;p14"/>
          <p:cNvPicPr preferRelativeResize="0"/>
          <p:nvPr/>
        </p:nvPicPr>
        <p:blipFill rotWithShape="1">
          <a:blip r:embed="rId3">
            <a:alphaModFix/>
          </a:blip>
          <a:srcRect/>
          <a:stretch/>
        </p:blipFill>
        <p:spPr>
          <a:xfrm>
            <a:off x="9612020" y="4782446"/>
            <a:ext cx="2048649" cy="180062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5"/>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How to develop </a:t>
            </a:r>
            <a:r>
              <a:rPr lang="en-GB" i="1"/>
              <a:t>Creativity</a:t>
            </a:r>
            <a:r>
              <a:rPr lang="en-GB"/>
              <a:t>?</a:t>
            </a:r>
            <a:endParaRPr/>
          </a:p>
        </p:txBody>
      </p:sp>
      <p:sp>
        <p:nvSpPr>
          <p:cNvPr id="232" name="Google Shape;232;p15"/>
          <p:cNvSpPr txBox="1">
            <a:spLocks noGrp="1"/>
          </p:cNvSpPr>
          <p:nvPr>
            <p:ph type="body" idx="1"/>
          </p:nvPr>
        </p:nvSpPr>
        <p:spPr>
          <a:xfrm>
            <a:off x="426000" y="1145137"/>
            <a:ext cx="11340000" cy="4278201"/>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chemeClr val="accent4"/>
              </a:buClr>
              <a:buSzPts val="1800"/>
              <a:buFont typeface="Arial"/>
              <a:buChar char="•"/>
            </a:pPr>
            <a:r>
              <a:rPr lang="en-GB" sz="1800" b="1">
                <a:solidFill>
                  <a:schemeClr val="accent1"/>
                </a:solidFill>
              </a:rPr>
              <a:t>Solve puzzles, play games or sports</a:t>
            </a:r>
            <a:endParaRPr/>
          </a:p>
          <a:p>
            <a:pPr marL="0" lvl="0" indent="0" algn="just" rtl="0">
              <a:lnSpc>
                <a:spcPct val="90000"/>
              </a:lnSpc>
              <a:spcBef>
                <a:spcPts val="1000"/>
              </a:spcBef>
              <a:spcAft>
                <a:spcPts val="0"/>
              </a:spcAft>
              <a:buClr>
                <a:schemeClr val="accent4"/>
              </a:buClr>
              <a:buSzPts val="1800"/>
              <a:buNone/>
            </a:pPr>
            <a:r>
              <a:rPr lang="en-GB" sz="1800" b="0">
                <a:solidFill>
                  <a:schemeClr val="accent1"/>
                </a:solidFill>
              </a:rPr>
              <a:t>Certain games and riddles can provide you with a lot of chance to utili</a:t>
            </a:r>
            <a:r>
              <a:rPr lang="en-GB" sz="1800">
                <a:solidFill>
                  <a:schemeClr val="accent1"/>
                </a:solidFill>
              </a:rPr>
              <a:t>se</a:t>
            </a:r>
            <a:r>
              <a:rPr lang="en-GB" sz="1800" b="0">
                <a:solidFill>
                  <a:schemeClr val="accent1"/>
                </a:solidFill>
              </a:rPr>
              <a:t> your innovative powers. Games drive you to delineate systems and take actions that rely upon what your rival does. Examples include chess and checkers, as well as physical sports like football, basketball, and tennis, all of which encourage creativity.</a:t>
            </a:r>
            <a:endParaRPr sz="1800" b="0">
              <a:solidFill>
                <a:schemeClr val="accent1"/>
              </a:solidFill>
            </a:endParaRPr>
          </a:p>
          <a:p>
            <a:pPr marL="285750" lvl="0" indent="-285750" algn="l" rtl="0">
              <a:lnSpc>
                <a:spcPct val="90000"/>
              </a:lnSpc>
              <a:spcBef>
                <a:spcPts val="1000"/>
              </a:spcBef>
              <a:spcAft>
                <a:spcPts val="0"/>
              </a:spcAft>
              <a:buClr>
                <a:schemeClr val="accent4"/>
              </a:buClr>
              <a:buSzPts val="1800"/>
              <a:buFont typeface="Arial"/>
              <a:buChar char="•"/>
            </a:pPr>
            <a:r>
              <a:rPr lang="en-GB" sz="1800">
                <a:solidFill>
                  <a:schemeClr val="accent1"/>
                </a:solidFill>
              </a:rPr>
              <a:t>Have hobbies</a:t>
            </a:r>
            <a:endParaRPr/>
          </a:p>
          <a:p>
            <a:pPr marL="0" lvl="0" indent="0" algn="just" rtl="0">
              <a:lnSpc>
                <a:spcPct val="90000"/>
              </a:lnSpc>
              <a:spcBef>
                <a:spcPts val="1000"/>
              </a:spcBef>
              <a:spcAft>
                <a:spcPts val="0"/>
              </a:spcAft>
              <a:buClr>
                <a:schemeClr val="accent4"/>
              </a:buClr>
              <a:buSzPts val="1800"/>
              <a:buNone/>
            </a:pPr>
            <a:r>
              <a:rPr lang="en-GB" sz="1800" b="0">
                <a:solidFill>
                  <a:schemeClr val="accent1"/>
                </a:solidFill>
              </a:rPr>
              <a:t>Find or take up a hobby to get creative. Obviously, taking up a hobby like painting, drawing, or sculpting will help you express your creative side. Sewing, metalworking, woodworking, and DIY are just a few of the hobbies that require you to design something entirely from scratch. However, technical hobbies can provide creative exercise for those with a stronger interest in science by allowing them to design or build something new, such as writing new computer programs.</a:t>
            </a:r>
            <a:endParaRPr sz="1800" b="0">
              <a:solidFill>
                <a:schemeClr val="accent1"/>
              </a:solidFill>
            </a:endParaRPr>
          </a:p>
          <a:p>
            <a:pPr marL="285750" lvl="0" indent="-285750" algn="l" rtl="0">
              <a:lnSpc>
                <a:spcPct val="90000"/>
              </a:lnSpc>
              <a:spcBef>
                <a:spcPts val="1000"/>
              </a:spcBef>
              <a:spcAft>
                <a:spcPts val="0"/>
              </a:spcAft>
              <a:buClr>
                <a:schemeClr val="accent4"/>
              </a:buClr>
              <a:buSzPts val="1800"/>
              <a:buFont typeface="Arial"/>
              <a:buChar char="•"/>
            </a:pPr>
            <a:r>
              <a:rPr lang="en-GB" sz="1800">
                <a:solidFill>
                  <a:schemeClr val="accent1"/>
                </a:solidFill>
              </a:rPr>
              <a:t>Travel</a:t>
            </a:r>
            <a:endParaRPr/>
          </a:p>
          <a:p>
            <a:pPr marL="0" lvl="0" indent="0" algn="just" rtl="0">
              <a:lnSpc>
                <a:spcPct val="90000"/>
              </a:lnSpc>
              <a:spcBef>
                <a:spcPts val="1000"/>
              </a:spcBef>
              <a:spcAft>
                <a:spcPts val="0"/>
              </a:spcAft>
              <a:buClr>
                <a:schemeClr val="accent4"/>
              </a:buClr>
              <a:buSzPts val="1800"/>
              <a:buNone/>
            </a:pPr>
            <a:r>
              <a:rPr lang="en-GB" sz="1800" b="0">
                <a:solidFill>
                  <a:schemeClr val="accent1"/>
                </a:solidFill>
              </a:rPr>
              <a:t>Active travel is the best way to broaden and refresh your perspective. This means really getting to know the people and the culture of the place you're going. Great ideas can come from documenting your travels with photographs and reflecting on those experiences.</a:t>
            </a:r>
            <a:endParaRPr sz="1800" b="0">
              <a:solidFill>
                <a:schemeClr val="accent1"/>
              </a:solidFill>
            </a:endParaRPr>
          </a:p>
          <a:p>
            <a:pPr marL="0" lvl="0" indent="0" algn="l" rtl="0">
              <a:lnSpc>
                <a:spcPct val="90000"/>
              </a:lnSpc>
              <a:spcBef>
                <a:spcPts val="1000"/>
              </a:spcBef>
              <a:spcAft>
                <a:spcPts val="0"/>
              </a:spcAft>
              <a:buClr>
                <a:schemeClr val="dk1"/>
              </a:buClr>
              <a:buSzPts val="2000"/>
              <a:buNone/>
            </a:pPr>
            <a:endParaRPr/>
          </a:p>
        </p:txBody>
      </p:sp>
      <p:sp>
        <p:nvSpPr>
          <p:cNvPr id="233" name="Google Shape;233;p15"/>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234" name="Google Shape;234;p15"/>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235" name="Google Shape;235;p15"/>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15</a:t>
            </a:fld>
            <a:endParaRPr/>
          </a:p>
        </p:txBody>
      </p:sp>
      <p:sp>
        <p:nvSpPr>
          <p:cNvPr id="236" name="Google Shape;236;p15"/>
          <p:cNvSpPr/>
          <p:nvPr/>
        </p:nvSpPr>
        <p:spPr>
          <a:xfrm>
            <a:off x="709112" y="5265683"/>
            <a:ext cx="1370056" cy="159231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6"/>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How to develop </a:t>
            </a:r>
            <a:r>
              <a:rPr lang="en-GB" i="1"/>
              <a:t>Creativity</a:t>
            </a:r>
            <a:r>
              <a:rPr lang="en-GB"/>
              <a:t>?</a:t>
            </a:r>
            <a:endParaRPr/>
          </a:p>
        </p:txBody>
      </p:sp>
      <p:sp>
        <p:nvSpPr>
          <p:cNvPr id="242" name="Google Shape;242;p16"/>
          <p:cNvSpPr txBox="1">
            <a:spLocks noGrp="1"/>
          </p:cNvSpPr>
          <p:nvPr>
            <p:ph type="body" idx="1"/>
          </p:nvPr>
        </p:nvSpPr>
        <p:spPr>
          <a:xfrm>
            <a:off x="426000" y="960449"/>
            <a:ext cx="11340000" cy="5230026"/>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rgbClr val="F0AB20"/>
              </a:buClr>
              <a:buSzPts val="1800"/>
              <a:buFont typeface="Arial"/>
              <a:buChar char="•"/>
            </a:pPr>
            <a:r>
              <a:rPr lang="en-GB" sz="1800">
                <a:solidFill>
                  <a:srgbClr val="52BFC9"/>
                </a:solidFill>
              </a:rPr>
              <a:t>Read selectively </a:t>
            </a:r>
            <a:endParaRPr sz="1800">
              <a:solidFill>
                <a:srgbClr val="52BFC9"/>
              </a:solidFill>
            </a:endParaRPr>
          </a:p>
          <a:p>
            <a:pPr marL="0" lvl="0" indent="0" algn="just" rtl="0">
              <a:lnSpc>
                <a:spcPct val="90000"/>
              </a:lnSpc>
              <a:spcBef>
                <a:spcPts val="1000"/>
              </a:spcBef>
              <a:spcAft>
                <a:spcPts val="0"/>
              </a:spcAft>
              <a:buClr>
                <a:srgbClr val="004F54"/>
              </a:buClr>
              <a:buSzPts val="2000"/>
              <a:buNone/>
            </a:pPr>
            <a:r>
              <a:rPr lang="en-GB" b="0">
                <a:solidFill>
                  <a:srgbClr val="52BFC9"/>
                </a:solidFill>
              </a:rPr>
              <a:t>Reading selectively implies picking materials that will help train your creative mind. One method for practicing your creative mind with brief tales is to peruse the primary half and make up your own assumption. Cookbooks, fix manuals and self improvement guides can likewise be utili</a:t>
            </a:r>
            <a:r>
              <a:rPr lang="en-GB">
                <a:solidFill>
                  <a:srgbClr val="52BFC9"/>
                </a:solidFill>
              </a:rPr>
              <a:t>s</a:t>
            </a:r>
            <a:r>
              <a:rPr lang="en-GB" b="0">
                <a:solidFill>
                  <a:srgbClr val="52BFC9"/>
                </a:solidFill>
              </a:rPr>
              <a:t>ed for innovative activity in the event that you take the thoughts introduced and further develop them by adding, adjusting or consolidating them with thoughts of your own. </a:t>
            </a:r>
            <a:endParaRPr/>
          </a:p>
          <a:p>
            <a:pPr marL="342900" lvl="0" indent="-342900" algn="just" rtl="0">
              <a:lnSpc>
                <a:spcPct val="90000"/>
              </a:lnSpc>
              <a:spcBef>
                <a:spcPts val="1000"/>
              </a:spcBef>
              <a:spcAft>
                <a:spcPts val="0"/>
              </a:spcAft>
              <a:buClr>
                <a:srgbClr val="FFC000"/>
              </a:buClr>
              <a:buSzPts val="1800"/>
              <a:buFont typeface="Arial"/>
              <a:buChar char="•"/>
            </a:pPr>
            <a:r>
              <a:rPr lang="en-GB" sz="1800">
                <a:solidFill>
                  <a:srgbClr val="52BFC9"/>
                </a:solidFill>
              </a:rPr>
              <a:t>Read actively </a:t>
            </a:r>
            <a:endParaRPr/>
          </a:p>
          <a:p>
            <a:pPr marL="0" lvl="0" indent="0" algn="just" rtl="0">
              <a:lnSpc>
                <a:spcPct val="90000"/>
              </a:lnSpc>
              <a:spcBef>
                <a:spcPts val="1000"/>
              </a:spcBef>
              <a:spcAft>
                <a:spcPts val="0"/>
              </a:spcAft>
              <a:buClr>
                <a:srgbClr val="004F54"/>
              </a:buClr>
              <a:buSzPts val="2000"/>
              <a:buNone/>
            </a:pPr>
            <a:r>
              <a:rPr lang="en-GB" b="0">
                <a:solidFill>
                  <a:srgbClr val="52BFC9"/>
                </a:solidFill>
              </a:rPr>
              <a:t>This requires you to read with a pencil in your hand and highlight important passages as you go. By reading slowly and taking notes, you can spend more time reflecting on what you've read and increase your chances of coming up with new ideas. As you read, for instance, to develop your thinking, make a mind map.</a:t>
            </a:r>
            <a:endParaRPr b="0">
              <a:solidFill>
                <a:srgbClr val="52BFC9"/>
              </a:solidFill>
            </a:endParaRPr>
          </a:p>
          <a:p>
            <a:pPr marL="285750" lvl="0" indent="-285750" algn="l" rtl="0">
              <a:lnSpc>
                <a:spcPct val="90000"/>
              </a:lnSpc>
              <a:spcBef>
                <a:spcPts val="1000"/>
              </a:spcBef>
              <a:spcAft>
                <a:spcPts val="0"/>
              </a:spcAft>
              <a:buClr>
                <a:srgbClr val="FFC000"/>
              </a:buClr>
              <a:buSzPts val="1800"/>
              <a:buFont typeface="Arial"/>
              <a:buChar char="•"/>
            </a:pPr>
            <a:r>
              <a:rPr lang="en-GB" sz="1800">
                <a:solidFill>
                  <a:srgbClr val="52BFC9"/>
                </a:solidFill>
              </a:rPr>
              <a:t>Start creative writing</a:t>
            </a:r>
            <a:endParaRPr/>
          </a:p>
          <a:p>
            <a:pPr marL="0" lvl="0" indent="0" algn="just" rtl="0">
              <a:lnSpc>
                <a:spcPct val="90000"/>
              </a:lnSpc>
              <a:spcBef>
                <a:spcPts val="1000"/>
              </a:spcBef>
              <a:spcAft>
                <a:spcPts val="0"/>
              </a:spcAft>
              <a:buClr>
                <a:srgbClr val="004F54"/>
              </a:buClr>
              <a:buSzPts val="2000"/>
              <a:buNone/>
            </a:pPr>
            <a:r>
              <a:rPr lang="en-GB" b="0">
                <a:solidFill>
                  <a:srgbClr val="52BFC9"/>
                </a:solidFill>
              </a:rPr>
              <a:t>A great way to improve your ability to think creatively is to write short pieces on topics that you are interested in or worry about. You may then feel great to allow your creative mind to meander to compose a brief tale.</a:t>
            </a:r>
            <a:endParaRPr>
              <a:solidFill>
                <a:srgbClr val="52BFC9"/>
              </a:solidFill>
            </a:endParaRPr>
          </a:p>
          <a:p>
            <a:pPr marL="0" lvl="0" indent="0" algn="l" rtl="0">
              <a:lnSpc>
                <a:spcPct val="90000"/>
              </a:lnSpc>
              <a:spcBef>
                <a:spcPts val="1000"/>
              </a:spcBef>
              <a:spcAft>
                <a:spcPts val="0"/>
              </a:spcAft>
              <a:buClr>
                <a:schemeClr val="dk1"/>
              </a:buClr>
              <a:buSzPts val="2000"/>
              <a:buNone/>
            </a:pPr>
            <a:endParaRPr/>
          </a:p>
        </p:txBody>
      </p:sp>
      <p:sp>
        <p:nvSpPr>
          <p:cNvPr id="243" name="Google Shape;243;p16"/>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244" name="Google Shape;244;p16"/>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245" name="Google Shape;245;p16"/>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16</a:t>
            </a:fld>
            <a:endParaRPr/>
          </a:p>
        </p:txBody>
      </p:sp>
      <p:sp>
        <p:nvSpPr>
          <p:cNvPr id="246" name="Google Shape;246;p16"/>
          <p:cNvSpPr/>
          <p:nvPr/>
        </p:nvSpPr>
        <p:spPr>
          <a:xfrm>
            <a:off x="9259774" y="5161994"/>
            <a:ext cx="2165172" cy="16644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7"/>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252" name="Google Shape;252;p17"/>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accent1"/>
              </a:buClr>
              <a:buSzPts val="2000"/>
              <a:buNone/>
            </a:pPr>
            <a:r>
              <a:rPr lang="en-GB" sz="2000" i="1" u="sng">
                <a:solidFill>
                  <a:schemeClr val="accent1"/>
                </a:solidFill>
              </a:rPr>
              <a:t>Creative Techniques</a:t>
            </a:r>
            <a:r>
              <a:rPr lang="en-GB" sz="2000" i="1">
                <a:solidFill>
                  <a:schemeClr val="accent1"/>
                </a:solidFill>
              </a:rPr>
              <a:t> </a:t>
            </a:r>
            <a:r>
              <a:rPr lang="en-GB" sz="2000" b="0">
                <a:solidFill>
                  <a:schemeClr val="accent1"/>
                </a:solidFill>
              </a:rPr>
              <a:t>are tools used to produce plenty of thoughts on the best way to tackle a given issue. By "thinking outside the box," they typically aid in expanding the scope of potential solutions and generating truly novel concepts. Creativity techniques can be approached in two ways: </a:t>
            </a:r>
            <a:endParaRPr sz="2000" b="0">
              <a:solidFill>
                <a:schemeClr val="accent1"/>
              </a:solidFill>
            </a:endParaRPr>
          </a:p>
          <a:p>
            <a:pPr marL="0" lvl="0" indent="0" algn="l" rtl="0">
              <a:lnSpc>
                <a:spcPct val="90000"/>
              </a:lnSpc>
              <a:spcBef>
                <a:spcPts val="1000"/>
              </a:spcBef>
              <a:spcAft>
                <a:spcPts val="0"/>
              </a:spcAft>
              <a:buClr>
                <a:schemeClr val="dk1"/>
              </a:buClr>
              <a:buSzPts val="2000"/>
              <a:buNone/>
            </a:pPr>
            <a:endParaRPr/>
          </a:p>
        </p:txBody>
      </p:sp>
      <p:sp>
        <p:nvSpPr>
          <p:cNvPr id="253" name="Google Shape;253;p17"/>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254" name="Google Shape;254;p17"/>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255" name="Google Shape;255;p17"/>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17</a:t>
            </a:fld>
            <a:endParaRPr/>
          </a:p>
        </p:txBody>
      </p:sp>
      <p:graphicFrame>
        <p:nvGraphicFramePr>
          <p:cNvPr id="256" name="Google Shape;256;p17"/>
          <p:cNvGraphicFramePr/>
          <p:nvPr/>
        </p:nvGraphicFramePr>
        <p:xfrm>
          <a:off x="1166648" y="2306727"/>
          <a:ext cx="3000000" cy="3000000"/>
        </p:xfrm>
        <a:graphic>
          <a:graphicData uri="http://schemas.openxmlformats.org/drawingml/2006/table">
            <a:tbl>
              <a:tblPr firstRow="1" bandRow="1">
                <a:noFill/>
                <a:tableStyleId>{061F467D-AF2B-4CBA-8BD0-62BD43C5B7FD}</a:tableStyleId>
              </a:tblPr>
              <a:tblGrid>
                <a:gridCol w="5023950">
                  <a:extLst>
                    <a:ext uri="{9D8B030D-6E8A-4147-A177-3AD203B41FA5}">
                      <a16:colId xmlns:a16="http://schemas.microsoft.com/office/drawing/2014/main" val="20000"/>
                    </a:ext>
                  </a:extLst>
                </a:gridCol>
                <a:gridCol w="5023950">
                  <a:extLst>
                    <a:ext uri="{9D8B030D-6E8A-4147-A177-3AD203B41FA5}">
                      <a16:colId xmlns:a16="http://schemas.microsoft.com/office/drawing/2014/main" val="20001"/>
                    </a:ext>
                  </a:extLst>
                </a:gridCol>
              </a:tblGrid>
              <a:tr h="693875">
                <a:tc>
                  <a:txBody>
                    <a:bodyPr/>
                    <a:lstStyle/>
                    <a:p>
                      <a:pPr marL="0" marR="0" lvl="0" indent="0" algn="ctr" rtl="0">
                        <a:lnSpc>
                          <a:spcPct val="100000"/>
                        </a:lnSpc>
                        <a:spcBef>
                          <a:spcPts val="0"/>
                        </a:spcBef>
                        <a:spcAft>
                          <a:spcPts val="0"/>
                        </a:spcAft>
                        <a:buClr>
                          <a:schemeClr val="dk2"/>
                        </a:buClr>
                        <a:buSzPts val="1800"/>
                        <a:buFont typeface="Calibri"/>
                        <a:buNone/>
                      </a:pPr>
                      <a:r>
                        <a:rPr lang="en-GB" sz="1800" u="none" strike="noStrike" cap="none">
                          <a:solidFill>
                            <a:schemeClr val="dk2"/>
                          </a:solidFill>
                        </a:rPr>
                        <a:t>Random Method’s </a:t>
                      </a:r>
                      <a:endParaRPr sz="1800" u="none" strike="noStrike" cap="none">
                        <a:solidFill>
                          <a:schemeClr val="dk2"/>
                        </a:solidFill>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2"/>
                        </a:buClr>
                        <a:buSzPts val="1800"/>
                        <a:buFont typeface="Calibri"/>
                        <a:buNone/>
                      </a:pPr>
                      <a:r>
                        <a:rPr lang="en-GB" sz="1800" u="none" strike="noStrike" cap="none">
                          <a:solidFill>
                            <a:schemeClr val="dk2"/>
                          </a:solidFill>
                        </a:rPr>
                        <a:t>Systematic Method’s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0"/>
                  </a:ext>
                </a:extLst>
              </a:tr>
              <a:tr h="1288650">
                <a:tc>
                  <a:txBody>
                    <a:bodyPr/>
                    <a:lstStyle/>
                    <a:p>
                      <a:pPr marL="0" marR="0" lvl="0" indent="0" algn="l" rtl="0">
                        <a:lnSpc>
                          <a:spcPct val="100000"/>
                        </a:lnSpc>
                        <a:spcBef>
                          <a:spcPts val="0"/>
                        </a:spcBef>
                        <a:spcAft>
                          <a:spcPts val="0"/>
                        </a:spcAft>
                        <a:buClr>
                          <a:schemeClr val="accent1"/>
                        </a:buClr>
                        <a:buSzPts val="1800"/>
                        <a:buFont typeface="Calibri"/>
                        <a:buNone/>
                      </a:pPr>
                      <a:r>
                        <a:rPr lang="en-GB" sz="1800" u="none" strike="noStrike" cap="none">
                          <a:solidFill>
                            <a:schemeClr val="accent1"/>
                          </a:solidFill>
                        </a:rPr>
                        <a:t>Any word, Another point of view, rewording…</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accent1"/>
                        </a:solidFill>
                      </a:endParaRPr>
                    </a:p>
                  </a:txBody>
                  <a:tcPr marL="91450" marR="91450" marT="45725" marB="45725"/>
                </a:tc>
                <a:tc>
                  <a:txBody>
                    <a:bodyPr/>
                    <a:lstStyle/>
                    <a:p>
                      <a:pPr marL="0" marR="0" lvl="0" indent="0" algn="l" rtl="0">
                        <a:lnSpc>
                          <a:spcPct val="100000"/>
                        </a:lnSpc>
                        <a:spcBef>
                          <a:spcPts val="0"/>
                        </a:spcBef>
                        <a:spcAft>
                          <a:spcPts val="0"/>
                        </a:spcAft>
                        <a:buClr>
                          <a:schemeClr val="accent1"/>
                        </a:buClr>
                        <a:buSzPts val="1800"/>
                        <a:buFont typeface="Calibri"/>
                        <a:buNone/>
                      </a:pPr>
                      <a:r>
                        <a:rPr lang="en-GB" sz="1800" u="none" strike="noStrike" cap="none">
                          <a:solidFill>
                            <a:schemeClr val="accent1"/>
                          </a:solidFill>
                        </a:rPr>
                        <a:t>Metaphors, List of features, Matrix Analysis, Visions of the future, TRIZ (Inventor’s Aid Questions)…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accent1"/>
                        </a:solidFill>
                      </a:endParaRPr>
                    </a:p>
                  </a:txBody>
                  <a:tcPr marL="91450" marR="91450" marT="45725" marB="45725"/>
                </a:tc>
                <a:extLst>
                  <a:ext uri="{0D108BD9-81ED-4DB2-BD59-A6C34878D82A}">
                    <a16:rowId xmlns:a16="http://schemas.microsoft.com/office/drawing/2014/main" val="10001"/>
                  </a:ext>
                </a:extLst>
              </a:tr>
              <a:tr h="1586025">
                <a:tc>
                  <a:txBody>
                    <a:bodyPr/>
                    <a:lstStyle/>
                    <a:p>
                      <a:pPr marL="285750" marR="0" lvl="0" indent="-285750" algn="l" rtl="0">
                        <a:lnSpc>
                          <a:spcPct val="100000"/>
                        </a:lnSpc>
                        <a:spcBef>
                          <a:spcPts val="0"/>
                        </a:spcBef>
                        <a:spcAft>
                          <a:spcPts val="0"/>
                        </a:spcAft>
                        <a:buClr>
                          <a:schemeClr val="accent4"/>
                        </a:buClr>
                        <a:buSzPts val="1800"/>
                        <a:buFont typeface="Courier New"/>
                        <a:buChar char="o"/>
                      </a:pPr>
                      <a:r>
                        <a:rPr lang="en-GB" sz="1800" u="none" strike="noStrike" cap="none">
                          <a:solidFill>
                            <a:schemeClr val="accent1"/>
                          </a:solidFill>
                        </a:rPr>
                        <a:t>Free from specific information needs</a:t>
                      </a:r>
                      <a:endParaRPr sz="1400" u="none" strike="noStrike" cap="none"/>
                    </a:p>
                    <a:p>
                      <a:pPr marL="285750" marR="0" lvl="0" indent="-285750" algn="l" rtl="0">
                        <a:lnSpc>
                          <a:spcPct val="100000"/>
                        </a:lnSpc>
                        <a:spcBef>
                          <a:spcPts val="0"/>
                        </a:spcBef>
                        <a:spcAft>
                          <a:spcPts val="0"/>
                        </a:spcAft>
                        <a:buClr>
                          <a:schemeClr val="accent4"/>
                        </a:buClr>
                        <a:buSzPts val="1800"/>
                        <a:buFont typeface="Courier New"/>
                        <a:buChar char="o"/>
                      </a:pPr>
                      <a:r>
                        <a:rPr lang="en-GB" sz="1800" u="none" strike="noStrike" cap="none">
                          <a:solidFill>
                            <a:schemeClr val="accent1"/>
                          </a:solidFill>
                        </a:rPr>
                        <a:t>Based on human cognition</a:t>
                      </a:r>
                      <a:endParaRPr sz="1400" u="none" strike="noStrike" cap="none"/>
                    </a:p>
                    <a:p>
                      <a:pPr marL="285750" marR="0" lvl="0" indent="-285750" algn="l" rtl="0">
                        <a:lnSpc>
                          <a:spcPct val="100000"/>
                        </a:lnSpc>
                        <a:spcBef>
                          <a:spcPts val="0"/>
                        </a:spcBef>
                        <a:spcAft>
                          <a:spcPts val="0"/>
                        </a:spcAft>
                        <a:buClr>
                          <a:schemeClr val="accent4"/>
                        </a:buClr>
                        <a:buSzPts val="1800"/>
                        <a:buFont typeface="Courier New"/>
                        <a:buChar char="o"/>
                      </a:pPr>
                      <a:r>
                        <a:rPr lang="en-GB" sz="1800" u="none" strike="noStrike" cap="none">
                          <a:solidFill>
                            <a:schemeClr val="accent1"/>
                          </a:solidFill>
                        </a:rPr>
                        <a:t>There are no evaluation criteria's</a:t>
                      </a:r>
                      <a:endParaRPr sz="1800" u="none" strike="noStrike" cap="none">
                        <a:solidFill>
                          <a:schemeClr val="accent1"/>
                        </a:solidFill>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accent1"/>
                        </a:solidFill>
                      </a:endParaRPr>
                    </a:p>
                  </a:txBody>
                  <a:tcPr marL="91450" marR="91450" marT="45725" marB="45725"/>
                </a:tc>
                <a:tc>
                  <a:txBody>
                    <a:bodyPr/>
                    <a:lstStyle/>
                    <a:p>
                      <a:pPr marL="285750" marR="0" lvl="0" indent="-285750" algn="l" rtl="0">
                        <a:lnSpc>
                          <a:spcPct val="100000"/>
                        </a:lnSpc>
                        <a:spcBef>
                          <a:spcPts val="0"/>
                        </a:spcBef>
                        <a:spcAft>
                          <a:spcPts val="0"/>
                        </a:spcAft>
                        <a:buClr>
                          <a:schemeClr val="accent4"/>
                        </a:buClr>
                        <a:buSzPts val="1800"/>
                        <a:buFont typeface="Courier New"/>
                        <a:buChar char="o"/>
                      </a:pPr>
                      <a:r>
                        <a:rPr lang="en-GB" sz="1800" u="none" strike="noStrike" cap="none">
                          <a:solidFill>
                            <a:schemeClr val="accent1"/>
                          </a:solidFill>
                        </a:rPr>
                        <a:t>Functions with more specific information</a:t>
                      </a:r>
                      <a:endParaRPr sz="1400" u="none" strike="noStrike" cap="none"/>
                    </a:p>
                    <a:p>
                      <a:pPr marL="285750" marR="0" lvl="0" indent="-285750" algn="l" rtl="0">
                        <a:lnSpc>
                          <a:spcPct val="100000"/>
                        </a:lnSpc>
                        <a:spcBef>
                          <a:spcPts val="0"/>
                        </a:spcBef>
                        <a:spcAft>
                          <a:spcPts val="0"/>
                        </a:spcAft>
                        <a:buClr>
                          <a:schemeClr val="accent4"/>
                        </a:buClr>
                        <a:buSzPts val="1800"/>
                        <a:buFont typeface="Courier New"/>
                        <a:buChar char="o"/>
                      </a:pPr>
                      <a:r>
                        <a:rPr lang="en-GB" sz="1800" u="none" strike="noStrike" cap="none">
                          <a:solidFill>
                            <a:schemeClr val="accent1"/>
                          </a:solidFill>
                        </a:rPr>
                        <a:t>Less feelings, more system</a:t>
                      </a:r>
                      <a:endParaRPr sz="1400" u="none" strike="noStrike" cap="none"/>
                    </a:p>
                    <a:p>
                      <a:pPr marL="285750" marR="0" lvl="0" indent="-285750" algn="l" rtl="0">
                        <a:lnSpc>
                          <a:spcPct val="100000"/>
                        </a:lnSpc>
                        <a:spcBef>
                          <a:spcPts val="0"/>
                        </a:spcBef>
                        <a:spcAft>
                          <a:spcPts val="0"/>
                        </a:spcAft>
                        <a:buClr>
                          <a:schemeClr val="accent4"/>
                        </a:buClr>
                        <a:buSzPts val="1800"/>
                        <a:buFont typeface="Courier New"/>
                        <a:buChar char="o"/>
                      </a:pPr>
                      <a:r>
                        <a:rPr lang="en-GB" sz="1800" u="none" strike="noStrike" cap="none">
                          <a:solidFill>
                            <a:schemeClr val="accent1"/>
                          </a:solidFill>
                        </a:rPr>
                        <a:t>Involves taking advantage of previous experiences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accent1"/>
                        </a:solidFill>
                      </a:endParaRPr>
                    </a:p>
                  </a:txBody>
                  <a:tcPr marL="91450" marR="91450" marT="45725" marB="45725"/>
                </a:tc>
                <a:extLst>
                  <a:ext uri="{0D108BD9-81ED-4DB2-BD59-A6C34878D82A}">
                    <a16:rowId xmlns:a16="http://schemas.microsoft.com/office/drawing/2014/main" val="10002"/>
                  </a:ext>
                </a:extLst>
              </a:tr>
            </a:tbl>
          </a:graphicData>
        </a:graphic>
      </p:graphicFrame>
      <p:pic>
        <p:nvPicPr>
          <p:cNvPr id="257" name="Google Shape;257;p17"/>
          <p:cNvPicPr preferRelativeResize="0"/>
          <p:nvPr/>
        </p:nvPicPr>
        <p:blipFill rotWithShape="1">
          <a:blip r:embed="rId3">
            <a:alphaModFix/>
          </a:blip>
          <a:srcRect l="33609" t="25691" r="10170" b="22932"/>
          <a:stretch/>
        </p:blipFill>
        <p:spPr>
          <a:xfrm rot="-381410">
            <a:off x="-89339" y="5004334"/>
            <a:ext cx="4028777" cy="163566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8"/>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263" name="Google Shape;263;p18"/>
          <p:cNvSpPr txBox="1">
            <a:spLocks noGrp="1"/>
          </p:cNvSpPr>
          <p:nvPr>
            <p:ph type="body" idx="1"/>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264" name="Google Shape;264;p18"/>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265" name="Google Shape;265;p18"/>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18</a:t>
            </a:fld>
            <a:endParaRPr/>
          </a:p>
        </p:txBody>
      </p:sp>
      <p:grpSp>
        <p:nvGrpSpPr>
          <p:cNvPr id="266" name="Google Shape;266;p18"/>
          <p:cNvGrpSpPr/>
          <p:nvPr/>
        </p:nvGrpSpPr>
        <p:grpSpPr>
          <a:xfrm>
            <a:off x="1851866" y="866667"/>
            <a:ext cx="7725547" cy="5836074"/>
            <a:chOff x="3980329" y="313714"/>
            <a:chExt cx="7331100" cy="5638851"/>
          </a:xfrm>
        </p:grpSpPr>
        <p:grpSp>
          <p:nvGrpSpPr>
            <p:cNvPr id="267" name="Google Shape;267;p18"/>
            <p:cNvGrpSpPr/>
            <p:nvPr/>
          </p:nvGrpSpPr>
          <p:grpSpPr>
            <a:xfrm>
              <a:off x="3980329" y="681318"/>
              <a:ext cx="7331100" cy="5271247"/>
              <a:chOff x="1619250" y="999331"/>
              <a:chExt cx="7353300" cy="5148673"/>
            </a:xfrm>
          </p:grpSpPr>
          <p:sp>
            <p:nvSpPr>
              <p:cNvPr id="268" name="Google Shape;268;p18"/>
              <p:cNvSpPr/>
              <p:nvPr/>
            </p:nvSpPr>
            <p:spPr>
              <a:xfrm>
                <a:off x="1619250" y="3863973"/>
                <a:ext cx="7296150" cy="2284031"/>
              </a:xfrm>
              <a:prstGeom prst="rect">
                <a:avLst/>
              </a:prstGeom>
              <a:solidFill>
                <a:srgbClr val="D7D7D7"/>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9" name="Google Shape;269;p18"/>
              <p:cNvSpPr txBox="1"/>
              <p:nvPr/>
            </p:nvSpPr>
            <p:spPr>
              <a:xfrm>
                <a:off x="3295650" y="5540375"/>
                <a:ext cx="1217823" cy="290439"/>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accent1"/>
                    </a:solidFill>
                    <a:latin typeface="Arial"/>
                    <a:ea typeface="Arial"/>
                    <a:cs typeface="Arial"/>
                    <a:sym typeface="Arial"/>
                  </a:rPr>
                  <a:t>Search space</a:t>
                </a:r>
                <a:endParaRPr sz="1400" b="0" i="0" u="none" strike="noStrike" cap="none">
                  <a:solidFill>
                    <a:schemeClr val="accent1"/>
                  </a:solidFill>
                  <a:latin typeface="Arial"/>
                  <a:ea typeface="Arial"/>
                  <a:cs typeface="Arial"/>
                  <a:sym typeface="Arial"/>
                </a:endParaRPr>
              </a:p>
            </p:txBody>
          </p:sp>
          <p:sp>
            <p:nvSpPr>
              <p:cNvPr id="270" name="Google Shape;270;p18"/>
              <p:cNvSpPr/>
              <p:nvPr/>
            </p:nvSpPr>
            <p:spPr>
              <a:xfrm>
                <a:off x="6724650" y="4092575"/>
                <a:ext cx="1752600" cy="1700213"/>
              </a:xfrm>
              <a:prstGeom prst="ellipse">
                <a:avLst/>
              </a:prstGeom>
              <a:solidFill>
                <a:srgbClr val="66CCFF"/>
              </a:solidFill>
              <a:ln w="9525" cap="flat" cmpd="sng">
                <a:solidFill>
                  <a:srgbClr val="ECEBEB"/>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Arial"/>
                  <a:ea typeface="Arial"/>
                  <a:cs typeface="Arial"/>
                  <a:sym typeface="Arial"/>
                </a:endParaRPr>
              </a:p>
            </p:txBody>
          </p:sp>
          <p:sp>
            <p:nvSpPr>
              <p:cNvPr id="271" name="Google Shape;271;p18"/>
              <p:cNvSpPr/>
              <p:nvPr/>
            </p:nvSpPr>
            <p:spPr>
              <a:xfrm>
                <a:off x="7181850" y="4497388"/>
                <a:ext cx="230188" cy="228600"/>
              </a:xfrm>
              <a:prstGeom prst="ellipse">
                <a:avLst/>
              </a:prstGeom>
              <a:solidFill>
                <a:srgbClr val="FF0033"/>
              </a:solidFill>
              <a:ln w="28575"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2" name="Google Shape;272;p18"/>
              <p:cNvSpPr/>
              <p:nvPr/>
            </p:nvSpPr>
            <p:spPr>
              <a:xfrm>
                <a:off x="6877050" y="4244975"/>
                <a:ext cx="1143000" cy="1143000"/>
              </a:xfrm>
              <a:prstGeom prst="ellipse">
                <a:avLst/>
              </a:prstGeom>
              <a:solidFill>
                <a:srgbClr val="BCE295"/>
              </a:solidFill>
              <a:ln w="9525" cap="flat" cmpd="sng">
                <a:solidFill>
                  <a:srgbClr val="ECEBE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3" name="Google Shape;273;p18"/>
              <p:cNvSpPr/>
              <p:nvPr/>
            </p:nvSpPr>
            <p:spPr>
              <a:xfrm>
                <a:off x="7029450" y="4397375"/>
                <a:ext cx="762000" cy="685800"/>
              </a:xfrm>
              <a:prstGeom prst="ellipse">
                <a:avLst/>
              </a:prstGeom>
              <a:solidFill>
                <a:schemeClr val="dk1">
                  <a:alpha val="49411"/>
                </a:schemeClr>
              </a:solidFill>
              <a:ln w="9525" cap="flat" cmpd="sng">
                <a:solidFill>
                  <a:schemeClr val="dk1"/>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274" name="Google Shape;274;p18"/>
              <p:cNvCxnSpPr/>
              <p:nvPr/>
            </p:nvCxnSpPr>
            <p:spPr>
              <a:xfrm rot="10800000">
                <a:off x="7867650" y="5311775"/>
                <a:ext cx="304800" cy="304800"/>
              </a:xfrm>
              <a:prstGeom prst="straightConnector1">
                <a:avLst/>
              </a:prstGeom>
              <a:noFill/>
              <a:ln w="12700" cap="flat" cmpd="sng">
                <a:solidFill>
                  <a:schemeClr val="dk1"/>
                </a:solidFill>
                <a:prstDash val="solid"/>
                <a:round/>
                <a:headEnd type="none" w="sm" len="sm"/>
                <a:tailEnd type="triangle" w="med" len="med"/>
              </a:ln>
            </p:spPr>
          </p:cxnSp>
          <p:cxnSp>
            <p:nvCxnSpPr>
              <p:cNvPr id="275" name="Google Shape;275;p18"/>
              <p:cNvCxnSpPr/>
              <p:nvPr/>
            </p:nvCxnSpPr>
            <p:spPr>
              <a:xfrm rot="10800000">
                <a:off x="7639050" y="5083175"/>
                <a:ext cx="152400" cy="152400"/>
              </a:xfrm>
              <a:prstGeom prst="straightConnector1">
                <a:avLst/>
              </a:prstGeom>
              <a:noFill/>
              <a:ln w="12700" cap="flat" cmpd="sng">
                <a:solidFill>
                  <a:schemeClr val="dk1"/>
                </a:solidFill>
                <a:prstDash val="solid"/>
                <a:round/>
                <a:headEnd type="none" w="sm" len="sm"/>
                <a:tailEnd type="triangle" w="med" len="med"/>
              </a:ln>
            </p:spPr>
          </p:cxnSp>
          <p:cxnSp>
            <p:nvCxnSpPr>
              <p:cNvPr id="276" name="Google Shape;276;p18"/>
              <p:cNvCxnSpPr/>
              <p:nvPr/>
            </p:nvCxnSpPr>
            <p:spPr>
              <a:xfrm rot="10800000">
                <a:off x="7412038" y="4778375"/>
                <a:ext cx="150812" cy="228600"/>
              </a:xfrm>
              <a:prstGeom prst="straightConnector1">
                <a:avLst/>
              </a:prstGeom>
              <a:noFill/>
              <a:ln w="12700" cap="flat" cmpd="sng">
                <a:solidFill>
                  <a:schemeClr val="dk1"/>
                </a:solidFill>
                <a:prstDash val="solid"/>
                <a:round/>
                <a:headEnd type="none" w="sm" len="sm"/>
                <a:tailEnd type="triangle" w="med" len="med"/>
              </a:ln>
            </p:spPr>
          </p:cxnSp>
          <p:sp>
            <p:nvSpPr>
              <p:cNvPr id="277" name="Google Shape;277;p18"/>
              <p:cNvSpPr txBox="1"/>
              <p:nvPr/>
            </p:nvSpPr>
            <p:spPr>
              <a:xfrm>
                <a:off x="4233508" y="4016375"/>
                <a:ext cx="2040648" cy="721466"/>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363636"/>
                    </a:solidFill>
                    <a:latin typeface="Arial"/>
                    <a:ea typeface="Arial"/>
                    <a:cs typeface="Arial"/>
                    <a:sym typeface="Arial"/>
                  </a:rPr>
                  <a:t>Different thinking</a:t>
                </a:r>
                <a:endParaRPr sz="1400" b="1" i="0" u="none" strike="noStrike" cap="none">
                  <a:solidFill>
                    <a:srgbClr val="363636"/>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363636"/>
                    </a:solidFill>
                    <a:latin typeface="Arial"/>
                    <a:ea typeface="Arial"/>
                    <a:cs typeface="Arial"/>
                    <a:sym typeface="Arial"/>
                  </a:rPr>
                  <a:t>( avoid restrictions and </a:t>
                </a:r>
                <a:br>
                  <a:rPr lang="en-GB" sz="1400" b="0" i="0" u="none" strike="noStrike" cap="none">
                    <a:solidFill>
                      <a:srgbClr val="363636"/>
                    </a:solidFill>
                    <a:latin typeface="Arial"/>
                    <a:ea typeface="Arial"/>
                    <a:cs typeface="Arial"/>
                    <a:sym typeface="Arial"/>
                  </a:rPr>
                </a:br>
                <a:r>
                  <a:rPr lang="en-GB" sz="1400" b="0" i="0" u="none" strike="noStrike" cap="none">
                    <a:solidFill>
                      <a:srgbClr val="363636"/>
                    </a:solidFill>
                    <a:latin typeface="Arial"/>
                    <a:ea typeface="Arial"/>
                    <a:cs typeface="Arial"/>
                    <a:sym typeface="Arial"/>
                  </a:rPr>
                  <a:t>use navigation )</a:t>
                </a:r>
                <a:endParaRPr sz="1400" b="0" i="0" u="none" strike="noStrike" cap="none">
                  <a:solidFill>
                    <a:srgbClr val="000000"/>
                  </a:solidFill>
                  <a:latin typeface="Arial"/>
                  <a:ea typeface="Arial"/>
                  <a:cs typeface="Arial"/>
                  <a:sym typeface="Arial"/>
                </a:endParaRPr>
              </a:p>
            </p:txBody>
          </p:sp>
          <p:sp>
            <p:nvSpPr>
              <p:cNvPr id="278" name="Google Shape;278;p18"/>
              <p:cNvSpPr/>
              <p:nvPr/>
            </p:nvSpPr>
            <p:spPr>
              <a:xfrm>
                <a:off x="2381250" y="4854575"/>
                <a:ext cx="992188" cy="914400"/>
              </a:xfrm>
              <a:prstGeom prst="ellipse">
                <a:avLst/>
              </a:prstGeom>
              <a:solidFill>
                <a:srgbClr val="66CCFF"/>
              </a:solidFill>
              <a:ln w="9525" cap="flat" cmpd="sng">
                <a:solidFill>
                  <a:srgbClr val="ECEBEB"/>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Arial"/>
                  <a:ea typeface="Arial"/>
                  <a:cs typeface="Arial"/>
                  <a:sym typeface="Arial"/>
                </a:endParaRPr>
              </a:p>
            </p:txBody>
          </p:sp>
          <p:sp>
            <p:nvSpPr>
              <p:cNvPr id="279" name="Google Shape;279;p18"/>
              <p:cNvSpPr/>
              <p:nvPr/>
            </p:nvSpPr>
            <p:spPr>
              <a:xfrm>
                <a:off x="2074863" y="4473575"/>
                <a:ext cx="230187" cy="228600"/>
              </a:xfrm>
              <a:prstGeom prst="ellipse">
                <a:avLst/>
              </a:prstGeom>
              <a:solidFill>
                <a:srgbClr val="FF0033"/>
              </a:solidFill>
              <a:ln w="28575"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0" name="Google Shape;280;p18"/>
              <p:cNvSpPr txBox="1"/>
              <p:nvPr/>
            </p:nvSpPr>
            <p:spPr>
              <a:xfrm>
                <a:off x="2365375" y="4281488"/>
                <a:ext cx="1162757" cy="300598"/>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363636"/>
                    </a:solidFill>
                    <a:latin typeface="Arial"/>
                    <a:ea typeface="Arial"/>
                    <a:cs typeface="Arial"/>
                    <a:sym typeface="Arial"/>
                  </a:rPr>
                  <a:t>The solution</a:t>
                </a:r>
                <a:endParaRPr sz="1400" b="0" i="0" u="none" strike="noStrike" cap="none">
                  <a:solidFill>
                    <a:srgbClr val="363636"/>
                  </a:solidFill>
                  <a:latin typeface="Arial"/>
                  <a:ea typeface="Arial"/>
                  <a:cs typeface="Arial"/>
                  <a:sym typeface="Arial"/>
                </a:endParaRPr>
              </a:p>
            </p:txBody>
          </p:sp>
          <p:sp>
            <p:nvSpPr>
              <p:cNvPr id="281" name="Google Shape;281;p18"/>
              <p:cNvSpPr/>
              <p:nvPr/>
            </p:nvSpPr>
            <p:spPr>
              <a:xfrm>
                <a:off x="7258050" y="4573588"/>
                <a:ext cx="228600" cy="228600"/>
              </a:xfrm>
              <a:prstGeom prst="ellipse">
                <a:avLst/>
              </a:prstGeom>
              <a:solidFill>
                <a:srgbClr val="FF0033"/>
              </a:solidFill>
              <a:ln w="28575"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2" name="Google Shape;282;p18"/>
              <p:cNvSpPr/>
              <p:nvPr/>
            </p:nvSpPr>
            <p:spPr>
              <a:xfrm>
                <a:off x="4210050" y="4930775"/>
                <a:ext cx="2362200" cy="304800"/>
              </a:xfrm>
              <a:prstGeom prst="rightArrow">
                <a:avLst>
                  <a:gd name="adj1" fmla="val 50000"/>
                  <a:gd name="adj2" fmla="val 104051"/>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3" name="Google Shape;283;p18"/>
              <p:cNvSpPr/>
              <p:nvPr/>
            </p:nvSpPr>
            <p:spPr>
              <a:xfrm>
                <a:off x="1676400" y="999331"/>
                <a:ext cx="7296150" cy="2407443"/>
              </a:xfrm>
              <a:prstGeom prst="rect">
                <a:avLst/>
              </a:prstGeom>
              <a:solidFill>
                <a:srgbClr val="D7D7D7"/>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4" name="Google Shape;284;p18"/>
              <p:cNvSpPr/>
              <p:nvPr/>
            </p:nvSpPr>
            <p:spPr>
              <a:xfrm>
                <a:off x="2381250" y="2058988"/>
                <a:ext cx="992188" cy="914400"/>
              </a:xfrm>
              <a:prstGeom prst="ellipse">
                <a:avLst/>
              </a:prstGeom>
              <a:solidFill>
                <a:srgbClr val="66CCFF"/>
              </a:solidFill>
              <a:ln w="9525" cap="flat" cmpd="sng">
                <a:solidFill>
                  <a:srgbClr val="ECEBEB"/>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Arial"/>
                  <a:ea typeface="Arial"/>
                  <a:cs typeface="Arial"/>
                  <a:sym typeface="Arial"/>
                </a:endParaRPr>
              </a:p>
            </p:txBody>
          </p:sp>
          <p:sp>
            <p:nvSpPr>
              <p:cNvPr id="285" name="Google Shape;285;p18"/>
              <p:cNvSpPr/>
              <p:nvPr/>
            </p:nvSpPr>
            <p:spPr>
              <a:xfrm>
                <a:off x="2074863" y="1677988"/>
                <a:ext cx="230187" cy="228600"/>
              </a:xfrm>
              <a:prstGeom prst="ellipse">
                <a:avLst/>
              </a:prstGeom>
              <a:solidFill>
                <a:srgbClr val="FF0033"/>
              </a:solidFill>
              <a:ln w="28575"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6" name="Google Shape;286;p18"/>
              <p:cNvSpPr txBox="1"/>
              <p:nvPr/>
            </p:nvSpPr>
            <p:spPr>
              <a:xfrm>
                <a:off x="2365375" y="1485900"/>
                <a:ext cx="1162757" cy="300598"/>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363636"/>
                    </a:solidFill>
                    <a:latin typeface="Arial"/>
                    <a:ea typeface="Arial"/>
                    <a:cs typeface="Arial"/>
                    <a:sym typeface="Arial"/>
                  </a:rPr>
                  <a:t>The</a:t>
                </a:r>
                <a:r>
                  <a:rPr lang="en-GB" sz="1400" b="0" i="0" u="none" strike="noStrike" cap="none">
                    <a:solidFill>
                      <a:srgbClr val="333399"/>
                    </a:solidFill>
                    <a:latin typeface="Arial"/>
                    <a:ea typeface="Arial"/>
                    <a:cs typeface="Arial"/>
                    <a:sym typeface="Arial"/>
                  </a:rPr>
                  <a:t> </a:t>
                </a:r>
                <a:r>
                  <a:rPr lang="en-GB" sz="1400" b="0" i="0" u="none" strike="noStrike" cap="none">
                    <a:solidFill>
                      <a:srgbClr val="363636"/>
                    </a:solidFill>
                    <a:latin typeface="Arial"/>
                    <a:ea typeface="Arial"/>
                    <a:cs typeface="Arial"/>
                    <a:sym typeface="Arial"/>
                  </a:rPr>
                  <a:t>solution</a:t>
                </a:r>
                <a:endParaRPr sz="1400" b="0" i="0" u="none" strike="noStrike" cap="none">
                  <a:solidFill>
                    <a:srgbClr val="363636"/>
                  </a:solidFill>
                  <a:latin typeface="Arial"/>
                  <a:ea typeface="Arial"/>
                  <a:cs typeface="Arial"/>
                  <a:sym typeface="Arial"/>
                </a:endParaRPr>
              </a:p>
            </p:txBody>
          </p:sp>
          <p:sp>
            <p:nvSpPr>
              <p:cNvPr id="287" name="Google Shape;287;p18"/>
              <p:cNvSpPr txBox="1"/>
              <p:nvPr/>
            </p:nvSpPr>
            <p:spPr>
              <a:xfrm>
                <a:off x="3295650" y="2644775"/>
                <a:ext cx="1217823" cy="290439"/>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accent1"/>
                    </a:solidFill>
                    <a:latin typeface="Arial"/>
                    <a:ea typeface="Arial"/>
                    <a:cs typeface="Arial"/>
                    <a:sym typeface="Arial"/>
                  </a:rPr>
                  <a:t>Search space</a:t>
                </a:r>
                <a:endParaRPr sz="1400" b="0" i="0" u="none" strike="noStrike" cap="none">
                  <a:solidFill>
                    <a:schemeClr val="accent1"/>
                  </a:solidFill>
                  <a:latin typeface="Arial"/>
                  <a:ea typeface="Arial"/>
                  <a:cs typeface="Arial"/>
                  <a:sym typeface="Arial"/>
                </a:endParaRPr>
              </a:p>
            </p:txBody>
          </p:sp>
          <p:sp>
            <p:nvSpPr>
              <p:cNvPr id="288" name="Google Shape;288;p18"/>
              <p:cNvSpPr/>
              <p:nvPr/>
            </p:nvSpPr>
            <p:spPr>
              <a:xfrm>
                <a:off x="6800850" y="1349375"/>
                <a:ext cx="1752600" cy="1700213"/>
              </a:xfrm>
              <a:prstGeom prst="ellipse">
                <a:avLst/>
              </a:prstGeom>
              <a:solidFill>
                <a:srgbClr val="66CCFF"/>
              </a:solidFill>
              <a:ln w="9525" cap="flat" cmpd="sng">
                <a:solidFill>
                  <a:srgbClr val="ECEBEB"/>
                </a:solidFill>
                <a:prstDash val="solid"/>
                <a:miter lim="800000"/>
                <a:headEnd type="none" w="sm" len="sm"/>
                <a:tailEnd type="none" w="sm" len="sm"/>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Arial"/>
                  <a:ea typeface="Arial"/>
                  <a:cs typeface="Arial"/>
                  <a:sym typeface="Arial"/>
                </a:endParaRPr>
              </a:p>
            </p:txBody>
          </p:sp>
          <p:sp>
            <p:nvSpPr>
              <p:cNvPr id="289" name="Google Shape;289;p18"/>
              <p:cNvSpPr/>
              <p:nvPr/>
            </p:nvSpPr>
            <p:spPr>
              <a:xfrm>
                <a:off x="7258050" y="1755775"/>
                <a:ext cx="228600" cy="227013"/>
              </a:xfrm>
              <a:prstGeom prst="ellipse">
                <a:avLst/>
              </a:prstGeom>
              <a:solidFill>
                <a:srgbClr val="FF0033"/>
              </a:solidFill>
              <a:ln w="28575"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0" name="Google Shape;290;p18"/>
              <p:cNvSpPr txBox="1"/>
              <p:nvPr/>
            </p:nvSpPr>
            <p:spPr>
              <a:xfrm>
                <a:off x="7039768" y="3025827"/>
                <a:ext cx="1217823" cy="290439"/>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accent1"/>
                    </a:solidFill>
                    <a:latin typeface="Arial"/>
                    <a:ea typeface="Arial"/>
                    <a:cs typeface="Arial"/>
                    <a:sym typeface="Arial"/>
                  </a:rPr>
                  <a:t>Search space</a:t>
                </a:r>
                <a:endParaRPr sz="1400" b="0" i="0" u="none" strike="noStrike" cap="none">
                  <a:solidFill>
                    <a:schemeClr val="accent1"/>
                  </a:solidFill>
                  <a:latin typeface="Arial"/>
                  <a:ea typeface="Arial"/>
                  <a:cs typeface="Arial"/>
                  <a:sym typeface="Arial"/>
                </a:endParaRPr>
              </a:p>
            </p:txBody>
          </p:sp>
          <p:sp>
            <p:nvSpPr>
              <p:cNvPr id="291" name="Google Shape;291;p18"/>
              <p:cNvSpPr/>
              <p:nvPr/>
            </p:nvSpPr>
            <p:spPr>
              <a:xfrm>
                <a:off x="4133850" y="2187575"/>
                <a:ext cx="2362200" cy="304800"/>
              </a:xfrm>
              <a:prstGeom prst="rightArrow">
                <a:avLst>
                  <a:gd name="adj1" fmla="val 50000"/>
                  <a:gd name="adj2" fmla="val 104051"/>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2" name="Google Shape;292;p18"/>
              <p:cNvSpPr txBox="1"/>
              <p:nvPr/>
            </p:nvSpPr>
            <p:spPr>
              <a:xfrm>
                <a:off x="4448859" y="1425575"/>
                <a:ext cx="1751233" cy="511032"/>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363636"/>
                    </a:solidFill>
                    <a:latin typeface="Arial"/>
                    <a:ea typeface="Arial"/>
                    <a:cs typeface="Arial"/>
                    <a:sym typeface="Arial"/>
                  </a:rPr>
                  <a:t>Different thinking</a:t>
                </a:r>
                <a:endParaRPr sz="1400" b="1" i="0" u="none" strike="noStrike" cap="none">
                  <a:solidFill>
                    <a:srgbClr val="363636"/>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363636"/>
                    </a:solidFill>
                    <a:latin typeface="Arial"/>
                    <a:ea typeface="Arial"/>
                    <a:cs typeface="Arial"/>
                    <a:sym typeface="Arial"/>
                  </a:rPr>
                  <a:t>( avoid restrictions )</a:t>
                </a:r>
                <a:endParaRPr sz="1400" b="0" i="0" u="none" strike="noStrike" cap="none">
                  <a:solidFill>
                    <a:srgbClr val="000000"/>
                  </a:solidFill>
                  <a:latin typeface="Arial"/>
                  <a:ea typeface="Arial"/>
                  <a:cs typeface="Arial"/>
                  <a:sym typeface="Arial"/>
                </a:endParaRPr>
              </a:p>
            </p:txBody>
          </p:sp>
          <p:cxnSp>
            <p:nvCxnSpPr>
              <p:cNvPr id="293" name="Google Shape;293;p18"/>
              <p:cNvCxnSpPr/>
              <p:nvPr/>
            </p:nvCxnSpPr>
            <p:spPr>
              <a:xfrm rot="10800000">
                <a:off x="7105650" y="2570163"/>
                <a:ext cx="762000" cy="455612"/>
              </a:xfrm>
              <a:prstGeom prst="straightConnector1">
                <a:avLst/>
              </a:prstGeom>
              <a:noFill/>
              <a:ln w="12700" cap="flat" cmpd="sng">
                <a:solidFill>
                  <a:schemeClr val="dk1"/>
                </a:solidFill>
                <a:prstDash val="solid"/>
                <a:round/>
                <a:headEnd type="none" w="sm" len="sm"/>
                <a:tailEnd type="triangle" w="med" len="med"/>
              </a:ln>
            </p:spPr>
          </p:cxnSp>
          <p:cxnSp>
            <p:nvCxnSpPr>
              <p:cNvPr id="294" name="Google Shape;294;p18"/>
              <p:cNvCxnSpPr/>
              <p:nvPr/>
            </p:nvCxnSpPr>
            <p:spPr>
              <a:xfrm>
                <a:off x="7258050" y="2644775"/>
                <a:ext cx="685800" cy="76200"/>
              </a:xfrm>
              <a:prstGeom prst="straightConnector1">
                <a:avLst/>
              </a:prstGeom>
              <a:noFill/>
              <a:ln w="12700" cap="flat" cmpd="sng">
                <a:solidFill>
                  <a:schemeClr val="dk1"/>
                </a:solidFill>
                <a:prstDash val="solid"/>
                <a:round/>
                <a:headEnd type="none" w="sm" len="sm"/>
                <a:tailEnd type="triangle" w="med" len="med"/>
              </a:ln>
            </p:spPr>
          </p:cxnSp>
          <p:cxnSp>
            <p:nvCxnSpPr>
              <p:cNvPr id="295" name="Google Shape;295;p18"/>
              <p:cNvCxnSpPr/>
              <p:nvPr/>
            </p:nvCxnSpPr>
            <p:spPr>
              <a:xfrm rot="10800000" flipH="1">
                <a:off x="7943850" y="2570163"/>
                <a:ext cx="381000" cy="150812"/>
              </a:xfrm>
              <a:prstGeom prst="straightConnector1">
                <a:avLst/>
              </a:prstGeom>
              <a:noFill/>
              <a:ln w="12700" cap="flat" cmpd="sng">
                <a:solidFill>
                  <a:schemeClr val="dk1"/>
                </a:solidFill>
                <a:prstDash val="solid"/>
                <a:round/>
                <a:headEnd type="none" w="sm" len="sm"/>
                <a:tailEnd type="triangle" w="med" len="med"/>
              </a:ln>
            </p:spPr>
          </p:cxnSp>
          <p:cxnSp>
            <p:nvCxnSpPr>
              <p:cNvPr id="296" name="Google Shape;296;p18"/>
              <p:cNvCxnSpPr/>
              <p:nvPr/>
            </p:nvCxnSpPr>
            <p:spPr>
              <a:xfrm rot="10800000">
                <a:off x="7562850" y="2416175"/>
                <a:ext cx="304800" cy="304800"/>
              </a:xfrm>
              <a:prstGeom prst="straightConnector1">
                <a:avLst/>
              </a:prstGeom>
              <a:noFill/>
              <a:ln w="12700" cap="flat" cmpd="sng">
                <a:solidFill>
                  <a:schemeClr val="dk1"/>
                </a:solidFill>
                <a:prstDash val="solid"/>
                <a:round/>
                <a:headEnd type="none" w="sm" len="sm"/>
                <a:tailEnd type="triangle" w="med" len="med"/>
              </a:ln>
            </p:spPr>
          </p:cxnSp>
          <p:cxnSp>
            <p:nvCxnSpPr>
              <p:cNvPr id="297" name="Google Shape;297;p18"/>
              <p:cNvCxnSpPr/>
              <p:nvPr/>
            </p:nvCxnSpPr>
            <p:spPr>
              <a:xfrm rot="10800000" flipH="1">
                <a:off x="7562850" y="2263775"/>
                <a:ext cx="381000" cy="152400"/>
              </a:xfrm>
              <a:prstGeom prst="straightConnector1">
                <a:avLst/>
              </a:prstGeom>
              <a:noFill/>
              <a:ln w="12700" cap="flat" cmpd="sng">
                <a:solidFill>
                  <a:schemeClr val="dk1"/>
                </a:solidFill>
                <a:prstDash val="solid"/>
                <a:round/>
                <a:headEnd type="none" w="sm" len="sm"/>
                <a:tailEnd type="triangle" w="med" len="med"/>
              </a:ln>
            </p:spPr>
          </p:cxnSp>
          <p:cxnSp>
            <p:nvCxnSpPr>
              <p:cNvPr id="298" name="Google Shape;298;p18"/>
              <p:cNvCxnSpPr/>
              <p:nvPr/>
            </p:nvCxnSpPr>
            <p:spPr>
              <a:xfrm rot="10800000">
                <a:off x="7029450" y="2339975"/>
                <a:ext cx="533400" cy="76200"/>
              </a:xfrm>
              <a:prstGeom prst="straightConnector1">
                <a:avLst/>
              </a:prstGeom>
              <a:noFill/>
              <a:ln w="12700" cap="flat" cmpd="sng">
                <a:solidFill>
                  <a:schemeClr val="dk1"/>
                </a:solidFill>
                <a:prstDash val="solid"/>
                <a:round/>
                <a:headEnd type="none" w="sm" len="sm"/>
                <a:tailEnd type="triangle" w="med" len="med"/>
              </a:ln>
            </p:spPr>
          </p:cxnSp>
          <p:cxnSp>
            <p:nvCxnSpPr>
              <p:cNvPr id="299" name="Google Shape;299;p18"/>
              <p:cNvCxnSpPr/>
              <p:nvPr/>
            </p:nvCxnSpPr>
            <p:spPr>
              <a:xfrm>
                <a:off x="7943850" y="2263775"/>
                <a:ext cx="381000" cy="76200"/>
              </a:xfrm>
              <a:prstGeom prst="straightConnector1">
                <a:avLst/>
              </a:prstGeom>
              <a:noFill/>
              <a:ln w="12700" cap="flat" cmpd="sng">
                <a:solidFill>
                  <a:schemeClr val="dk1"/>
                </a:solidFill>
                <a:prstDash val="solid"/>
                <a:round/>
                <a:headEnd type="none" w="sm" len="sm"/>
                <a:tailEnd type="triangle" w="med" len="med"/>
              </a:ln>
            </p:spPr>
          </p:cxnSp>
          <p:cxnSp>
            <p:nvCxnSpPr>
              <p:cNvPr id="300" name="Google Shape;300;p18"/>
              <p:cNvCxnSpPr/>
              <p:nvPr/>
            </p:nvCxnSpPr>
            <p:spPr>
              <a:xfrm rot="10800000" flipH="1">
                <a:off x="7029450" y="2263775"/>
                <a:ext cx="457200" cy="76200"/>
              </a:xfrm>
              <a:prstGeom prst="straightConnector1">
                <a:avLst/>
              </a:prstGeom>
              <a:noFill/>
              <a:ln w="12700" cap="flat" cmpd="sng">
                <a:solidFill>
                  <a:schemeClr val="dk1"/>
                </a:solidFill>
                <a:prstDash val="solid"/>
                <a:round/>
                <a:headEnd type="none" w="sm" len="sm"/>
                <a:tailEnd type="triangle" w="med" len="med"/>
              </a:ln>
            </p:spPr>
          </p:cxnSp>
          <p:cxnSp>
            <p:nvCxnSpPr>
              <p:cNvPr id="301" name="Google Shape;301;p18"/>
              <p:cNvCxnSpPr/>
              <p:nvPr/>
            </p:nvCxnSpPr>
            <p:spPr>
              <a:xfrm rot="10800000">
                <a:off x="7412038" y="1958975"/>
                <a:ext cx="74612" cy="304800"/>
              </a:xfrm>
              <a:prstGeom prst="straightConnector1">
                <a:avLst/>
              </a:prstGeom>
              <a:noFill/>
              <a:ln w="12700" cap="flat" cmpd="sng">
                <a:solidFill>
                  <a:schemeClr val="dk1"/>
                </a:solidFill>
                <a:prstDash val="solid"/>
                <a:round/>
                <a:headEnd type="none" w="sm" len="sm"/>
                <a:tailEnd type="triangle" w="med" len="med"/>
              </a:ln>
            </p:spPr>
          </p:cxnSp>
          <p:cxnSp>
            <p:nvCxnSpPr>
              <p:cNvPr id="302" name="Google Shape;302;p18"/>
              <p:cNvCxnSpPr/>
              <p:nvPr/>
            </p:nvCxnSpPr>
            <p:spPr>
              <a:xfrm rot="10800000">
                <a:off x="6877050" y="2035175"/>
                <a:ext cx="152400" cy="304800"/>
              </a:xfrm>
              <a:prstGeom prst="straightConnector1">
                <a:avLst/>
              </a:prstGeom>
              <a:noFill/>
              <a:ln w="12700" cap="flat" cmpd="sng">
                <a:solidFill>
                  <a:schemeClr val="dk1"/>
                </a:solidFill>
                <a:prstDash val="solid"/>
                <a:round/>
                <a:headEnd type="none" w="sm" len="sm"/>
                <a:tailEnd type="triangle" w="med" len="med"/>
              </a:ln>
            </p:spPr>
          </p:cxnSp>
          <p:sp>
            <p:nvSpPr>
              <p:cNvPr id="303" name="Google Shape;303;p18"/>
              <p:cNvSpPr txBox="1"/>
              <p:nvPr/>
            </p:nvSpPr>
            <p:spPr>
              <a:xfrm>
                <a:off x="6953250" y="5834052"/>
                <a:ext cx="1217823" cy="290439"/>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accent1"/>
                    </a:solidFill>
                    <a:latin typeface="Arial"/>
                    <a:ea typeface="Arial"/>
                    <a:cs typeface="Arial"/>
                    <a:sym typeface="Arial"/>
                  </a:rPr>
                  <a:t>Search space</a:t>
                </a:r>
                <a:endParaRPr sz="1400" b="0" i="0" u="none" strike="noStrike" cap="none">
                  <a:solidFill>
                    <a:schemeClr val="accent1"/>
                  </a:solidFill>
                  <a:latin typeface="Arial"/>
                  <a:ea typeface="Arial"/>
                  <a:cs typeface="Arial"/>
                  <a:sym typeface="Arial"/>
                </a:endParaRPr>
              </a:p>
            </p:txBody>
          </p:sp>
        </p:grpSp>
        <p:sp>
          <p:nvSpPr>
            <p:cNvPr id="304" name="Google Shape;304;p18"/>
            <p:cNvSpPr txBox="1"/>
            <p:nvPr/>
          </p:nvSpPr>
          <p:spPr>
            <a:xfrm>
              <a:off x="4084464" y="313714"/>
              <a:ext cx="1585646" cy="30775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4F54"/>
                  </a:solidFill>
                  <a:latin typeface="Arial"/>
                  <a:ea typeface="Arial"/>
                  <a:cs typeface="Arial"/>
                  <a:sym typeface="Arial"/>
                </a:rPr>
                <a:t>Random Method</a:t>
              </a:r>
              <a:endParaRPr sz="1400" b="1" i="0" u="none" strike="noStrike" cap="none">
                <a:solidFill>
                  <a:srgbClr val="004F54"/>
                </a:solidFill>
                <a:latin typeface="Arial"/>
                <a:ea typeface="Arial"/>
                <a:cs typeface="Arial"/>
                <a:sym typeface="Arial"/>
              </a:endParaRPr>
            </a:p>
          </p:txBody>
        </p:sp>
        <p:sp>
          <p:nvSpPr>
            <p:cNvPr id="305" name="Google Shape;305;p18"/>
            <p:cNvSpPr txBox="1"/>
            <p:nvPr/>
          </p:nvSpPr>
          <p:spPr>
            <a:xfrm>
              <a:off x="3983468" y="3326486"/>
              <a:ext cx="1814876" cy="30775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4F54"/>
                  </a:solidFill>
                  <a:latin typeface="Arial"/>
                  <a:ea typeface="Arial"/>
                  <a:cs typeface="Arial"/>
                  <a:sym typeface="Arial"/>
                </a:rPr>
                <a:t>Systematic Method</a:t>
              </a:r>
              <a:endParaRPr sz="1400" b="1" i="0" u="none" strike="noStrike" cap="none">
                <a:solidFill>
                  <a:srgbClr val="004F54"/>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9"/>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11" name="Google Shape;311;p19"/>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accent4"/>
              </a:buClr>
              <a:buSzPts val="2000"/>
              <a:buNone/>
            </a:pPr>
            <a:r>
              <a:rPr lang="en-GB" sz="2000" b="0">
                <a:solidFill>
                  <a:schemeClr val="accent1"/>
                </a:solidFill>
              </a:rPr>
              <a:t>There are several techniques for creativity, each involving different creative ways to think creatively. Here are some, you can look up others. Don’t restrict yourself to these.</a:t>
            </a:r>
            <a:endParaRPr sz="2000" b="0">
              <a:solidFill>
                <a:schemeClr val="accent1"/>
              </a:solidFill>
            </a:endParaRPr>
          </a:p>
          <a:p>
            <a:pPr marL="342900" lvl="0" indent="-342900" algn="just" rtl="0">
              <a:lnSpc>
                <a:spcPct val="90000"/>
              </a:lnSpc>
              <a:spcBef>
                <a:spcPts val="1000"/>
              </a:spcBef>
              <a:spcAft>
                <a:spcPts val="0"/>
              </a:spcAft>
              <a:buClr>
                <a:schemeClr val="accent4"/>
              </a:buClr>
              <a:buSzPts val="2000"/>
              <a:buFont typeface="Arial"/>
              <a:buChar char="•"/>
            </a:pPr>
            <a:r>
              <a:rPr lang="en-GB" sz="2000">
                <a:solidFill>
                  <a:schemeClr val="accent1"/>
                </a:solidFill>
              </a:rPr>
              <a:t>Brainstorming</a:t>
            </a:r>
            <a:endParaRPr sz="2000">
              <a:solidFill>
                <a:schemeClr val="accent1"/>
              </a:solidFill>
            </a:endParaRPr>
          </a:p>
          <a:p>
            <a:pPr marL="342900" lvl="0" indent="-342900" algn="just" rtl="0">
              <a:lnSpc>
                <a:spcPct val="90000"/>
              </a:lnSpc>
              <a:spcBef>
                <a:spcPts val="1000"/>
              </a:spcBef>
              <a:spcAft>
                <a:spcPts val="0"/>
              </a:spcAft>
              <a:buClr>
                <a:schemeClr val="accent4"/>
              </a:buClr>
              <a:buSzPts val="2000"/>
              <a:buFont typeface="Arial"/>
              <a:buChar char="•"/>
            </a:pPr>
            <a:r>
              <a:rPr lang="en-GB" sz="2000">
                <a:solidFill>
                  <a:schemeClr val="accent1"/>
                </a:solidFill>
              </a:rPr>
              <a:t>Brainstorming by Analogies</a:t>
            </a:r>
            <a:endParaRPr sz="2000">
              <a:solidFill>
                <a:schemeClr val="accent1"/>
              </a:solidFill>
            </a:endParaRPr>
          </a:p>
          <a:p>
            <a:pPr marL="342900" lvl="0" indent="-342900" algn="just" rtl="0">
              <a:lnSpc>
                <a:spcPct val="90000"/>
              </a:lnSpc>
              <a:spcBef>
                <a:spcPts val="1000"/>
              </a:spcBef>
              <a:spcAft>
                <a:spcPts val="0"/>
              </a:spcAft>
              <a:buClr>
                <a:schemeClr val="accent4"/>
              </a:buClr>
              <a:buSzPts val="2000"/>
              <a:buFont typeface="Arial"/>
              <a:buChar char="•"/>
            </a:pPr>
            <a:r>
              <a:rPr lang="en-GB" sz="2000">
                <a:solidFill>
                  <a:schemeClr val="accent1"/>
                </a:solidFill>
              </a:rPr>
              <a:t>Brainwriting 6-3-5</a:t>
            </a:r>
            <a:endParaRPr sz="2000">
              <a:solidFill>
                <a:schemeClr val="accent1"/>
              </a:solidFill>
            </a:endParaRPr>
          </a:p>
          <a:p>
            <a:pPr marL="342900" lvl="0" indent="-342900" algn="just" rtl="0">
              <a:lnSpc>
                <a:spcPct val="90000"/>
              </a:lnSpc>
              <a:spcBef>
                <a:spcPts val="1000"/>
              </a:spcBef>
              <a:spcAft>
                <a:spcPts val="0"/>
              </a:spcAft>
              <a:buClr>
                <a:schemeClr val="accent4"/>
              </a:buClr>
              <a:buSzPts val="2000"/>
              <a:buFont typeface="Arial"/>
              <a:buChar char="•"/>
            </a:pPr>
            <a:r>
              <a:rPr lang="en-GB" sz="2000">
                <a:solidFill>
                  <a:schemeClr val="accent1"/>
                </a:solidFill>
              </a:rPr>
              <a:t>Pictures as Idea Triggers</a:t>
            </a:r>
            <a:endParaRPr sz="2000">
              <a:solidFill>
                <a:schemeClr val="accent1"/>
              </a:solidFill>
            </a:endParaRPr>
          </a:p>
          <a:p>
            <a:pPr marL="342900" lvl="0" indent="-342900" algn="just" rtl="0">
              <a:lnSpc>
                <a:spcPct val="90000"/>
              </a:lnSpc>
              <a:spcBef>
                <a:spcPts val="1000"/>
              </a:spcBef>
              <a:spcAft>
                <a:spcPts val="0"/>
              </a:spcAft>
              <a:buClr>
                <a:schemeClr val="accent4"/>
              </a:buClr>
              <a:buSzPts val="2000"/>
              <a:buFont typeface="Arial"/>
              <a:buChar char="•"/>
            </a:pPr>
            <a:r>
              <a:rPr lang="en-GB" sz="2000">
                <a:solidFill>
                  <a:schemeClr val="accent1"/>
                </a:solidFill>
              </a:rPr>
              <a:t>Morphological Chart</a:t>
            </a:r>
            <a:endParaRPr/>
          </a:p>
          <a:p>
            <a:pPr marL="342900" lvl="0" indent="-342900" algn="just" rtl="0">
              <a:lnSpc>
                <a:spcPct val="90000"/>
              </a:lnSpc>
              <a:spcBef>
                <a:spcPts val="1000"/>
              </a:spcBef>
              <a:spcAft>
                <a:spcPts val="0"/>
              </a:spcAft>
              <a:buClr>
                <a:schemeClr val="accent4"/>
              </a:buClr>
              <a:buSzPts val="2000"/>
              <a:buFont typeface="Arial"/>
              <a:buChar char="•"/>
            </a:pPr>
            <a:r>
              <a:rPr lang="en-GB" sz="2000">
                <a:solidFill>
                  <a:schemeClr val="accent1"/>
                </a:solidFill>
              </a:rPr>
              <a:t>Six </a:t>
            </a:r>
            <a:r>
              <a:rPr lang="en-GB">
                <a:solidFill>
                  <a:schemeClr val="accent1"/>
                </a:solidFill>
              </a:rPr>
              <a:t>T</a:t>
            </a:r>
            <a:r>
              <a:rPr lang="en-GB" sz="2000">
                <a:solidFill>
                  <a:schemeClr val="accent1"/>
                </a:solidFill>
              </a:rPr>
              <a:t>hinking Hats</a:t>
            </a:r>
            <a:endParaRPr sz="2000">
              <a:solidFill>
                <a:schemeClr val="accent1"/>
              </a:solidFill>
            </a:endParaRPr>
          </a:p>
          <a:p>
            <a:pPr marL="342900" lvl="0" indent="-342900" algn="just" rtl="0">
              <a:lnSpc>
                <a:spcPct val="90000"/>
              </a:lnSpc>
              <a:spcBef>
                <a:spcPts val="1000"/>
              </a:spcBef>
              <a:spcAft>
                <a:spcPts val="0"/>
              </a:spcAft>
              <a:buClr>
                <a:schemeClr val="accent4"/>
              </a:buClr>
              <a:buSzPts val="2000"/>
              <a:buFont typeface="Arial"/>
              <a:buChar char="•"/>
            </a:pPr>
            <a:r>
              <a:rPr lang="en-GB" sz="2000">
                <a:solidFill>
                  <a:schemeClr val="accent1"/>
                </a:solidFill>
              </a:rPr>
              <a:t>Five W’s and one H</a:t>
            </a:r>
            <a:endParaRPr/>
          </a:p>
          <a:p>
            <a:pPr marL="342900" lvl="0" indent="-342900" algn="just" rtl="0">
              <a:lnSpc>
                <a:spcPct val="90000"/>
              </a:lnSpc>
              <a:spcBef>
                <a:spcPts val="1000"/>
              </a:spcBef>
              <a:spcAft>
                <a:spcPts val="0"/>
              </a:spcAft>
              <a:buClr>
                <a:schemeClr val="accent4"/>
              </a:buClr>
              <a:buSzPts val="2000"/>
              <a:buFont typeface="Arial"/>
              <a:buChar char="•"/>
            </a:pPr>
            <a:r>
              <a:rPr lang="en-GB" sz="2000">
                <a:solidFill>
                  <a:schemeClr val="accent1"/>
                </a:solidFill>
              </a:rPr>
              <a:t>Random Words</a:t>
            </a:r>
            <a:endParaRPr/>
          </a:p>
          <a:p>
            <a:pPr marL="342900" lvl="0" indent="-342900" algn="just" rtl="0">
              <a:lnSpc>
                <a:spcPct val="90000"/>
              </a:lnSpc>
              <a:spcBef>
                <a:spcPts val="1000"/>
              </a:spcBef>
              <a:spcAft>
                <a:spcPts val="0"/>
              </a:spcAft>
              <a:buClr>
                <a:schemeClr val="accent4"/>
              </a:buClr>
              <a:buSzPts val="2000"/>
              <a:buFont typeface="Arial"/>
              <a:buChar char="•"/>
            </a:pPr>
            <a:r>
              <a:rPr lang="en-GB" sz="2000">
                <a:solidFill>
                  <a:schemeClr val="accent1"/>
                </a:solidFill>
              </a:rPr>
              <a:t>Mind Mapping</a:t>
            </a:r>
            <a:endParaRPr/>
          </a:p>
          <a:p>
            <a:pPr marL="342900" lvl="0" indent="-342900" algn="just" rtl="0">
              <a:lnSpc>
                <a:spcPct val="90000"/>
              </a:lnSpc>
              <a:spcBef>
                <a:spcPts val="1000"/>
              </a:spcBef>
              <a:spcAft>
                <a:spcPts val="0"/>
              </a:spcAft>
              <a:buClr>
                <a:schemeClr val="accent4"/>
              </a:buClr>
              <a:buSzPts val="2000"/>
              <a:buFont typeface="Arial"/>
              <a:buChar char="•"/>
            </a:pPr>
            <a:r>
              <a:rPr lang="en-GB" sz="2000">
                <a:solidFill>
                  <a:schemeClr val="accent1"/>
                </a:solidFill>
              </a:rPr>
              <a:t>Lateral Thinking</a:t>
            </a:r>
            <a:endParaRPr/>
          </a:p>
          <a:p>
            <a:pPr marL="342900" lvl="0" indent="-342900" algn="just" rtl="0">
              <a:lnSpc>
                <a:spcPct val="90000"/>
              </a:lnSpc>
              <a:spcBef>
                <a:spcPts val="1000"/>
              </a:spcBef>
              <a:spcAft>
                <a:spcPts val="0"/>
              </a:spcAft>
              <a:buClr>
                <a:schemeClr val="accent4"/>
              </a:buClr>
              <a:buSzPts val="2000"/>
              <a:buFont typeface="Arial"/>
              <a:buChar char="•"/>
            </a:pPr>
            <a:r>
              <a:rPr lang="en-GB" sz="2000">
                <a:solidFill>
                  <a:schemeClr val="accent1"/>
                </a:solidFill>
              </a:rPr>
              <a:t>SCAMPER </a:t>
            </a:r>
            <a:endParaRPr sz="2000">
              <a:solidFill>
                <a:schemeClr val="accent1"/>
              </a:solidFill>
            </a:endParaRPr>
          </a:p>
          <a:p>
            <a:pPr marL="0" lvl="0" indent="0" algn="l" rtl="0">
              <a:lnSpc>
                <a:spcPct val="90000"/>
              </a:lnSpc>
              <a:spcBef>
                <a:spcPts val="1000"/>
              </a:spcBef>
              <a:spcAft>
                <a:spcPts val="0"/>
              </a:spcAft>
              <a:buClr>
                <a:schemeClr val="dk1"/>
              </a:buClr>
              <a:buSzPts val="2000"/>
              <a:buNone/>
            </a:pPr>
            <a:endParaRPr/>
          </a:p>
        </p:txBody>
      </p:sp>
      <p:sp>
        <p:nvSpPr>
          <p:cNvPr id="312" name="Google Shape;312;p19"/>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313" name="Google Shape;313;p19"/>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314" name="Google Shape;314;p19"/>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19</a:t>
            </a:fld>
            <a:endParaRPr/>
          </a:p>
        </p:txBody>
      </p:sp>
      <p:pic>
        <p:nvPicPr>
          <p:cNvPr id="315" name="Google Shape;315;p19"/>
          <p:cNvPicPr preferRelativeResize="0"/>
          <p:nvPr/>
        </p:nvPicPr>
        <p:blipFill rotWithShape="1">
          <a:blip r:embed="rId3">
            <a:alphaModFix/>
          </a:blip>
          <a:srcRect/>
          <a:stretch/>
        </p:blipFill>
        <p:spPr>
          <a:xfrm rot="-327683">
            <a:off x="5954410" y="2794401"/>
            <a:ext cx="4584373" cy="313743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2"/>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Content</a:t>
            </a:r>
            <a:endParaRPr/>
          </a:p>
        </p:txBody>
      </p:sp>
      <p:sp>
        <p:nvSpPr>
          <p:cNvPr id="80" name="Google Shape;80;p2"/>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457200" lvl="0" indent="-457200" algn="just" rtl="0">
              <a:lnSpc>
                <a:spcPct val="90000"/>
              </a:lnSpc>
              <a:spcBef>
                <a:spcPts val="0"/>
              </a:spcBef>
              <a:spcAft>
                <a:spcPts val="0"/>
              </a:spcAft>
              <a:buClr>
                <a:schemeClr val="accent1"/>
              </a:buClr>
              <a:buSzPts val="3200"/>
              <a:buFont typeface="Arial"/>
              <a:buChar char="•"/>
            </a:pPr>
            <a:r>
              <a:rPr lang="en-GB" sz="3200" dirty="0">
                <a:solidFill>
                  <a:srgbClr val="52BFC9"/>
                </a:solidFill>
              </a:rPr>
              <a:t>What is </a:t>
            </a:r>
            <a:r>
              <a:rPr lang="en-GB" sz="3200" b="1" dirty="0">
                <a:solidFill>
                  <a:srgbClr val="52BFC9"/>
                </a:solidFill>
              </a:rPr>
              <a:t>Creativity</a:t>
            </a:r>
            <a:r>
              <a:rPr lang="en-GB" sz="3200" dirty="0">
                <a:solidFill>
                  <a:srgbClr val="52BFC9"/>
                </a:solidFill>
              </a:rPr>
              <a:t> and where does it come from?</a:t>
            </a:r>
            <a:endParaRPr dirty="0"/>
          </a:p>
          <a:p>
            <a:pPr marL="457200" lvl="0" indent="-457200" algn="just" rtl="0">
              <a:lnSpc>
                <a:spcPct val="90000"/>
              </a:lnSpc>
              <a:spcBef>
                <a:spcPts val="1000"/>
              </a:spcBef>
              <a:spcAft>
                <a:spcPts val="0"/>
              </a:spcAft>
              <a:buClr>
                <a:schemeClr val="accent1"/>
              </a:buClr>
              <a:buSzPts val="3200"/>
              <a:buFont typeface="Arial"/>
              <a:buChar char="•"/>
            </a:pPr>
            <a:r>
              <a:rPr lang="en-GB" sz="3200" dirty="0">
                <a:solidFill>
                  <a:srgbClr val="52BFC9"/>
                </a:solidFill>
              </a:rPr>
              <a:t>Rules of </a:t>
            </a:r>
            <a:r>
              <a:rPr lang="en-GB" sz="3200" b="1" dirty="0">
                <a:solidFill>
                  <a:srgbClr val="52BFC9"/>
                </a:solidFill>
              </a:rPr>
              <a:t>Creativity</a:t>
            </a:r>
            <a:r>
              <a:rPr lang="en-GB" sz="3200" dirty="0">
                <a:solidFill>
                  <a:srgbClr val="52BFC9"/>
                </a:solidFill>
              </a:rPr>
              <a:t> </a:t>
            </a:r>
            <a:r>
              <a:rPr lang="en-GB" sz="3200" b="1" dirty="0">
                <a:solidFill>
                  <a:srgbClr val="52BFC9"/>
                </a:solidFill>
              </a:rPr>
              <a:t>World</a:t>
            </a:r>
            <a:endParaRPr dirty="0"/>
          </a:p>
          <a:p>
            <a:pPr marL="457200" lvl="0" indent="-457200" algn="just" rtl="0">
              <a:lnSpc>
                <a:spcPct val="90000"/>
              </a:lnSpc>
              <a:spcBef>
                <a:spcPts val="1000"/>
              </a:spcBef>
              <a:spcAft>
                <a:spcPts val="0"/>
              </a:spcAft>
              <a:buClr>
                <a:schemeClr val="accent1"/>
              </a:buClr>
              <a:buSzPts val="3200"/>
              <a:buFont typeface="Arial"/>
              <a:buChar char="•"/>
            </a:pPr>
            <a:r>
              <a:rPr lang="en-GB" sz="3200" dirty="0">
                <a:solidFill>
                  <a:srgbClr val="52BFC9"/>
                </a:solidFill>
              </a:rPr>
              <a:t>Why is </a:t>
            </a:r>
            <a:r>
              <a:rPr lang="en-GB" sz="3200" b="1" dirty="0">
                <a:solidFill>
                  <a:srgbClr val="52BFC9"/>
                </a:solidFill>
              </a:rPr>
              <a:t>Creativity</a:t>
            </a:r>
            <a:r>
              <a:rPr lang="en-GB" sz="3200" dirty="0">
                <a:solidFill>
                  <a:srgbClr val="52BFC9"/>
                </a:solidFill>
              </a:rPr>
              <a:t> important and what does it contribute to?</a:t>
            </a:r>
            <a:endParaRPr dirty="0"/>
          </a:p>
          <a:p>
            <a:pPr marL="457200" lvl="0" indent="-457200" algn="just" rtl="0">
              <a:lnSpc>
                <a:spcPct val="90000"/>
              </a:lnSpc>
              <a:spcBef>
                <a:spcPts val="1000"/>
              </a:spcBef>
              <a:spcAft>
                <a:spcPts val="0"/>
              </a:spcAft>
              <a:buClr>
                <a:schemeClr val="accent1"/>
              </a:buClr>
              <a:buSzPts val="3200"/>
              <a:buFont typeface="Arial"/>
              <a:buChar char="•"/>
            </a:pPr>
            <a:r>
              <a:rPr lang="en-GB" sz="3200" dirty="0">
                <a:solidFill>
                  <a:srgbClr val="52BFC9"/>
                </a:solidFill>
              </a:rPr>
              <a:t>What does </a:t>
            </a:r>
            <a:r>
              <a:rPr lang="en-GB" sz="3200" b="1" dirty="0">
                <a:solidFill>
                  <a:srgbClr val="52BFC9"/>
                </a:solidFill>
              </a:rPr>
              <a:t>Creativity</a:t>
            </a:r>
            <a:r>
              <a:rPr lang="en-GB" sz="3200" dirty="0">
                <a:solidFill>
                  <a:srgbClr val="52BFC9"/>
                </a:solidFill>
              </a:rPr>
              <a:t> depend on?</a:t>
            </a:r>
            <a:endParaRPr dirty="0"/>
          </a:p>
          <a:p>
            <a:pPr marL="457200" lvl="0" indent="-457200" algn="just" rtl="0">
              <a:lnSpc>
                <a:spcPct val="90000"/>
              </a:lnSpc>
              <a:spcBef>
                <a:spcPts val="1000"/>
              </a:spcBef>
              <a:spcAft>
                <a:spcPts val="0"/>
              </a:spcAft>
              <a:buClr>
                <a:schemeClr val="accent1"/>
              </a:buClr>
              <a:buSzPts val="3200"/>
              <a:buFont typeface="Arial"/>
              <a:buChar char="•"/>
            </a:pPr>
            <a:r>
              <a:rPr lang="en-GB" sz="3200" dirty="0">
                <a:solidFill>
                  <a:srgbClr val="52BFC9"/>
                </a:solidFill>
              </a:rPr>
              <a:t>How to develop </a:t>
            </a:r>
            <a:r>
              <a:rPr lang="en-GB" sz="3200" b="1" dirty="0">
                <a:solidFill>
                  <a:srgbClr val="52BFC9"/>
                </a:solidFill>
              </a:rPr>
              <a:t>Creativity</a:t>
            </a:r>
            <a:r>
              <a:rPr lang="en-GB" sz="3200" dirty="0">
                <a:solidFill>
                  <a:srgbClr val="52BFC9"/>
                </a:solidFill>
              </a:rPr>
              <a:t>?</a:t>
            </a:r>
            <a:endParaRPr dirty="0"/>
          </a:p>
          <a:p>
            <a:pPr marL="457200" lvl="0" indent="-457200" algn="just" rtl="0">
              <a:lnSpc>
                <a:spcPct val="90000"/>
              </a:lnSpc>
              <a:spcBef>
                <a:spcPts val="1000"/>
              </a:spcBef>
              <a:spcAft>
                <a:spcPts val="0"/>
              </a:spcAft>
              <a:buClr>
                <a:schemeClr val="accent1"/>
              </a:buClr>
              <a:buSzPts val="3200"/>
              <a:buFont typeface="Arial"/>
              <a:buChar char="•"/>
            </a:pPr>
            <a:r>
              <a:rPr lang="en-GB" sz="3200" dirty="0">
                <a:solidFill>
                  <a:srgbClr val="52BFC9"/>
                </a:solidFill>
              </a:rPr>
              <a:t>Creativity Techniques </a:t>
            </a:r>
            <a:endParaRPr dirty="0"/>
          </a:p>
          <a:p>
            <a:pPr marL="457200" lvl="0" indent="-457200" algn="just" rtl="0">
              <a:lnSpc>
                <a:spcPct val="90000"/>
              </a:lnSpc>
              <a:spcBef>
                <a:spcPts val="1000"/>
              </a:spcBef>
              <a:spcAft>
                <a:spcPts val="0"/>
              </a:spcAft>
              <a:buClr>
                <a:schemeClr val="accent1"/>
              </a:buClr>
              <a:buSzPts val="3200"/>
              <a:buFont typeface="Arial"/>
              <a:buChar char="•"/>
            </a:pPr>
            <a:r>
              <a:rPr lang="en-GB" sz="3200" dirty="0">
                <a:solidFill>
                  <a:srgbClr val="52BFC9"/>
                </a:solidFill>
              </a:rPr>
              <a:t>Food for Thought</a:t>
            </a:r>
            <a:endParaRPr sz="3200" dirty="0">
              <a:solidFill>
                <a:srgbClr val="52BFC9"/>
              </a:solidFill>
            </a:endParaRPr>
          </a:p>
          <a:p>
            <a:pPr marL="0" lvl="0" indent="0" algn="l" rtl="0">
              <a:lnSpc>
                <a:spcPct val="90000"/>
              </a:lnSpc>
              <a:spcBef>
                <a:spcPts val="1000"/>
              </a:spcBef>
              <a:spcAft>
                <a:spcPts val="0"/>
              </a:spcAft>
              <a:buClr>
                <a:schemeClr val="dk1"/>
              </a:buClr>
              <a:buSzPts val="2000"/>
              <a:buNone/>
            </a:pPr>
            <a:endParaRPr dirty="0"/>
          </a:p>
        </p:txBody>
      </p:sp>
      <p:sp>
        <p:nvSpPr>
          <p:cNvPr id="81" name="Google Shape;81;p2"/>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82" name="Google Shape;82;p2"/>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83" name="Google Shape;83;p2"/>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2</a:t>
            </a:fld>
            <a:endParaRPr/>
          </a:p>
        </p:txBody>
      </p:sp>
      <p:pic>
        <p:nvPicPr>
          <p:cNvPr id="84" name="Google Shape;84;p2"/>
          <p:cNvPicPr preferRelativeResize="0"/>
          <p:nvPr/>
        </p:nvPicPr>
        <p:blipFill rotWithShape="1">
          <a:blip r:embed="rId3">
            <a:alphaModFix/>
          </a:blip>
          <a:srcRect/>
          <a:stretch/>
        </p:blipFill>
        <p:spPr>
          <a:xfrm>
            <a:off x="9499210" y="4050885"/>
            <a:ext cx="2461564" cy="267059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0"/>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21" name="Google Shape;321;p20"/>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342900" lvl="0" indent="-342900" algn="just" rtl="0">
              <a:lnSpc>
                <a:spcPct val="90000"/>
              </a:lnSpc>
              <a:spcBef>
                <a:spcPts val="0"/>
              </a:spcBef>
              <a:spcAft>
                <a:spcPts val="0"/>
              </a:spcAft>
              <a:buClr>
                <a:srgbClr val="F0AB20"/>
              </a:buClr>
              <a:buSzPts val="2000"/>
              <a:buFont typeface="Arial"/>
              <a:buChar char="•"/>
            </a:pPr>
            <a:r>
              <a:rPr lang="en-GB" b="0">
                <a:solidFill>
                  <a:srgbClr val="52BFC9"/>
                </a:solidFill>
              </a:rPr>
              <a:t>Brainstorming consolidates a relaxed, casual way to deal with critical thinking with lateral reasoning. It urges individuals to concoct idea and thoughts that can, from the start, appear to be impractical. Some of these concepts have the potential to be developed into original, inventive solutions to a problem, while others have the potential to generate even more concepts. This allows people to use each other's ideas to jolting their thinking, and  helps to get out of their normal thinking, by making them unstuck to look beyond. </a:t>
            </a:r>
            <a:endParaRPr/>
          </a:p>
          <a:p>
            <a:pPr marL="342900" lvl="0" indent="-342900" algn="just" rtl="0">
              <a:lnSpc>
                <a:spcPct val="90000"/>
              </a:lnSpc>
              <a:spcBef>
                <a:spcPts val="1000"/>
              </a:spcBef>
              <a:spcAft>
                <a:spcPts val="0"/>
              </a:spcAft>
              <a:buClr>
                <a:srgbClr val="F0AB20"/>
              </a:buClr>
              <a:buSzPts val="2000"/>
              <a:buFont typeface="Arial"/>
              <a:buChar char="•"/>
            </a:pPr>
            <a:r>
              <a:rPr lang="en-GB" b="0">
                <a:solidFill>
                  <a:srgbClr val="52BFC9"/>
                </a:solidFill>
              </a:rPr>
              <a:t>It’s can be used for mostly all kinds of groups.</a:t>
            </a:r>
            <a:endParaRPr/>
          </a:p>
          <a:p>
            <a:pPr marL="342900" lvl="0" indent="-342900" algn="just" rtl="0">
              <a:lnSpc>
                <a:spcPct val="90000"/>
              </a:lnSpc>
              <a:spcBef>
                <a:spcPts val="1000"/>
              </a:spcBef>
              <a:spcAft>
                <a:spcPts val="0"/>
              </a:spcAft>
              <a:buClr>
                <a:srgbClr val="F0AB20"/>
              </a:buClr>
              <a:buSzPts val="2000"/>
              <a:buFont typeface="Arial"/>
              <a:buChar char="•"/>
            </a:pPr>
            <a:r>
              <a:rPr lang="en-GB" b="0">
                <a:solidFill>
                  <a:srgbClr val="52BFC9"/>
                </a:solidFill>
              </a:rPr>
              <a:t>When brainstorming, everyone is encouraged to participate in a free and open environment. All participants are encouraged to fully contribute, which aids in the development of a wide range of inventive solutions, and unconventional concepts are encouraged and built upon.</a:t>
            </a:r>
            <a:endParaRPr/>
          </a:p>
          <a:p>
            <a:pPr marL="342900" lvl="0" indent="-342900" algn="just" rtl="0">
              <a:lnSpc>
                <a:spcPct val="90000"/>
              </a:lnSpc>
              <a:spcBef>
                <a:spcPts val="1000"/>
              </a:spcBef>
              <a:spcAft>
                <a:spcPts val="0"/>
              </a:spcAft>
              <a:buClr>
                <a:srgbClr val="F0AB20"/>
              </a:buClr>
              <a:buSzPts val="2000"/>
              <a:buFont typeface="Arial"/>
              <a:buChar char="•"/>
            </a:pPr>
            <a:r>
              <a:rPr lang="en-GB" b="0">
                <a:solidFill>
                  <a:srgbClr val="52BFC9"/>
                </a:solidFill>
              </a:rPr>
              <a:t>The typical time is between thirty and one hour. can be shorter or longer, depending on how hard the problem is and how motivated the group is.</a:t>
            </a:r>
            <a:endParaRPr/>
          </a:p>
          <a:p>
            <a:pPr marL="0" lvl="0" indent="0" algn="l" rtl="0">
              <a:lnSpc>
                <a:spcPct val="90000"/>
              </a:lnSpc>
              <a:spcBef>
                <a:spcPts val="1000"/>
              </a:spcBef>
              <a:spcAft>
                <a:spcPts val="0"/>
              </a:spcAft>
              <a:buClr>
                <a:schemeClr val="dk1"/>
              </a:buClr>
              <a:buSzPts val="2000"/>
              <a:buNone/>
            </a:pPr>
            <a:endParaRPr/>
          </a:p>
        </p:txBody>
      </p:sp>
      <p:sp>
        <p:nvSpPr>
          <p:cNvPr id="322" name="Google Shape;322;p20"/>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Brainstorming </a:t>
            </a:r>
            <a:endParaRPr/>
          </a:p>
        </p:txBody>
      </p:sp>
      <p:sp>
        <p:nvSpPr>
          <p:cNvPr id="323" name="Google Shape;323;p20"/>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324" name="Google Shape;324;p20"/>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20</a:t>
            </a:fld>
            <a:endParaRPr/>
          </a:p>
        </p:txBody>
      </p:sp>
      <p:pic>
        <p:nvPicPr>
          <p:cNvPr id="325" name="Google Shape;325;p20"/>
          <p:cNvPicPr preferRelativeResize="0"/>
          <p:nvPr/>
        </p:nvPicPr>
        <p:blipFill rotWithShape="1">
          <a:blip r:embed="rId3">
            <a:alphaModFix/>
          </a:blip>
          <a:srcRect l="21295" t="8732" r="20376"/>
          <a:stretch/>
        </p:blipFill>
        <p:spPr>
          <a:xfrm flipH="1">
            <a:off x="9326717" y="5011272"/>
            <a:ext cx="2098229" cy="18467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1"/>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31" name="Google Shape;331;p21"/>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342900" lvl="0" indent="-342900" algn="just" rtl="0">
              <a:lnSpc>
                <a:spcPct val="90000"/>
              </a:lnSpc>
              <a:spcBef>
                <a:spcPts val="0"/>
              </a:spcBef>
              <a:spcAft>
                <a:spcPts val="0"/>
              </a:spcAft>
              <a:buClr>
                <a:schemeClr val="accent4"/>
              </a:buClr>
              <a:buSzPts val="2400"/>
              <a:buFont typeface="Arial"/>
              <a:buChar char="•"/>
            </a:pPr>
            <a:r>
              <a:rPr lang="en-GB" sz="2400" b="0" i="1" u="sng">
                <a:solidFill>
                  <a:schemeClr val="accent1"/>
                </a:solidFill>
              </a:rPr>
              <a:t>Prepare the group </a:t>
            </a:r>
            <a:r>
              <a:rPr lang="en-GB" sz="2400" b="0" i="1">
                <a:solidFill>
                  <a:schemeClr val="accent1"/>
                </a:solidFill>
              </a:rPr>
              <a:t>– Set up the group and explain what needs to be done.</a:t>
            </a:r>
            <a:endParaRPr/>
          </a:p>
          <a:p>
            <a:pPr marL="342900" lvl="0" indent="-342900" algn="just" rtl="0">
              <a:lnSpc>
                <a:spcPct val="90000"/>
              </a:lnSpc>
              <a:spcBef>
                <a:spcPts val="1000"/>
              </a:spcBef>
              <a:spcAft>
                <a:spcPts val="0"/>
              </a:spcAft>
              <a:buClr>
                <a:schemeClr val="accent4"/>
              </a:buClr>
              <a:buSzPts val="2400"/>
              <a:buFont typeface="Arial"/>
              <a:buChar char="•"/>
            </a:pPr>
            <a:r>
              <a:rPr lang="en-GB" sz="2400" b="0" i="1" u="sng">
                <a:solidFill>
                  <a:schemeClr val="accent1"/>
                </a:solidFill>
              </a:rPr>
              <a:t>Define the Problem </a:t>
            </a:r>
            <a:r>
              <a:rPr lang="en-GB" sz="2400" b="0" i="1">
                <a:solidFill>
                  <a:schemeClr val="accent1"/>
                </a:solidFill>
              </a:rPr>
              <a:t>– Make sure everyone understands the issue for which ideas are needed by describing it. It is very simple for people to take the wrong path. This can be accomplished effectively by writing it down on a flipchart page and gluing it to the wall.</a:t>
            </a:r>
            <a:endParaRPr sz="2400" b="0" i="1">
              <a:solidFill>
                <a:schemeClr val="accent1"/>
              </a:solidFill>
            </a:endParaRPr>
          </a:p>
          <a:p>
            <a:pPr marL="342900" lvl="0" indent="-342900" algn="just" rtl="0">
              <a:lnSpc>
                <a:spcPct val="90000"/>
              </a:lnSpc>
              <a:spcBef>
                <a:spcPts val="1000"/>
              </a:spcBef>
              <a:spcAft>
                <a:spcPts val="0"/>
              </a:spcAft>
              <a:buClr>
                <a:schemeClr val="accent4"/>
              </a:buClr>
              <a:buSzPts val="2400"/>
              <a:buFont typeface="Arial"/>
              <a:buChar char="•"/>
            </a:pPr>
            <a:r>
              <a:rPr lang="en-GB" sz="2400" b="0" i="1" u="sng">
                <a:solidFill>
                  <a:schemeClr val="accent1"/>
                </a:solidFill>
              </a:rPr>
              <a:t>Generate Ideas </a:t>
            </a:r>
            <a:r>
              <a:rPr lang="en-GB" sz="2400" b="0" i="1">
                <a:solidFill>
                  <a:schemeClr val="accent1"/>
                </a:solidFill>
              </a:rPr>
              <a:t>– Allow the group to create ideas. Keep the ideas visible to trigger further ideas by writing them on flipchart.</a:t>
            </a:r>
            <a:endParaRPr/>
          </a:p>
          <a:p>
            <a:pPr marL="626364" lvl="1" indent="-342900" algn="just" rtl="0">
              <a:lnSpc>
                <a:spcPct val="90000"/>
              </a:lnSpc>
              <a:spcBef>
                <a:spcPts val="500"/>
              </a:spcBef>
              <a:spcAft>
                <a:spcPts val="0"/>
              </a:spcAft>
              <a:buClr>
                <a:schemeClr val="accent4"/>
              </a:buClr>
              <a:buSzPts val="2400"/>
              <a:buFont typeface="Courier New"/>
              <a:buChar char="o"/>
            </a:pPr>
            <a:r>
              <a:rPr lang="en-GB" sz="2400" b="0" i="1">
                <a:solidFill>
                  <a:schemeClr val="accent1"/>
                </a:solidFill>
              </a:rPr>
              <a:t>No criticism or Debate – Just take in whatever ideas come up</a:t>
            </a:r>
            <a:endParaRPr/>
          </a:p>
          <a:p>
            <a:pPr marL="626364" lvl="1" indent="-342900" algn="just" rtl="0">
              <a:lnSpc>
                <a:spcPct val="90000"/>
              </a:lnSpc>
              <a:spcBef>
                <a:spcPts val="500"/>
              </a:spcBef>
              <a:spcAft>
                <a:spcPts val="0"/>
              </a:spcAft>
              <a:buClr>
                <a:schemeClr val="accent4"/>
              </a:buClr>
              <a:buSzPts val="2400"/>
              <a:buFont typeface="Courier New"/>
              <a:buChar char="o"/>
            </a:pPr>
            <a:r>
              <a:rPr lang="en-GB" sz="2400" b="0" i="1">
                <a:solidFill>
                  <a:schemeClr val="accent1"/>
                </a:solidFill>
              </a:rPr>
              <a:t>Quantity over Quality – More ideas the better</a:t>
            </a:r>
            <a:endParaRPr/>
          </a:p>
          <a:p>
            <a:pPr marL="626364" lvl="1" indent="-342900" algn="just" rtl="0">
              <a:lnSpc>
                <a:spcPct val="90000"/>
              </a:lnSpc>
              <a:spcBef>
                <a:spcPts val="500"/>
              </a:spcBef>
              <a:spcAft>
                <a:spcPts val="0"/>
              </a:spcAft>
              <a:buClr>
                <a:schemeClr val="accent4"/>
              </a:buClr>
              <a:buSzPts val="2400"/>
              <a:buFont typeface="Courier New"/>
              <a:buChar char="o"/>
            </a:pPr>
            <a:r>
              <a:rPr lang="en-GB" sz="2400" b="0" i="1">
                <a:solidFill>
                  <a:schemeClr val="accent1"/>
                </a:solidFill>
              </a:rPr>
              <a:t>Freewheel </a:t>
            </a:r>
            <a:r>
              <a:rPr lang="en-GB" sz="2400" i="1">
                <a:solidFill>
                  <a:schemeClr val="accent1"/>
                </a:solidFill>
              </a:rPr>
              <a:t>–</a:t>
            </a:r>
            <a:r>
              <a:rPr lang="en-GB" sz="2400" b="0" i="1">
                <a:solidFill>
                  <a:schemeClr val="accent1"/>
                </a:solidFill>
              </a:rPr>
              <a:t> </a:t>
            </a:r>
            <a:r>
              <a:rPr lang="en-GB" sz="2400">
                <a:solidFill>
                  <a:schemeClr val="accent1"/>
                </a:solidFill>
              </a:rPr>
              <a:t>using one idea as a stimulus for the next.</a:t>
            </a:r>
            <a:endParaRPr sz="2400" b="0" i="1">
              <a:solidFill>
                <a:schemeClr val="accent1"/>
              </a:solidFill>
            </a:endParaRPr>
          </a:p>
          <a:p>
            <a:pPr marL="626364" lvl="1" indent="-342900" algn="just" rtl="0">
              <a:lnSpc>
                <a:spcPct val="90000"/>
              </a:lnSpc>
              <a:spcBef>
                <a:spcPts val="500"/>
              </a:spcBef>
              <a:spcAft>
                <a:spcPts val="0"/>
              </a:spcAft>
              <a:buClr>
                <a:schemeClr val="accent4"/>
              </a:buClr>
              <a:buSzPts val="2400"/>
              <a:buFont typeface="Courier New"/>
              <a:buChar char="o"/>
            </a:pPr>
            <a:r>
              <a:rPr lang="en-GB" sz="2400" b="0" i="1">
                <a:solidFill>
                  <a:schemeClr val="accent1"/>
                </a:solidFill>
              </a:rPr>
              <a:t>Mutate and Combine </a:t>
            </a:r>
            <a:r>
              <a:rPr lang="en-GB" sz="2400" i="1">
                <a:solidFill>
                  <a:schemeClr val="accent1"/>
                </a:solidFill>
              </a:rPr>
              <a:t>– </a:t>
            </a:r>
            <a:r>
              <a:rPr lang="en-GB" sz="2400">
                <a:solidFill>
                  <a:schemeClr val="accent1"/>
                </a:solidFill>
              </a:rPr>
              <a:t>deliberately distort and modify existing ideas and deliberately try to build new ideas from the combinations of existing ones.</a:t>
            </a:r>
            <a:endParaRPr sz="2400" b="0" i="1">
              <a:solidFill>
                <a:schemeClr val="accent1"/>
              </a:solidFill>
            </a:endParaRPr>
          </a:p>
          <a:p>
            <a:pPr marL="342900" lvl="0" indent="-342900" algn="l" rtl="0">
              <a:lnSpc>
                <a:spcPct val="90000"/>
              </a:lnSpc>
              <a:spcBef>
                <a:spcPts val="1000"/>
              </a:spcBef>
              <a:spcAft>
                <a:spcPts val="0"/>
              </a:spcAft>
              <a:buClr>
                <a:schemeClr val="accent4"/>
              </a:buClr>
              <a:buSzPts val="2400"/>
              <a:buFont typeface="Arial"/>
              <a:buChar char="•"/>
            </a:pPr>
            <a:r>
              <a:rPr lang="en-GB" sz="2400" b="0" i="1" u="sng">
                <a:solidFill>
                  <a:schemeClr val="accent1"/>
                </a:solidFill>
              </a:rPr>
              <a:t>Reduce Ideas </a:t>
            </a:r>
            <a:r>
              <a:rPr lang="en-GB" sz="2400" b="0" i="1">
                <a:solidFill>
                  <a:schemeClr val="accent1"/>
                </a:solidFill>
              </a:rPr>
              <a:t>– Separating and Selecting Ideas is Idea Reduction.</a:t>
            </a:r>
            <a:endParaRPr sz="2400" b="0">
              <a:solidFill>
                <a:schemeClr val="accent1"/>
              </a:solidFill>
            </a:endParaRPr>
          </a:p>
          <a:p>
            <a:pPr marL="0" lvl="0" indent="0" algn="l" rtl="0">
              <a:lnSpc>
                <a:spcPct val="90000"/>
              </a:lnSpc>
              <a:spcBef>
                <a:spcPts val="1000"/>
              </a:spcBef>
              <a:spcAft>
                <a:spcPts val="0"/>
              </a:spcAft>
              <a:buClr>
                <a:schemeClr val="dk1"/>
              </a:buClr>
              <a:buSzPts val="2000"/>
              <a:buNone/>
            </a:pPr>
            <a:endParaRPr/>
          </a:p>
        </p:txBody>
      </p:sp>
      <p:sp>
        <p:nvSpPr>
          <p:cNvPr id="332" name="Google Shape;332;p21"/>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How to Use Brainstorming </a:t>
            </a:r>
            <a:endParaRPr/>
          </a:p>
        </p:txBody>
      </p:sp>
      <p:sp>
        <p:nvSpPr>
          <p:cNvPr id="333" name="Google Shape;333;p21"/>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334" name="Google Shape;334;p21"/>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21</a:t>
            </a:fld>
            <a:endParaRPr/>
          </a:p>
        </p:txBody>
      </p:sp>
      <p:pic>
        <p:nvPicPr>
          <p:cNvPr id="335" name="Google Shape;335;p21"/>
          <p:cNvPicPr preferRelativeResize="0"/>
          <p:nvPr/>
        </p:nvPicPr>
        <p:blipFill rotWithShape="1">
          <a:blip r:embed="rId3">
            <a:alphaModFix/>
          </a:blip>
          <a:srcRect/>
          <a:stretch/>
        </p:blipFill>
        <p:spPr>
          <a:xfrm>
            <a:off x="8439188" y="4888192"/>
            <a:ext cx="3666565" cy="183328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2"/>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41" name="Google Shape;341;p22"/>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1"/>
              </a:buClr>
              <a:buSzPts val="2000"/>
              <a:buFont typeface="Arial"/>
              <a:buChar char="•"/>
            </a:pPr>
            <a:r>
              <a:rPr lang="en-GB" sz="2000" b="0">
                <a:solidFill>
                  <a:srgbClr val="52BFC9"/>
                </a:solidFill>
              </a:rPr>
              <a:t>When you state that something is similar to something else (in some ways but not in others), you are using an analogy. For instance, a jumbo jet and an albatross are similar in that they both fly, have wings, can go great distances without stopping, and can sense where they are going; nevertheless, they differ in that they use various propulsion systems, are constructed from various materials, etc. </a:t>
            </a:r>
            <a:endParaRPr/>
          </a:p>
          <a:p>
            <a:pPr marL="285750" lvl="0" indent="-285750" algn="just" rtl="0">
              <a:lnSpc>
                <a:spcPct val="90000"/>
              </a:lnSpc>
              <a:spcBef>
                <a:spcPts val="1000"/>
              </a:spcBef>
              <a:spcAft>
                <a:spcPts val="0"/>
              </a:spcAft>
              <a:buClr>
                <a:schemeClr val="accent1"/>
              </a:buClr>
              <a:buSzPts val="2000"/>
              <a:buFont typeface="Arial"/>
              <a:buChar char="•"/>
            </a:pPr>
            <a:r>
              <a:rPr lang="en-GB" sz="2000" b="0">
                <a:solidFill>
                  <a:srgbClr val="52BFC9"/>
                </a:solidFill>
              </a:rPr>
              <a:t>Many methods for fostering creativity include analogies as a major component. An informal way of using an analogy is to say, "This problem makes me think of X (analogy), which suggests to me that maybe we could try Y (idea derived from analogy X)."</a:t>
            </a:r>
            <a:endParaRPr/>
          </a:p>
          <a:p>
            <a:pPr marL="0" lvl="0" indent="0" algn="l" rtl="0">
              <a:lnSpc>
                <a:spcPct val="90000"/>
              </a:lnSpc>
              <a:spcBef>
                <a:spcPts val="1000"/>
              </a:spcBef>
              <a:spcAft>
                <a:spcPts val="0"/>
              </a:spcAft>
              <a:buClr>
                <a:schemeClr val="dk1"/>
              </a:buClr>
              <a:buSzPts val="2000"/>
              <a:buNone/>
            </a:pPr>
            <a:endParaRPr/>
          </a:p>
        </p:txBody>
      </p:sp>
      <p:sp>
        <p:nvSpPr>
          <p:cNvPr id="342" name="Google Shape;342;p22"/>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Brainstorming by Analogies</a:t>
            </a:r>
            <a:endParaRPr sz="1600">
              <a:solidFill>
                <a:schemeClr val="dk2"/>
              </a:solidFill>
            </a:endParaRPr>
          </a:p>
        </p:txBody>
      </p:sp>
      <p:sp>
        <p:nvSpPr>
          <p:cNvPr id="343" name="Google Shape;343;p22"/>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344" name="Google Shape;344;p22"/>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22</a:t>
            </a:fld>
            <a:endParaRPr/>
          </a:p>
        </p:txBody>
      </p:sp>
      <p:pic>
        <p:nvPicPr>
          <p:cNvPr id="345" name="Google Shape;345;p22"/>
          <p:cNvPicPr preferRelativeResize="0"/>
          <p:nvPr/>
        </p:nvPicPr>
        <p:blipFill rotWithShape="1">
          <a:blip r:embed="rId3">
            <a:alphaModFix/>
          </a:blip>
          <a:srcRect/>
          <a:stretch/>
        </p:blipFill>
        <p:spPr>
          <a:xfrm>
            <a:off x="1313351" y="3489522"/>
            <a:ext cx="3764867" cy="313542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3"/>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51" name="Google Shape;351;p23"/>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4"/>
              </a:buClr>
              <a:buSzPts val="2000"/>
              <a:buFont typeface="Arial"/>
              <a:buChar char="•"/>
            </a:pPr>
            <a:r>
              <a:rPr lang="en-GB" b="0" i="1" u="sng">
                <a:solidFill>
                  <a:schemeClr val="accent1"/>
                </a:solidFill>
              </a:rPr>
              <a:t>Define the nature of idea </a:t>
            </a:r>
            <a:r>
              <a:rPr lang="en-GB" sz="2800" b="0" i="1">
                <a:solidFill>
                  <a:schemeClr val="accent1"/>
                </a:solidFill>
              </a:rPr>
              <a:t>– </a:t>
            </a:r>
            <a:r>
              <a:rPr lang="en-GB" b="0">
                <a:solidFill>
                  <a:schemeClr val="accent1"/>
                </a:solidFill>
              </a:rPr>
              <a:t>Define what you want to think about and try looking for a basic word phrase, such as: "How to create X", that reflects the essential functional nature of your search. 'How to avoid Y', 'How to accelerate Z', 'How to improve A’.</a:t>
            </a:r>
            <a:endParaRPr/>
          </a:p>
          <a:p>
            <a:pPr marL="285750" lvl="0" indent="-285750" algn="just" rtl="0">
              <a:lnSpc>
                <a:spcPct val="90000"/>
              </a:lnSpc>
              <a:spcBef>
                <a:spcPts val="1000"/>
              </a:spcBef>
              <a:spcAft>
                <a:spcPts val="0"/>
              </a:spcAft>
              <a:buClr>
                <a:schemeClr val="accent4"/>
              </a:buClr>
              <a:buSzPts val="2000"/>
              <a:buFont typeface="Arial"/>
              <a:buChar char="•"/>
            </a:pPr>
            <a:r>
              <a:rPr lang="en-GB" b="0" i="1" u="sng">
                <a:solidFill>
                  <a:schemeClr val="accent1"/>
                </a:solidFill>
              </a:rPr>
              <a:t>Generate a List </a:t>
            </a:r>
            <a:r>
              <a:rPr lang="en-GB" b="0">
                <a:solidFill>
                  <a:schemeClr val="accent1"/>
                </a:solidFill>
              </a:rPr>
              <a:t>– Create a list of everything that is "like" each verb phrase in some manner, such as comparisons to "making X" (having a baby, creating pudding, the Genesis creation myth, a robot car factory, etc.).</a:t>
            </a:r>
            <a:endParaRPr/>
          </a:p>
          <a:p>
            <a:pPr marL="285750" lvl="0" indent="-285750" algn="just" rtl="0">
              <a:lnSpc>
                <a:spcPct val="90000"/>
              </a:lnSpc>
              <a:spcBef>
                <a:spcPts val="1000"/>
              </a:spcBef>
              <a:spcAft>
                <a:spcPts val="0"/>
              </a:spcAft>
              <a:buClr>
                <a:schemeClr val="accent4"/>
              </a:buClr>
              <a:buSzPts val="2000"/>
              <a:buFont typeface="Arial"/>
              <a:buChar char="•"/>
            </a:pPr>
            <a:r>
              <a:rPr lang="en-GB" b="0" i="1" u="sng">
                <a:solidFill>
                  <a:schemeClr val="accent1"/>
                </a:solidFill>
              </a:rPr>
              <a:t>Pick One </a:t>
            </a:r>
            <a:r>
              <a:rPr lang="en-GB" b="0">
                <a:solidFill>
                  <a:schemeClr val="accent1"/>
                </a:solidFill>
              </a:rPr>
              <a:t>– Choose an analogy that appeals to you, particularly one where the verb phrase and comparison come from separate fields, such as a biological analogy for a mechanical issue.</a:t>
            </a:r>
            <a:endParaRPr/>
          </a:p>
          <a:p>
            <a:pPr marL="285750" lvl="0" indent="-285750" algn="just" rtl="0">
              <a:lnSpc>
                <a:spcPct val="90000"/>
              </a:lnSpc>
              <a:spcBef>
                <a:spcPts val="1000"/>
              </a:spcBef>
              <a:spcAft>
                <a:spcPts val="0"/>
              </a:spcAft>
              <a:buClr>
                <a:schemeClr val="accent4"/>
              </a:buClr>
              <a:buSzPts val="2000"/>
              <a:buFont typeface="Arial"/>
              <a:buChar char="•"/>
            </a:pPr>
            <a:r>
              <a:rPr lang="en-GB" b="0" i="1" u="sng">
                <a:solidFill>
                  <a:schemeClr val="accent1"/>
                </a:solidFill>
              </a:rPr>
              <a:t>Describe</a:t>
            </a:r>
            <a:r>
              <a:rPr lang="en-GB" b="0">
                <a:solidFill>
                  <a:schemeClr val="accent1"/>
                </a:solidFill>
              </a:rPr>
              <a:t> – Describe the analogue, mentioning both passive (size, position, etc.) and active (such as how it operates, what it does, the impacts it has, and how it is utili</a:t>
            </a:r>
            <a:r>
              <a:rPr lang="en-GB">
                <a:solidFill>
                  <a:schemeClr val="accent1"/>
                </a:solidFill>
              </a:rPr>
              <a:t>s</a:t>
            </a:r>
            <a:r>
              <a:rPr lang="en-GB" b="0">
                <a:solidFill>
                  <a:schemeClr val="accent1"/>
                </a:solidFill>
              </a:rPr>
              <a:t>ed) elements.</a:t>
            </a:r>
            <a:endParaRPr/>
          </a:p>
          <a:p>
            <a:pPr marL="285750" lvl="0" indent="-285750" algn="just" rtl="0">
              <a:lnSpc>
                <a:spcPct val="90000"/>
              </a:lnSpc>
              <a:spcBef>
                <a:spcPts val="1000"/>
              </a:spcBef>
              <a:spcAft>
                <a:spcPts val="0"/>
              </a:spcAft>
              <a:buClr>
                <a:schemeClr val="accent4"/>
              </a:buClr>
              <a:buSzPts val="2000"/>
              <a:buFont typeface="Arial"/>
              <a:buChar char="•"/>
            </a:pPr>
            <a:r>
              <a:rPr lang="en-GB" b="0" i="1" u="sng">
                <a:solidFill>
                  <a:schemeClr val="accent1"/>
                </a:solidFill>
              </a:rPr>
              <a:t>Suggest Ideas </a:t>
            </a:r>
            <a:r>
              <a:rPr lang="en-GB" b="0">
                <a:solidFill>
                  <a:schemeClr val="accent1"/>
                </a:solidFill>
              </a:rPr>
              <a:t>– Use this description to get suggestions for solutions to your issue. Are there functionalities on the analogy that you can utili</a:t>
            </a:r>
            <a:r>
              <a:rPr lang="en-GB">
                <a:solidFill>
                  <a:schemeClr val="accent1"/>
                </a:solidFill>
              </a:rPr>
              <a:t>s</a:t>
            </a:r>
            <a:r>
              <a:rPr lang="en-GB" b="0">
                <a:solidFill>
                  <a:schemeClr val="accent1"/>
                </a:solidFill>
              </a:rPr>
              <a:t>e right away? Do the differences suggest other ways of looking at your problem?</a:t>
            </a:r>
            <a:endParaRPr/>
          </a:p>
          <a:p>
            <a:pPr marL="0" lvl="0" indent="0" algn="l" rtl="0">
              <a:lnSpc>
                <a:spcPct val="90000"/>
              </a:lnSpc>
              <a:spcBef>
                <a:spcPts val="1000"/>
              </a:spcBef>
              <a:spcAft>
                <a:spcPts val="0"/>
              </a:spcAft>
              <a:buClr>
                <a:schemeClr val="dk1"/>
              </a:buClr>
              <a:buSzPts val="2000"/>
              <a:buNone/>
            </a:pPr>
            <a:endParaRPr/>
          </a:p>
        </p:txBody>
      </p:sp>
      <p:sp>
        <p:nvSpPr>
          <p:cNvPr id="352" name="Google Shape;352;p23"/>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How to Use Brainstorming by Analogies</a:t>
            </a:r>
            <a:endParaRPr sz="1600">
              <a:solidFill>
                <a:schemeClr val="dk2"/>
              </a:solidFill>
            </a:endParaRPr>
          </a:p>
        </p:txBody>
      </p:sp>
      <p:sp>
        <p:nvSpPr>
          <p:cNvPr id="353" name="Google Shape;353;p23"/>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354" name="Google Shape;354;p23"/>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23</a:t>
            </a:fld>
            <a:endParaRPr/>
          </a:p>
        </p:txBody>
      </p:sp>
      <p:pic>
        <p:nvPicPr>
          <p:cNvPr id="355" name="Google Shape;355;p23"/>
          <p:cNvPicPr preferRelativeResize="0"/>
          <p:nvPr/>
        </p:nvPicPr>
        <p:blipFill rotWithShape="1">
          <a:blip r:embed="rId3">
            <a:alphaModFix/>
          </a:blip>
          <a:srcRect/>
          <a:stretch/>
        </p:blipFill>
        <p:spPr>
          <a:xfrm>
            <a:off x="9270002" y="5214063"/>
            <a:ext cx="2262000" cy="1507412"/>
          </a:xfrm>
          <a:prstGeom prst="ellipse">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4"/>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61" name="Google Shape;361;p24"/>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1"/>
              </a:buClr>
              <a:buSzPts val="2000"/>
              <a:buFont typeface="Arial"/>
              <a:buChar char="•"/>
            </a:pPr>
            <a:r>
              <a:rPr lang="en-GB" b="0" i="1" u="sng">
                <a:solidFill>
                  <a:srgbClr val="52BFC9"/>
                </a:solidFill>
              </a:rPr>
              <a:t>Close/ Direct: </a:t>
            </a:r>
            <a:r>
              <a:rPr lang="en-GB" b="0">
                <a:solidFill>
                  <a:srgbClr val="52BFC9"/>
                </a:solidFill>
              </a:rPr>
              <a:t>A close or direct comparison, such as "selling science is like selling baked beans" or "the human arm is like an Anglepoise lamp," is a functional analogy.</a:t>
            </a:r>
            <a:endParaRPr/>
          </a:p>
          <a:p>
            <a:pPr marL="285750" lvl="0" indent="-285750" algn="just" rtl="0">
              <a:lnSpc>
                <a:spcPct val="90000"/>
              </a:lnSpc>
              <a:spcBef>
                <a:spcPts val="1000"/>
              </a:spcBef>
              <a:spcAft>
                <a:spcPts val="0"/>
              </a:spcAft>
              <a:buClr>
                <a:schemeClr val="accent1"/>
              </a:buClr>
              <a:buSzPts val="2000"/>
              <a:buFont typeface="Arial"/>
              <a:buChar char="•"/>
            </a:pPr>
            <a:r>
              <a:rPr lang="en-GB" b="0" i="1" u="sng">
                <a:solidFill>
                  <a:srgbClr val="52BFC9"/>
                </a:solidFill>
              </a:rPr>
              <a:t>Fantasy: </a:t>
            </a:r>
            <a:r>
              <a:rPr lang="en-GB" b="0">
                <a:solidFill>
                  <a:srgbClr val="52BFC9"/>
                </a:solidFill>
              </a:rPr>
              <a:t>Imagine you were to solve it in your wildest imagination or in another cartoon or fantasy universe. What image would you have in mind?</a:t>
            </a:r>
            <a:endParaRPr/>
          </a:p>
          <a:p>
            <a:pPr marL="285750" lvl="0" indent="-285750" algn="just" rtl="0">
              <a:lnSpc>
                <a:spcPct val="90000"/>
              </a:lnSpc>
              <a:spcBef>
                <a:spcPts val="1000"/>
              </a:spcBef>
              <a:spcAft>
                <a:spcPts val="0"/>
              </a:spcAft>
              <a:buClr>
                <a:schemeClr val="accent1"/>
              </a:buClr>
              <a:buSzPts val="2000"/>
              <a:buFont typeface="Arial"/>
              <a:buChar char="•"/>
            </a:pPr>
            <a:r>
              <a:rPr lang="en-GB" b="0" i="1" u="sng">
                <a:solidFill>
                  <a:srgbClr val="52BFC9"/>
                </a:solidFill>
              </a:rPr>
              <a:t>Remote and/or surprising: </a:t>
            </a:r>
            <a:r>
              <a:rPr lang="en-GB" b="0">
                <a:solidFill>
                  <a:srgbClr val="52BFC9"/>
                </a:solidFill>
              </a:rPr>
              <a:t>Selling widgets is like directing an elephant. Although the similarities they imply are unlikely to have any "rational" status, they are more likely to question preconceptions and lead to fresh discoveries and ideas. When taken to the limit, they combine to form the utili</a:t>
            </a:r>
            <a:r>
              <a:rPr lang="en-GB">
                <a:solidFill>
                  <a:srgbClr val="52BFC9"/>
                </a:solidFill>
              </a:rPr>
              <a:t>s</a:t>
            </a:r>
            <a:r>
              <a:rPr lang="en-GB" b="0">
                <a:solidFill>
                  <a:srgbClr val="52BFC9"/>
                </a:solidFill>
              </a:rPr>
              <a:t>ation of random stimuli.</a:t>
            </a:r>
            <a:endParaRPr/>
          </a:p>
          <a:p>
            <a:pPr marL="285750" lvl="0" indent="-285750" algn="just" rtl="0">
              <a:lnSpc>
                <a:spcPct val="90000"/>
              </a:lnSpc>
              <a:spcBef>
                <a:spcPts val="1000"/>
              </a:spcBef>
              <a:spcAft>
                <a:spcPts val="0"/>
              </a:spcAft>
              <a:buClr>
                <a:schemeClr val="accent1"/>
              </a:buClr>
              <a:buSzPts val="2000"/>
              <a:buFont typeface="Arial"/>
              <a:buChar char="•"/>
            </a:pPr>
            <a:r>
              <a:rPr lang="en-GB" b="0" i="1" u="sng">
                <a:solidFill>
                  <a:srgbClr val="52BFC9"/>
                </a:solidFill>
              </a:rPr>
              <a:t>Personal / component: </a:t>
            </a:r>
            <a:r>
              <a:rPr lang="en-GB" b="0">
                <a:solidFill>
                  <a:srgbClr val="52BFC9"/>
                </a:solidFill>
              </a:rPr>
              <a:t>In this case, you join the system as a component. Thinking as if you are the tip of a shell yourself, if you are trying to figure out how to make shells hit the target more precisely.</a:t>
            </a:r>
            <a:endParaRPr/>
          </a:p>
          <a:p>
            <a:pPr marL="0" lvl="0" indent="0" algn="l" rtl="0">
              <a:lnSpc>
                <a:spcPct val="90000"/>
              </a:lnSpc>
              <a:spcBef>
                <a:spcPts val="1000"/>
              </a:spcBef>
              <a:spcAft>
                <a:spcPts val="0"/>
              </a:spcAft>
              <a:buClr>
                <a:schemeClr val="dk1"/>
              </a:buClr>
              <a:buSzPts val="2000"/>
              <a:buNone/>
            </a:pPr>
            <a:endParaRPr/>
          </a:p>
        </p:txBody>
      </p:sp>
      <p:sp>
        <p:nvSpPr>
          <p:cNvPr id="362" name="Google Shape;362;p24"/>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Brainstorming by Analogies can be:</a:t>
            </a:r>
            <a:endParaRPr/>
          </a:p>
        </p:txBody>
      </p:sp>
      <p:sp>
        <p:nvSpPr>
          <p:cNvPr id="363" name="Google Shape;363;p24"/>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364" name="Google Shape;364;p24"/>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24</a:t>
            </a:fld>
            <a:endParaRPr/>
          </a:p>
        </p:txBody>
      </p:sp>
      <p:pic>
        <p:nvPicPr>
          <p:cNvPr id="365" name="Google Shape;365;p24"/>
          <p:cNvPicPr preferRelativeResize="0"/>
          <p:nvPr/>
        </p:nvPicPr>
        <p:blipFill rotWithShape="1">
          <a:blip r:embed="rId3">
            <a:alphaModFix/>
          </a:blip>
          <a:srcRect/>
          <a:stretch/>
        </p:blipFill>
        <p:spPr>
          <a:xfrm rot="-652008">
            <a:off x="187933" y="4417668"/>
            <a:ext cx="2231215" cy="18825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5"/>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71" name="Google Shape;371;p25"/>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dk2"/>
              </a:buClr>
              <a:buSzPts val="2000"/>
              <a:buFont typeface="Arial"/>
              <a:buChar char="•"/>
            </a:pPr>
            <a:r>
              <a:rPr lang="en-GB" sz="2000" b="0">
                <a:solidFill>
                  <a:schemeClr val="accent1"/>
                </a:solidFill>
              </a:rPr>
              <a:t>The process of six people writing three ideas in five minutes.</a:t>
            </a:r>
            <a:endParaRPr/>
          </a:p>
          <a:p>
            <a:pPr marL="285750" lvl="0" indent="-285750" algn="just" rtl="0">
              <a:lnSpc>
                <a:spcPct val="90000"/>
              </a:lnSpc>
              <a:spcBef>
                <a:spcPts val="1000"/>
              </a:spcBef>
              <a:spcAft>
                <a:spcPts val="0"/>
              </a:spcAft>
              <a:buClr>
                <a:schemeClr val="dk2"/>
              </a:buClr>
              <a:buSzPts val="2000"/>
              <a:buFont typeface="Arial"/>
              <a:buChar char="•"/>
            </a:pPr>
            <a:r>
              <a:rPr lang="en-GB" sz="2000" b="0">
                <a:solidFill>
                  <a:schemeClr val="accent1"/>
                </a:solidFill>
              </a:rPr>
              <a:t>In particular, for groups of people who are somewhat reluctant and can't provide a lot of ideas at an open group session like Brainstorming, Brainwriting is very helpful. </a:t>
            </a:r>
            <a:endParaRPr/>
          </a:p>
          <a:p>
            <a:pPr marL="285750" lvl="0" indent="-285750" algn="just" rtl="0">
              <a:lnSpc>
                <a:spcPct val="90000"/>
              </a:lnSpc>
              <a:spcBef>
                <a:spcPts val="1000"/>
              </a:spcBef>
              <a:spcAft>
                <a:spcPts val="0"/>
              </a:spcAft>
              <a:buClr>
                <a:schemeClr val="dk2"/>
              </a:buClr>
              <a:buSzPts val="2000"/>
              <a:buFont typeface="Arial"/>
              <a:buChar char="•"/>
            </a:pPr>
            <a:r>
              <a:rPr lang="en-GB" sz="2000" b="0">
                <a:solidFill>
                  <a:schemeClr val="accent1"/>
                </a:solidFill>
              </a:rPr>
              <a:t>It is also helpful when each one of us has a problem which he or she wishes to solve. </a:t>
            </a:r>
            <a:endParaRPr/>
          </a:p>
          <a:p>
            <a:pPr marL="285750" lvl="0" indent="-285750" algn="just" rtl="0">
              <a:lnSpc>
                <a:spcPct val="90000"/>
              </a:lnSpc>
              <a:spcBef>
                <a:spcPts val="1000"/>
              </a:spcBef>
              <a:spcAft>
                <a:spcPts val="0"/>
              </a:spcAft>
              <a:buClr>
                <a:schemeClr val="dk2"/>
              </a:buClr>
              <a:buSzPts val="2000"/>
              <a:buFont typeface="Arial"/>
              <a:buChar char="•"/>
            </a:pPr>
            <a:r>
              <a:rPr lang="en-GB" sz="2000" b="0">
                <a:solidFill>
                  <a:schemeClr val="accent1"/>
                </a:solidFill>
              </a:rPr>
              <a:t>It's very well suited to large groups, and it doesn't really impose any limits on group size.</a:t>
            </a:r>
            <a:endParaRPr/>
          </a:p>
          <a:p>
            <a:pPr marL="0" lvl="0" indent="0" algn="l" rtl="0">
              <a:lnSpc>
                <a:spcPct val="90000"/>
              </a:lnSpc>
              <a:spcBef>
                <a:spcPts val="1000"/>
              </a:spcBef>
              <a:spcAft>
                <a:spcPts val="0"/>
              </a:spcAft>
              <a:buClr>
                <a:schemeClr val="dk1"/>
              </a:buClr>
              <a:buSzPts val="2000"/>
              <a:buNone/>
            </a:pPr>
            <a:endParaRPr/>
          </a:p>
        </p:txBody>
      </p:sp>
      <p:sp>
        <p:nvSpPr>
          <p:cNvPr id="372" name="Google Shape;372;p25"/>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Brainwriting 6-3-5</a:t>
            </a:r>
            <a:endParaRPr sz="1600">
              <a:solidFill>
                <a:schemeClr val="dk2"/>
              </a:solidFill>
            </a:endParaRPr>
          </a:p>
        </p:txBody>
      </p:sp>
      <p:sp>
        <p:nvSpPr>
          <p:cNvPr id="373" name="Google Shape;373;p25"/>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374" name="Google Shape;374;p25"/>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25</a:t>
            </a:fld>
            <a:endParaRPr/>
          </a:p>
        </p:txBody>
      </p:sp>
      <p:pic>
        <p:nvPicPr>
          <p:cNvPr id="375" name="Google Shape;375;p25"/>
          <p:cNvPicPr preferRelativeResize="0"/>
          <p:nvPr/>
        </p:nvPicPr>
        <p:blipFill rotWithShape="1">
          <a:blip r:embed="rId3">
            <a:alphaModFix/>
          </a:blip>
          <a:srcRect l="5427" t="5325" r="7136" b="22914"/>
          <a:stretch/>
        </p:blipFill>
        <p:spPr>
          <a:xfrm>
            <a:off x="8897338" y="3760150"/>
            <a:ext cx="3594739" cy="295016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6"/>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81" name="Google Shape;381;p26"/>
          <p:cNvSpPr txBox="1">
            <a:spLocks noGrp="1"/>
          </p:cNvSpPr>
          <p:nvPr>
            <p:ph type="body" idx="1"/>
          </p:nvPr>
        </p:nvSpPr>
        <p:spPr>
          <a:xfrm>
            <a:off x="426000" y="102554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1"/>
              </a:buClr>
              <a:buSzPts val="2000"/>
              <a:buFont typeface="Arial"/>
              <a:buChar char="•"/>
            </a:pPr>
            <a:r>
              <a:rPr lang="en-GB" b="0" i="1" u="sng">
                <a:solidFill>
                  <a:srgbClr val="52BFC9"/>
                </a:solidFill>
              </a:rPr>
              <a:t>Provide Material </a:t>
            </a:r>
            <a:r>
              <a:rPr lang="en-GB">
                <a:solidFill>
                  <a:srgbClr val="52BFC9"/>
                </a:solidFill>
              </a:rPr>
              <a:t>– </a:t>
            </a:r>
            <a:r>
              <a:rPr lang="en-GB" b="0">
                <a:solidFill>
                  <a:srgbClr val="52BFC9"/>
                </a:solidFill>
              </a:rPr>
              <a:t>Give out sheets to 6 people, with a place for a problem statement at the top and rectangles for ideas to be typed in. On a single sheet of paper, arrange rectangles in as many rows as possible. Make the rectangle's empty area large enough to hold an average proposal.</a:t>
            </a:r>
            <a:endParaRPr/>
          </a:p>
          <a:p>
            <a:pPr marL="285750" lvl="0" indent="-285750" algn="just" rtl="0">
              <a:lnSpc>
                <a:spcPct val="90000"/>
              </a:lnSpc>
              <a:spcBef>
                <a:spcPts val="1000"/>
              </a:spcBef>
              <a:spcAft>
                <a:spcPts val="0"/>
              </a:spcAft>
              <a:buClr>
                <a:schemeClr val="accent1"/>
              </a:buClr>
              <a:buSzPts val="2000"/>
              <a:buFont typeface="Arial"/>
              <a:buChar char="•"/>
            </a:pPr>
            <a:r>
              <a:rPr lang="en-GB" b="0" i="1" u="sng">
                <a:solidFill>
                  <a:srgbClr val="52BFC9"/>
                </a:solidFill>
              </a:rPr>
              <a:t>Identify the Problem </a:t>
            </a:r>
            <a:r>
              <a:rPr lang="en-GB">
                <a:solidFill>
                  <a:srgbClr val="52BFC9"/>
                </a:solidFill>
              </a:rPr>
              <a:t>– </a:t>
            </a:r>
            <a:r>
              <a:rPr lang="en-GB" b="0">
                <a:solidFill>
                  <a:srgbClr val="52BFC9"/>
                </a:solidFill>
              </a:rPr>
              <a:t>At the top of the page, each person writes a problem. It's different for each person, and it's different for everyone, for example, if you're all concerned with the same problem. If these ideas are for an individual, they can write their name on the page so that it finds its way back to them.</a:t>
            </a:r>
            <a:endParaRPr/>
          </a:p>
          <a:p>
            <a:pPr marL="285750" lvl="0" indent="-285750" algn="just" rtl="0">
              <a:lnSpc>
                <a:spcPct val="90000"/>
              </a:lnSpc>
              <a:spcBef>
                <a:spcPts val="1000"/>
              </a:spcBef>
              <a:spcAft>
                <a:spcPts val="0"/>
              </a:spcAft>
              <a:buClr>
                <a:schemeClr val="accent1"/>
              </a:buClr>
              <a:buSzPts val="2000"/>
              <a:buFont typeface="Arial"/>
              <a:buChar char="•"/>
            </a:pPr>
            <a:r>
              <a:rPr lang="en-GB" b="0" i="1" u="sng">
                <a:solidFill>
                  <a:srgbClr val="52BFC9"/>
                </a:solidFill>
              </a:rPr>
              <a:t>Write Ideas </a:t>
            </a:r>
            <a:r>
              <a:rPr lang="en-GB" i="1" u="sng">
                <a:solidFill>
                  <a:srgbClr val="52BFC9"/>
                </a:solidFill>
              </a:rPr>
              <a:t>–</a:t>
            </a:r>
            <a:r>
              <a:rPr lang="en-GB" b="0" i="1" u="sng">
                <a:solidFill>
                  <a:srgbClr val="52BFC9"/>
                </a:solidFill>
              </a:rPr>
              <a:t> </a:t>
            </a:r>
            <a:r>
              <a:rPr lang="en-GB" b="0">
                <a:solidFill>
                  <a:srgbClr val="52BFC9"/>
                </a:solidFill>
              </a:rPr>
              <a:t>Now each individual hands the page to a companion who records 3 solutions to the issue on it in 5 minutes.</a:t>
            </a:r>
            <a:endParaRPr/>
          </a:p>
          <a:p>
            <a:pPr marL="285750" lvl="0" indent="-285750" algn="just" rtl="0">
              <a:lnSpc>
                <a:spcPct val="90000"/>
              </a:lnSpc>
              <a:spcBef>
                <a:spcPts val="1000"/>
              </a:spcBef>
              <a:spcAft>
                <a:spcPts val="0"/>
              </a:spcAft>
              <a:buClr>
                <a:schemeClr val="accent1"/>
              </a:buClr>
              <a:buSzPts val="2000"/>
              <a:buFont typeface="Arial"/>
              <a:buChar char="•"/>
            </a:pPr>
            <a:r>
              <a:rPr lang="en-GB" b="0" i="1" u="sng">
                <a:solidFill>
                  <a:srgbClr val="52BFC9"/>
                </a:solidFill>
              </a:rPr>
              <a:t>Keep going until you are done </a:t>
            </a:r>
            <a:r>
              <a:rPr lang="en-GB">
                <a:solidFill>
                  <a:srgbClr val="52BFC9"/>
                </a:solidFill>
              </a:rPr>
              <a:t>– </a:t>
            </a:r>
            <a:r>
              <a:rPr lang="en-GB" b="0">
                <a:solidFill>
                  <a:srgbClr val="52BFC9"/>
                </a:solidFill>
              </a:rPr>
              <a:t>The sheet will be handed over to another person who adds even more ideas, and if possible uses what is currently existing as a stimulus. The sheets shall be passed back and forth as long as they are full. When a page is completely filled, you can add more sheets or stop. </a:t>
            </a:r>
            <a:endParaRPr/>
          </a:p>
          <a:p>
            <a:pPr marL="285750" lvl="0" indent="-285750" algn="just" rtl="0">
              <a:lnSpc>
                <a:spcPct val="90000"/>
              </a:lnSpc>
              <a:spcBef>
                <a:spcPts val="1000"/>
              </a:spcBef>
              <a:spcAft>
                <a:spcPts val="0"/>
              </a:spcAft>
              <a:buClr>
                <a:schemeClr val="accent1"/>
              </a:buClr>
              <a:buSzPts val="2000"/>
              <a:buFont typeface="Arial"/>
              <a:buChar char="•"/>
            </a:pPr>
            <a:r>
              <a:rPr lang="en-GB" b="0" i="1" u="sng">
                <a:solidFill>
                  <a:srgbClr val="52BFC9"/>
                </a:solidFill>
              </a:rPr>
              <a:t>Assess the ideas </a:t>
            </a:r>
            <a:r>
              <a:rPr lang="en-GB" b="0">
                <a:solidFill>
                  <a:srgbClr val="52BFC9"/>
                </a:solidFill>
              </a:rPr>
              <a:t>– Narrow down ideas from the 6 pages depending on the problem statement.</a:t>
            </a:r>
            <a:endParaRPr/>
          </a:p>
          <a:p>
            <a:pPr marL="0" lvl="0" indent="0" algn="l" rtl="0">
              <a:lnSpc>
                <a:spcPct val="90000"/>
              </a:lnSpc>
              <a:spcBef>
                <a:spcPts val="1000"/>
              </a:spcBef>
              <a:spcAft>
                <a:spcPts val="0"/>
              </a:spcAft>
              <a:buClr>
                <a:schemeClr val="dk1"/>
              </a:buClr>
              <a:buSzPts val="2000"/>
              <a:buNone/>
            </a:pPr>
            <a:endParaRPr/>
          </a:p>
        </p:txBody>
      </p:sp>
      <p:sp>
        <p:nvSpPr>
          <p:cNvPr id="382" name="Google Shape;382;p26"/>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How to Use Brainwriting 6-3-5</a:t>
            </a:r>
            <a:endParaRPr/>
          </a:p>
        </p:txBody>
      </p:sp>
      <p:sp>
        <p:nvSpPr>
          <p:cNvPr id="383" name="Google Shape;383;p26"/>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384" name="Google Shape;384;p26"/>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26</a:t>
            </a:fld>
            <a:endParaRPr/>
          </a:p>
        </p:txBody>
      </p:sp>
      <p:pic>
        <p:nvPicPr>
          <p:cNvPr id="385" name="Google Shape;385;p26"/>
          <p:cNvPicPr preferRelativeResize="0"/>
          <p:nvPr/>
        </p:nvPicPr>
        <p:blipFill rotWithShape="1">
          <a:blip r:embed="rId3">
            <a:alphaModFix/>
          </a:blip>
          <a:srcRect l="24241" t="2854" r="23337" b="2503"/>
          <a:stretch/>
        </p:blipFill>
        <p:spPr>
          <a:xfrm>
            <a:off x="993505" y="5188660"/>
            <a:ext cx="1481806" cy="153281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7"/>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91" name="Google Shape;391;p27"/>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accent1"/>
              </a:buClr>
              <a:buSzPts val="2000"/>
              <a:buNone/>
            </a:pPr>
            <a:r>
              <a:rPr lang="en-GB" b="0">
                <a:solidFill>
                  <a:schemeClr val="accent1"/>
                </a:solidFill>
              </a:rPr>
              <a:t>Brainwriting enables people who have ideas but are concerned about voicing them in a broader group to make them visible </a:t>
            </a:r>
            <a:r>
              <a:rPr lang="en-GB">
                <a:solidFill>
                  <a:schemeClr val="accent1"/>
                </a:solidFill>
              </a:rPr>
              <a:t>anonymously</a:t>
            </a:r>
            <a:r>
              <a:rPr lang="en-GB" b="0">
                <a:solidFill>
                  <a:schemeClr val="accent1"/>
                </a:solidFill>
              </a:rPr>
              <a:t>. Therefore, it is not necessary for them to "compete" with others in order to be heard. It's also important that all ideas are visible and that they can be easily scanned to generate new ideas. That's because everyone offers ideas constantly, so it can speed things up.</a:t>
            </a:r>
            <a:endParaRPr/>
          </a:p>
          <a:p>
            <a:pPr marL="0" lvl="0" indent="0" algn="l" rtl="0">
              <a:lnSpc>
                <a:spcPct val="90000"/>
              </a:lnSpc>
              <a:spcBef>
                <a:spcPts val="1000"/>
              </a:spcBef>
              <a:spcAft>
                <a:spcPts val="0"/>
              </a:spcAft>
              <a:buClr>
                <a:schemeClr val="dk1"/>
              </a:buClr>
              <a:buSzPts val="2000"/>
              <a:buNone/>
            </a:pPr>
            <a:endParaRPr/>
          </a:p>
        </p:txBody>
      </p:sp>
      <p:sp>
        <p:nvSpPr>
          <p:cNvPr id="392" name="Google Shape;392;p27"/>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393" name="Google Shape;393;p27"/>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394" name="Google Shape;394;p27"/>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27</a:t>
            </a:fld>
            <a:endParaRPr/>
          </a:p>
        </p:txBody>
      </p:sp>
      <p:pic>
        <p:nvPicPr>
          <p:cNvPr id="395" name="Google Shape;395;p27"/>
          <p:cNvPicPr preferRelativeResize="0"/>
          <p:nvPr/>
        </p:nvPicPr>
        <p:blipFill rotWithShape="1">
          <a:blip r:embed="rId3">
            <a:alphaModFix/>
          </a:blip>
          <a:srcRect l="9632" r="9851"/>
          <a:stretch/>
        </p:blipFill>
        <p:spPr>
          <a:xfrm>
            <a:off x="504498" y="3311277"/>
            <a:ext cx="11095326" cy="213308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8"/>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401" name="Google Shape;401;p28"/>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342900" lvl="0" indent="-342900" algn="just" rtl="0">
              <a:lnSpc>
                <a:spcPct val="90000"/>
              </a:lnSpc>
              <a:spcBef>
                <a:spcPts val="0"/>
              </a:spcBef>
              <a:spcAft>
                <a:spcPts val="0"/>
              </a:spcAft>
              <a:buClr>
                <a:schemeClr val="accent1"/>
              </a:buClr>
              <a:buSzPts val="2000"/>
              <a:buFont typeface="Arial"/>
              <a:buChar char="•"/>
            </a:pPr>
            <a:r>
              <a:rPr lang="en-GB" b="0">
                <a:solidFill>
                  <a:srgbClr val="52BFC9"/>
                </a:solidFill>
              </a:rPr>
              <a:t>Pictures can be a powerful tool for triggering ideas and stimulating creativity. When we see an image, our brain immediately begins to process it and make associations with other concepts, memories, and emotions. These associations can spark new ideas and insights that we might not have considered otherwise.</a:t>
            </a:r>
            <a:endParaRPr/>
          </a:p>
          <a:p>
            <a:pPr marL="342900" lvl="0" indent="-342900" algn="just" rtl="0">
              <a:lnSpc>
                <a:spcPct val="90000"/>
              </a:lnSpc>
              <a:spcBef>
                <a:spcPts val="1000"/>
              </a:spcBef>
              <a:spcAft>
                <a:spcPts val="0"/>
              </a:spcAft>
              <a:buClr>
                <a:schemeClr val="accent1"/>
              </a:buClr>
              <a:buSzPts val="2000"/>
              <a:buFont typeface="Arial"/>
              <a:buChar char="•"/>
            </a:pPr>
            <a:r>
              <a:rPr lang="en-GB" b="0">
                <a:solidFill>
                  <a:srgbClr val="52BFC9"/>
                </a:solidFill>
              </a:rPr>
              <a:t>Pictures can also help us to break out of our usual patterns of thinking and see things from a fresh perspective. For example, if you're stuck on a problem or idea, looking at a picture of a related concept or a completely unrelated subject could help you make connections and generate new ideas.</a:t>
            </a:r>
            <a:endParaRPr/>
          </a:p>
          <a:p>
            <a:pPr marL="342900" lvl="0" indent="-342900" algn="just" rtl="0">
              <a:lnSpc>
                <a:spcPct val="90000"/>
              </a:lnSpc>
              <a:spcBef>
                <a:spcPts val="1000"/>
              </a:spcBef>
              <a:spcAft>
                <a:spcPts val="0"/>
              </a:spcAft>
              <a:buClr>
                <a:schemeClr val="accent1"/>
              </a:buClr>
              <a:buSzPts val="2000"/>
              <a:buFont typeface="Arial"/>
              <a:buChar char="•"/>
            </a:pPr>
            <a:r>
              <a:rPr lang="en-GB" b="0">
                <a:solidFill>
                  <a:srgbClr val="52BFC9"/>
                </a:solidFill>
              </a:rPr>
              <a:t>Additionally, pictures can evoke strong emotions and create a mood or atmosphere that can inspire creativity. A beautiful landscape, an interesting character, or a striking abstract image can all elicit different feelings and ideas.</a:t>
            </a:r>
            <a:endParaRPr/>
          </a:p>
          <a:p>
            <a:pPr marL="342900" lvl="0" indent="-342900" algn="just" rtl="0">
              <a:lnSpc>
                <a:spcPct val="90000"/>
              </a:lnSpc>
              <a:spcBef>
                <a:spcPts val="1000"/>
              </a:spcBef>
              <a:spcAft>
                <a:spcPts val="0"/>
              </a:spcAft>
              <a:buClr>
                <a:schemeClr val="accent1"/>
              </a:buClr>
              <a:buSzPts val="2000"/>
              <a:buFont typeface="Arial"/>
              <a:buChar char="•"/>
            </a:pPr>
            <a:r>
              <a:rPr lang="en-GB" b="0">
                <a:solidFill>
                  <a:srgbClr val="52BFC9"/>
                </a:solidFill>
              </a:rPr>
              <a:t>Overall, pictures can serve as powerful sources of inspiration and idea triggers, allowing us to tap into our imagination and explore new possibilities.</a:t>
            </a:r>
            <a:endParaRPr/>
          </a:p>
          <a:p>
            <a:pPr marL="0" lvl="0" indent="0" algn="l" rtl="0">
              <a:lnSpc>
                <a:spcPct val="90000"/>
              </a:lnSpc>
              <a:spcBef>
                <a:spcPts val="1000"/>
              </a:spcBef>
              <a:spcAft>
                <a:spcPts val="0"/>
              </a:spcAft>
              <a:buClr>
                <a:schemeClr val="dk1"/>
              </a:buClr>
              <a:buSzPts val="2000"/>
              <a:buNone/>
            </a:pPr>
            <a:endParaRPr/>
          </a:p>
        </p:txBody>
      </p:sp>
      <p:sp>
        <p:nvSpPr>
          <p:cNvPr id="402" name="Google Shape;402;p28"/>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Pictures as Idea Triggers</a:t>
            </a:r>
            <a:endParaRPr/>
          </a:p>
        </p:txBody>
      </p:sp>
      <p:sp>
        <p:nvSpPr>
          <p:cNvPr id="403" name="Google Shape;403;p28"/>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404" name="Google Shape;404;p28"/>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28</a:t>
            </a:fld>
            <a:endParaRPr/>
          </a:p>
        </p:txBody>
      </p:sp>
      <p:pic>
        <p:nvPicPr>
          <p:cNvPr id="405" name="Google Shape;405;p28" descr="kaelkirjak"/>
          <p:cNvPicPr preferRelativeResize="0"/>
          <p:nvPr/>
        </p:nvPicPr>
        <p:blipFill rotWithShape="1">
          <a:blip r:embed="rId3">
            <a:alphaModFix/>
          </a:blip>
          <a:srcRect/>
          <a:stretch/>
        </p:blipFill>
        <p:spPr>
          <a:xfrm>
            <a:off x="8849912" y="4627486"/>
            <a:ext cx="2575034" cy="217075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9"/>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411" name="Google Shape;411;p29"/>
          <p:cNvSpPr txBox="1">
            <a:spLocks noGrp="1"/>
          </p:cNvSpPr>
          <p:nvPr>
            <p:ph type="body" idx="1"/>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412" name="Google Shape;412;p29"/>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413" name="Google Shape;413;p29"/>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29</a:t>
            </a:fld>
            <a:endParaRPr/>
          </a:p>
        </p:txBody>
      </p:sp>
      <p:pic>
        <p:nvPicPr>
          <p:cNvPr id="414" name="Google Shape;414;p29"/>
          <p:cNvPicPr preferRelativeResize="0"/>
          <p:nvPr/>
        </p:nvPicPr>
        <p:blipFill rotWithShape="1">
          <a:blip r:embed="rId3">
            <a:alphaModFix/>
          </a:blip>
          <a:srcRect/>
          <a:stretch/>
        </p:blipFill>
        <p:spPr>
          <a:xfrm>
            <a:off x="268940" y="24755"/>
            <a:ext cx="11654119" cy="6810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3"/>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400"/>
              <a:buFont typeface="Calibri"/>
              <a:buNone/>
            </a:pPr>
            <a:r>
              <a:rPr lang="en-GB" sz="2400"/>
              <a:t>What is Creativity?</a:t>
            </a:r>
            <a:endParaRPr/>
          </a:p>
        </p:txBody>
      </p:sp>
      <p:sp>
        <p:nvSpPr>
          <p:cNvPr id="90" name="Google Shape;90;p3"/>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rgbClr val="00918E"/>
              </a:buClr>
              <a:buSzPts val="2400"/>
              <a:buFont typeface="Arial"/>
              <a:buChar char="•"/>
            </a:pPr>
            <a:r>
              <a:rPr lang="en-GB" sz="2400" dirty="0">
                <a:solidFill>
                  <a:schemeClr val="accent1"/>
                </a:solidFill>
              </a:rPr>
              <a:t>Tendency of an individual to create new ideas, alternatives, possibilities that may be helpful in solving problems. </a:t>
            </a:r>
            <a:endParaRPr dirty="0"/>
          </a:p>
          <a:p>
            <a:pPr marL="285750" lvl="0" indent="-285750" algn="just" rtl="0">
              <a:lnSpc>
                <a:spcPct val="90000"/>
              </a:lnSpc>
              <a:spcBef>
                <a:spcPts val="1000"/>
              </a:spcBef>
              <a:spcAft>
                <a:spcPts val="0"/>
              </a:spcAft>
              <a:buClr>
                <a:srgbClr val="00918E"/>
              </a:buClr>
              <a:buSzPts val="2400"/>
              <a:buFont typeface="Arial"/>
              <a:buChar char="•"/>
            </a:pPr>
            <a:r>
              <a:rPr lang="en-GB" sz="2400" dirty="0">
                <a:solidFill>
                  <a:schemeClr val="accent1"/>
                </a:solidFill>
              </a:rPr>
              <a:t>According to Albert Einstein “Creativity is intelligence having fun”</a:t>
            </a:r>
            <a:endParaRPr sz="2400" dirty="0">
              <a:solidFill>
                <a:schemeClr val="accent1"/>
              </a:solidFill>
            </a:endParaRPr>
          </a:p>
          <a:p>
            <a:pPr marL="285750" lvl="0" indent="-285750" algn="just" rtl="0">
              <a:lnSpc>
                <a:spcPct val="90000"/>
              </a:lnSpc>
              <a:spcBef>
                <a:spcPts val="1000"/>
              </a:spcBef>
              <a:spcAft>
                <a:spcPts val="0"/>
              </a:spcAft>
              <a:buClr>
                <a:srgbClr val="00918E"/>
              </a:buClr>
              <a:buSzPts val="2400"/>
              <a:buFont typeface="Arial"/>
              <a:buChar char="•"/>
            </a:pPr>
            <a:r>
              <a:rPr lang="en-GB" sz="2400" dirty="0">
                <a:solidFill>
                  <a:schemeClr val="accent1"/>
                </a:solidFill>
              </a:rPr>
              <a:t>It can be as simple as using leftover pizza toppings to make a sandwich with a smiley face </a:t>
            </a:r>
            <a:r>
              <a:rPr lang="en-GB" sz="2400" dirty="0">
                <a:solidFill>
                  <a:schemeClr val="accent4"/>
                </a:solidFill>
              </a:rPr>
              <a:t>☺</a:t>
            </a:r>
            <a:r>
              <a:rPr lang="en-GB" sz="2400" dirty="0">
                <a:solidFill>
                  <a:schemeClr val="accent1"/>
                </a:solidFill>
              </a:rPr>
              <a:t> Or</a:t>
            </a:r>
            <a:endParaRPr dirty="0"/>
          </a:p>
          <a:p>
            <a:pPr marL="285750" lvl="0" indent="-285750" algn="just" rtl="0">
              <a:lnSpc>
                <a:spcPct val="90000"/>
              </a:lnSpc>
              <a:spcBef>
                <a:spcPts val="1000"/>
              </a:spcBef>
              <a:spcAft>
                <a:spcPts val="0"/>
              </a:spcAft>
              <a:buClr>
                <a:srgbClr val="00918E"/>
              </a:buClr>
              <a:buSzPts val="2400"/>
              <a:buFont typeface="Arial"/>
              <a:buChar char="•"/>
            </a:pPr>
            <a:r>
              <a:rPr lang="en-GB" sz="2400" dirty="0">
                <a:solidFill>
                  <a:schemeClr val="accent1"/>
                </a:solidFill>
              </a:rPr>
              <a:t>It can be an artwork created by using plastic.</a:t>
            </a:r>
            <a:endParaRPr sz="2400" dirty="0">
              <a:solidFill>
                <a:schemeClr val="accent1"/>
              </a:solidFill>
            </a:endParaRPr>
          </a:p>
          <a:p>
            <a:pPr marL="285750" lvl="0" indent="-285750" algn="just" rtl="0">
              <a:lnSpc>
                <a:spcPct val="90000"/>
              </a:lnSpc>
              <a:spcBef>
                <a:spcPts val="1000"/>
              </a:spcBef>
              <a:spcAft>
                <a:spcPts val="0"/>
              </a:spcAft>
              <a:buClr>
                <a:srgbClr val="00918E"/>
              </a:buClr>
              <a:buSzPts val="2400"/>
              <a:buFont typeface="Arial"/>
              <a:buChar char="•"/>
            </a:pPr>
            <a:r>
              <a:rPr lang="en-GB" sz="2400" dirty="0">
                <a:solidFill>
                  <a:schemeClr val="accent1"/>
                </a:solidFill>
              </a:rPr>
              <a:t>Creativity can be seen in everything – songs, videos, paintings, games, dance, projects, and much more.</a:t>
            </a:r>
            <a:endParaRPr sz="2400" dirty="0">
              <a:solidFill>
                <a:schemeClr val="accent1"/>
              </a:solidFill>
            </a:endParaRPr>
          </a:p>
          <a:p>
            <a:pPr marL="0" lvl="0" indent="0" algn="l" rtl="0">
              <a:lnSpc>
                <a:spcPct val="90000"/>
              </a:lnSpc>
              <a:spcBef>
                <a:spcPts val="1000"/>
              </a:spcBef>
              <a:spcAft>
                <a:spcPts val="0"/>
              </a:spcAft>
              <a:buClr>
                <a:schemeClr val="dk1"/>
              </a:buClr>
              <a:buSzPts val="2000"/>
              <a:buNone/>
            </a:pPr>
            <a:endParaRPr dirty="0"/>
          </a:p>
        </p:txBody>
      </p:sp>
      <p:sp>
        <p:nvSpPr>
          <p:cNvPr id="91" name="Google Shape;91;p3"/>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92" name="Google Shape;92;p3"/>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93" name="Google Shape;93;p3"/>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3</a:t>
            </a:fld>
            <a:endParaRPr/>
          </a:p>
        </p:txBody>
      </p:sp>
      <p:pic>
        <p:nvPicPr>
          <p:cNvPr id="94" name="Google Shape;94;p3"/>
          <p:cNvPicPr preferRelativeResize="0"/>
          <p:nvPr/>
        </p:nvPicPr>
        <p:blipFill rotWithShape="1">
          <a:blip r:embed="rId3">
            <a:alphaModFix/>
          </a:blip>
          <a:srcRect/>
          <a:stretch/>
        </p:blipFill>
        <p:spPr>
          <a:xfrm>
            <a:off x="426000" y="4358969"/>
            <a:ext cx="2075462" cy="207546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0"/>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420" name="Google Shape;420;p30"/>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accent1"/>
              </a:buClr>
              <a:buSzPts val="2000"/>
              <a:buNone/>
            </a:pPr>
            <a:r>
              <a:rPr lang="en-GB" b="0">
                <a:solidFill>
                  <a:schemeClr val="accent1"/>
                </a:solidFill>
              </a:rPr>
              <a:t>Pictures for Ideation can be used in several ways:</a:t>
            </a:r>
            <a:endParaRPr/>
          </a:p>
          <a:p>
            <a:pPr marL="0" lvl="0" indent="0" algn="just" rtl="0">
              <a:lnSpc>
                <a:spcPct val="90000"/>
              </a:lnSpc>
              <a:spcBef>
                <a:spcPts val="1000"/>
              </a:spcBef>
              <a:spcAft>
                <a:spcPts val="0"/>
              </a:spcAft>
              <a:buClr>
                <a:schemeClr val="accent4"/>
              </a:buClr>
              <a:buSzPts val="2000"/>
              <a:buFont typeface="Calibri"/>
              <a:buAutoNum type="arabicPeriod"/>
            </a:pPr>
            <a:r>
              <a:rPr lang="en-GB" b="0" i="1" u="sng">
                <a:solidFill>
                  <a:schemeClr val="accent1"/>
                </a:solidFill>
              </a:rPr>
              <a:t>Visual brainstorming: </a:t>
            </a:r>
            <a:r>
              <a:rPr lang="en-GB" b="0">
                <a:solidFill>
                  <a:schemeClr val="accent1"/>
                </a:solidFill>
              </a:rPr>
              <a:t>Start with a picture that relates to the problem or idea you're working on, and use it as a starting point to generate new ideas. Write down all the ideas that come to mind as you look at the picture.</a:t>
            </a:r>
            <a:endParaRPr/>
          </a:p>
          <a:p>
            <a:pPr marL="0" lvl="0" indent="0" algn="just" rtl="0">
              <a:lnSpc>
                <a:spcPct val="90000"/>
              </a:lnSpc>
              <a:spcBef>
                <a:spcPts val="1000"/>
              </a:spcBef>
              <a:spcAft>
                <a:spcPts val="0"/>
              </a:spcAft>
              <a:buClr>
                <a:schemeClr val="accent4"/>
              </a:buClr>
              <a:buSzPts val="2000"/>
              <a:buFont typeface="Calibri"/>
              <a:buAutoNum type="arabicPeriod"/>
            </a:pPr>
            <a:r>
              <a:rPr lang="en-GB" b="0" i="1" u="sng">
                <a:solidFill>
                  <a:schemeClr val="accent1"/>
                </a:solidFill>
              </a:rPr>
              <a:t>Mood boards: </a:t>
            </a:r>
            <a:r>
              <a:rPr lang="en-GB" b="0">
                <a:solidFill>
                  <a:schemeClr val="accent1"/>
                </a:solidFill>
              </a:rPr>
              <a:t>Collect a group of pictures that represent the mood, atmosphere, or style you want to convey in your project or idea. This can be helpful for visualizing and communicating your vision to others.</a:t>
            </a:r>
            <a:endParaRPr/>
          </a:p>
          <a:p>
            <a:pPr marL="0" lvl="0" indent="0" algn="just" rtl="0">
              <a:lnSpc>
                <a:spcPct val="90000"/>
              </a:lnSpc>
              <a:spcBef>
                <a:spcPts val="1000"/>
              </a:spcBef>
              <a:spcAft>
                <a:spcPts val="0"/>
              </a:spcAft>
              <a:buClr>
                <a:schemeClr val="accent4"/>
              </a:buClr>
              <a:buSzPts val="2000"/>
              <a:buFont typeface="Calibri"/>
              <a:buAutoNum type="arabicPeriod"/>
            </a:pPr>
            <a:r>
              <a:rPr lang="en-GB" b="0" i="1" u="sng">
                <a:solidFill>
                  <a:schemeClr val="accent1"/>
                </a:solidFill>
              </a:rPr>
              <a:t>Image association: </a:t>
            </a:r>
            <a:r>
              <a:rPr lang="en-GB" b="0">
                <a:solidFill>
                  <a:schemeClr val="accent1"/>
                </a:solidFill>
              </a:rPr>
              <a:t>Choose a picture and make a list of all the words, concepts, or emotions it evokes. Then, use those associations to generate new ideas or connections.</a:t>
            </a:r>
            <a:endParaRPr/>
          </a:p>
          <a:p>
            <a:pPr marL="0" lvl="0" indent="0" algn="just" rtl="0">
              <a:lnSpc>
                <a:spcPct val="90000"/>
              </a:lnSpc>
              <a:spcBef>
                <a:spcPts val="1000"/>
              </a:spcBef>
              <a:spcAft>
                <a:spcPts val="0"/>
              </a:spcAft>
              <a:buClr>
                <a:schemeClr val="accent4"/>
              </a:buClr>
              <a:buSzPts val="2000"/>
              <a:buFont typeface="Calibri"/>
              <a:buAutoNum type="arabicPeriod"/>
            </a:pPr>
            <a:r>
              <a:rPr lang="en-GB" b="0" i="1" u="sng">
                <a:solidFill>
                  <a:schemeClr val="accent1"/>
                </a:solidFill>
              </a:rPr>
              <a:t>Random picture generator: </a:t>
            </a:r>
            <a:r>
              <a:rPr lang="en-GB" b="0">
                <a:solidFill>
                  <a:schemeClr val="accent1"/>
                </a:solidFill>
              </a:rPr>
              <a:t>Use a random picture generator tool to generate a random image and use it as a prompt for generating new ideas. This can be a fun and unexpected way to spark creativity.</a:t>
            </a:r>
            <a:endParaRPr/>
          </a:p>
          <a:p>
            <a:pPr marL="0" lvl="0" indent="0" algn="just" rtl="0">
              <a:lnSpc>
                <a:spcPct val="90000"/>
              </a:lnSpc>
              <a:spcBef>
                <a:spcPts val="1000"/>
              </a:spcBef>
              <a:spcAft>
                <a:spcPts val="0"/>
              </a:spcAft>
              <a:buClr>
                <a:schemeClr val="accent1"/>
              </a:buClr>
              <a:buSzPts val="2000"/>
              <a:buNone/>
            </a:pPr>
            <a:r>
              <a:rPr lang="en-GB" b="0">
                <a:solidFill>
                  <a:schemeClr val="accent1"/>
                </a:solidFill>
              </a:rPr>
              <a:t>Overall, pictures can be a versatile and effective tool for generating new ideas and exploring creativity in a visual and intuitive way.</a:t>
            </a:r>
            <a:endParaRPr/>
          </a:p>
          <a:p>
            <a:pPr marL="0" lvl="0" indent="0" algn="l" rtl="0">
              <a:lnSpc>
                <a:spcPct val="90000"/>
              </a:lnSpc>
              <a:spcBef>
                <a:spcPts val="1000"/>
              </a:spcBef>
              <a:spcAft>
                <a:spcPts val="0"/>
              </a:spcAft>
              <a:buClr>
                <a:schemeClr val="dk1"/>
              </a:buClr>
              <a:buSzPts val="2000"/>
              <a:buNone/>
            </a:pPr>
            <a:endParaRPr/>
          </a:p>
        </p:txBody>
      </p:sp>
      <p:sp>
        <p:nvSpPr>
          <p:cNvPr id="421" name="Google Shape;421;p30"/>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422" name="Google Shape;422;p30"/>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423" name="Google Shape;423;p30"/>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30</a:t>
            </a:fld>
            <a:endParaRPr/>
          </a:p>
        </p:txBody>
      </p:sp>
      <p:pic>
        <p:nvPicPr>
          <p:cNvPr id="424" name="Google Shape;424;p30"/>
          <p:cNvPicPr preferRelativeResize="0"/>
          <p:nvPr/>
        </p:nvPicPr>
        <p:blipFill rotWithShape="1">
          <a:blip r:embed="rId3">
            <a:alphaModFix/>
          </a:blip>
          <a:srcRect/>
          <a:stretch/>
        </p:blipFill>
        <p:spPr>
          <a:xfrm>
            <a:off x="4336850" y="4903694"/>
            <a:ext cx="3518300" cy="195430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2"/>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430" name="Google Shape;430;p32"/>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1"/>
              </a:buClr>
              <a:buSzPts val="2000"/>
              <a:buFont typeface="Arial"/>
              <a:buChar char="•"/>
            </a:pPr>
            <a:r>
              <a:rPr lang="en-GB" b="0">
                <a:solidFill>
                  <a:srgbClr val="52BFC9"/>
                </a:solidFill>
              </a:rPr>
              <a:t>Despite having a wonderful name ( given by its creator, Fritz Zwicky), morphological analysis employs two basic principles of creativity: forced association and decomposition. The issue is divided into its component variables, with potential values for each one determined. By "putting together" various combinations of these values, the association principle is subsequently put into action. </a:t>
            </a:r>
            <a:endParaRPr/>
          </a:p>
          <a:p>
            <a:pPr marL="285750" lvl="0" indent="-285750" algn="just" rtl="0">
              <a:lnSpc>
                <a:spcPct val="90000"/>
              </a:lnSpc>
              <a:spcBef>
                <a:spcPts val="1000"/>
              </a:spcBef>
              <a:spcAft>
                <a:spcPts val="0"/>
              </a:spcAft>
              <a:buClr>
                <a:schemeClr val="accent1"/>
              </a:buClr>
              <a:buSzPts val="2000"/>
              <a:buFont typeface="Arial"/>
              <a:buChar char="•"/>
            </a:pPr>
            <a:r>
              <a:rPr lang="en-GB" b="0">
                <a:solidFill>
                  <a:srgbClr val="52BFC9"/>
                </a:solidFill>
              </a:rPr>
              <a:t>Use it in exploring new and different ideas. </a:t>
            </a:r>
            <a:endParaRPr/>
          </a:p>
          <a:p>
            <a:pPr marL="285750" lvl="0" indent="-285750" algn="just" rtl="0">
              <a:lnSpc>
                <a:spcPct val="90000"/>
              </a:lnSpc>
              <a:spcBef>
                <a:spcPts val="1000"/>
              </a:spcBef>
              <a:spcAft>
                <a:spcPts val="0"/>
              </a:spcAft>
              <a:buClr>
                <a:schemeClr val="accent1"/>
              </a:buClr>
              <a:buSzPts val="2000"/>
              <a:buFont typeface="Arial"/>
              <a:buChar char="•"/>
            </a:pPr>
            <a:r>
              <a:rPr lang="en-GB" b="0">
                <a:solidFill>
                  <a:srgbClr val="52BFC9"/>
                </a:solidFill>
              </a:rPr>
              <a:t>Use it to help unblock you when you are stuck. </a:t>
            </a:r>
            <a:endParaRPr/>
          </a:p>
          <a:p>
            <a:pPr marL="285750" lvl="0" indent="-285750" algn="just" rtl="0">
              <a:lnSpc>
                <a:spcPct val="90000"/>
              </a:lnSpc>
              <a:spcBef>
                <a:spcPts val="1000"/>
              </a:spcBef>
              <a:spcAft>
                <a:spcPts val="0"/>
              </a:spcAft>
              <a:buClr>
                <a:schemeClr val="accent1"/>
              </a:buClr>
              <a:buSzPts val="2000"/>
              <a:buFont typeface="Arial"/>
              <a:buChar char="•"/>
            </a:pPr>
            <a:r>
              <a:rPr lang="en-GB" b="0">
                <a:solidFill>
                  <a:srgbClr val="52BFC9"/>
                </a:solidFill>
              </a:rPr>
              <a:t>Use it to change the way you think.</a:t>
            </a:r>
            <a:endParaRPr/>
          </a:p>
          <a:p>
            <a:pPr marL="0" lvl="0" indent="0" algn="l" rtl="0">
              <a:lnSpc>
                <a:spcPct val="90000"/>
              </a:lnSpc>
              <a:spcBef>
                <a:spcPts val="1000"/>
              </a:spcBef>
              <a:spcAft>
                <a:spcPts val="0"/>
              </a:spcAft>
              <a:buClr>
                <a:schemeClr val="dk1"/>
              </a:buClr>
              <a:buSzPts val="2000"/>
              <a:buNone/>
            </a:pPr>
            <a:endParaRPr/>
          </a:p>
        </p:txBody>
      </p:sp>
      <p:sp>
        <p:nvSpPr>
          <p:cNvPr id="431" name="Google Shape;431;p32"/>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Morphological Analysis</a:t>
            </a:r>
            <a:endParaRPr sz="1600" b="0">
              <a:solidFill>
                <a:schemeClr val="dk2"/>
              </a:solidFill>
            </a:endParaRPr>
          </a:p>
        </p:txBody>
      </p:sp>
      <p:sp>
        <p:nvSpPr>
          <p:cNvPr id="432" name="Google Shape;432;p32"/>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433" name="Google Shape;433;p32"/>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31</a:t>
            </a:fld>
            <a:endParaRPr/>
          </a:p>
        </p:txBody>
      </p:sp>
      <p:pic>
        <p:nvPicPr>
          <p:cNvPr id="434" name="Google Shape;434;p32"/>
          <p:cNvPicPr preferRelativeResize="0"/>
          <p:nvPr/>
        </p:nvPicPr>
        <p:blipFill rotWithShape="1">
          <a:blip r:embed="rId3">
            <a:alphaModFix/>
          </a:blip>
          <a:srcRect/>
          <a:stretch/>
        </p:blipFill>
        <p:spPr>
          <a:xfrm>
            <a:off x="6979747" y="2806262"/>
            <a:ext cx="3929989" cy="368743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3"/>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440" name="Google Shape;440;p33"/>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4"/>
              </a:buClr>
              <a:buSzPts val="2000"/>
              <a:buFont typeface="Arial"/>
              <a:buChar char="•"/>
            </a:pPr>
            <a:r>
              <a:rPr lang="en-GB" b="0" i="1" u="sng">
                <a:solidFill>
                  <a:schemeClr val="accent1"/>
                </a:solidFill>
              </a:rPr>
              <a:t>Define the problem </a:t>
            </a:r>
            <a:r>
              <a:rPr lang="en-GB" b="0">
                <a:solidFill>
                  <a:schemeClr val="accent1"/>
                </a:solidFill>
              </a:rPr>
              <a:t>-  Determine the objective of the creative process, define the issue in a concise and clear statement.</a:t>
            </a:r>
            <a:endParaRPr/>
          </a:p>
          <a:p>
            <a:pPr marL="285750" lvl="0" indent="-285750" algn="just" rtl="0">
              <a:lnSpc>
                <a:spcPct val="90000"/>
              </a:lnSpc>
              <a:spcBef>
                <a:spcPts val="1000"/>
              </a:spcBef>
              <a:spcAft>
                <a:spcPts val="0"/>
              </a:spcAft>
              <a:buClr>
                <a:schemeClr val="accent4"/>
              </a:buClr>
              <a:buSzPts val="2000"/>
              <a:buFont typeface="Arial"/>
              <a:buChar char="•"/>
            </a:pPr>
            <a:r>
              <a:rPr lang="en-GB" b="0" i="1" u="sng">
                <a:solidFill>
                  <a:schemeClr val="accent1"/>
                </a:solidFill>
              </a:rPr>
              <a:t>Identify the attributes and values </a:t>
            </a:r>
            <a:r>
              <a:rPr lang="en-GB" b="0">
                <a:solidFill>
                  <a:schemeClr val="accent1"/>
                </a:solidFill>
              </a:rPr>
              <a:t>- List the aspects of the circumstance that may be altered or modified. Choose two to six variables from the subset to focus on. These will often be important elements of the circumstance. List all potential values for each of the variables from step 3, including any that deviate from the accepted norm (here is an opportunity to get creative).</a:t>
            </a:r>
            <a:endParaRPr/>
          </a:p>
          <a:p>
            <a:pPr marL="285750" lvl="0" indent="-285750" algn="just" rtl="0">
              <a:lnSpc>
                <a:spcPct val="90000"/>
              </a:lnSpc>
              <a:spcBef>
                <a:spcPts val="1000"/>
              </a:spcBef>
              <a:spcAft>
                <a:spcPts val="0"/>
              </a:spcAft>
              <a:buClr>
                <a:schemeClr val="accent4"/>
              </a:buClr>
              <a:buSzPts val="2000"/>
              <a:buFont typeface="Arial"/>
              <a:buChar char="•"/>
            </a:pPr>
            <a:r>
              <a:rPr lang="en-GB" b="0" i="1" u="sng">
                <a:solidFill>
                  <a:schemeClr val="accent1"/>
                </a:solidFill>
              </a:rPr>
              <a:t>Combing items </a:t>
            </a:r>
            <a:r>
              <a:rPr lang="en-GB" b="0">
                <a:solidFill>
                  <a:schemeClr val="accent1"/>
                </a:solidFill>
              </a:rPr>
              <a:t>- Find a technique to combine things from your previously prepared lists. A matrix may be used, as in the example below, if there are just two lists. Another method involves having six variables in each list and choosing the things to combine by rolling a die for each list. The ways are as varied as you can conceive. Another option is to write them on cards and choose them from six "hats.“ Combine different ideas you have come up with several times, bringing everything together to create a novel answer. If the ideas are not very workable at this moment, do not worry too much about it because they may be developed later or utilized to spark new creative possibilities. Select ideas to use or develop into practical solutions to your problem.</a:t>
            </a:r>
            <a:endParaRPr/>
          </a:p>
          <a:p>
            <a:pPr marL="0" lvl="0" indent="0" algn="l" rtl="0">
              <a:lnSpc>
                <a:spcPct val="90000"/>
              </a:lnSpc>
              <a:spcBef>
                <a:spcPts val="1000"/>
              </a:spcBef>
              <a:spcAft>
                <a:spcPts val="0"/>
              </a:spcAft>
              <a:buClr>
                <a:schemeClr val="dk1"/>
              </a:buClr>
              <a:buSzPts val="2000"/>
              <a:buNone/>
            </a:pPr>
            <a:endParaRPr/>
          </a:p>
        </p:txBody>
      </p:sp>
      <p:sp>
        <p:nvSpPr>
          <p:cNvPr id="441" name="Google Shape;441;p33"/>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How to Use Morphological Analysis </a:t>
            </a:r>
            <a:endParaRPr sz="1600">
              <a:solidFill>
                <a:schemeClr val="dk2"/>
              </a:solidFill>
            </a:endParaRPr>
          </a:p>
        </p:txBody>
      </p:sp>
      <p:sp>
        <p:nvSpPr>
          <p:cNvPr id="442" name="Google Shape;442;p33"/>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443" name="Google Shape;443;p33"/>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4"/>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449" name="Google Shape;449;p34"/>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BFC9"/>
              </a:buClr>
              <a:buSzPts val="2000"/>
              <a:buNone/>
            </a:pPr>
            <a:r>
              <a:rPr lang="en-GB" b="0">
                <a:solidFill>
                  <a:srgbClr val="52BFC9"/>
                </a:solidFill>
              </a:rPr>
              <a:t>An artist, looking for new ways of creating artwork, identifies two attributes, 'materials' and 'canvas', and then lists the values these can take (e.g. 'ink' is a value of 'materials'). To see if combinations can be formed, (s)he then brings them together in the table below.</a:t>
            </a:r>
            <a:endParaRPr/>
          </a:p>
          <a:p>
            <a:pPr marL="0" lvl="0" indent="0" algn="l" rtl="0">
              <a:lnSpc>
                <a:spcPct val="90000"/>
              </a:lnSpc>
              <a:spcBef>
                <a:spcPts val="1000"/>
              </a:spcBef>
              <a:spcAft>
                <a:spcPts val="0"/>
              </a:spcAft>
              <a:buClr>
                <a:schemeClr val="dk1"/>
              </a:buClr>
              <a:buSzPts val="2000"/>
              <a:buNone/>
            </a:pPr>
            <a:endParaRPr/>
          </a:p>
        </p:txBody>
      </p:sp>
      <p:sp>
        <p:nvSpPr>
          <p:cNvPr id="450" name="Google Shape;450;p34"/>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451" name="Google Shape;451;p34"/>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452" name="Google Shape;452;p34"/>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33</a:t>
            </a:fld>
            <a:endParaRPr/>
          </a:p>
        </p:txBody>
      </p:sp>
      <p:pic>
        <p:nvPicPr>
          <p:cNvPr id="453" name="Google Shape;453;p34"/>
          <p:cNvPicPr preferRelativeResize="0"/>
          <p:nvPr/>
        </p:nvPicPr>
        <p:blipFill rotWithShape="1">
          <a:blip r:embed="rId3">
            <a:alphaModFix/>
          </a:blip>
          <a:srcRect l="9852" r="9557"/>
          <a:stretch/>
        </p:blipFill>
        <p:spPr>
          <a:xfrm>
            <a:off x="429791" y="2312276"/>
            <a:ext cx="11336208" cy="320174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5"/>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459" name="Google Shape;459;p35"/>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fontScale="92500"/>
          </a:bodyPr>
          <a:lstStyle/>
          <a:p>
            <a:pPr marL="457200" lvl="0" indent="-457200" algn="just" rtl="0">
              <a:lnSpc>
                <a:spcPct val="90000"/>
              </a:lnSpc>
              <a:spcBef>
                <a:spcPts val="0"/>
              </a:spcBef>
              <a:spcAft>
                <a:spcPts val="0"/>
              </a:spcAft>
              <a:buClr>
                <a:schemeClr val="accent4"/>
              </a:buClr>
              <a:buSzPct val="100000"/>
              <a:buFont typeface="Arial"/>
              <a:buChar char="•"/>
            </a:pPr>
            <a:r>
              <a:rPr lang="en-GB" sz="2600" b="0">
                <a:solidFill>
                  <a:schemeClr val="accent1"/>
                </a:solidFill>
              </a:rPr>
              <a:t>The six hats are not only names for thinking; they also symbolize six different ways of thinking. The hats are therefore applied proactively as opposed to re-actively.</a:t>
            </a:r>
            <a:endParaRPr/>
          </a:p>
          <a:p>
            <a:pPr marL="457200" lvl="0" indent="-457200" algn="just" rtl="0">
              <a:lnSpc>
                <a:spcPct val="90000"/>
              </a:lnSpc>
              <a:spcBef>
                <a:spcPts val="1000"/>
              </a:spcBef>
              <a:spcAft>
                <a:spcPts val="0"/>
              </a:spcAft>
              <a:buClr>
                <a:schemeClr val="accent4"/>
              </a:buClr>
              <a:buSzPct val="100000"/>
              <a:buFont typeface="Arial"/>
              <a:buChar char="•"/>
            </a:pPr>
            <a:r>
              <a:rPr lang="en-GB" sz="2600" b="0">
                <a:solidFill>
                  <a:schemeClr val="accent1"/>
                </a:solidFill>
              </a:rPr>
              <a:t>The approach encourages more individuals to contribute fully. According to de Bono, it "separates ego from performance." Since everyone is just using the yellow hat or another hat, they can all contribute to the exploration without hurting each other's egos. The six hats concept promotes performance above ego protection. Regardless of whether they originally favour the opposing viewpoint, anyone can assist in any capacity.</a:t>
            </a:r>
            <a:endParaRPr/>
          </a:p>
          <a:p>
            <a:pPr marL="457200" lvl="0" indent="-457200" algn="just" rtl="0">
              <a:lnSpc>
                <a:spcPct val="90000"/>
              </a:lnSpc>
              <a:spcBef>
                <a:spcPts val="1000"/>
              </a:spcBef>
              <a:spcAft>
                <a:spcPts val="0"/>
              </a:spcAft>
              <a:buClr>
                <a:schemeClr val="accent4"/>
              </a:buClr>
              <a:buSzPct val="100000"/>
              <a:buFont typeface="Arial"/>
              <a:buChar char="•"/>
            </a:pPr>
            <a:r>
              <a:rPr lang="en-GB" sz="2600" b="0">
                <a:solidFill>
                  <a:schemeClr val="accent1"/>
                </a:solidFill>
              </a:rPr>
              <a:t>The important thing to remember is that a hat is a way to think rather than a name for thinking. The six thinking hats can be used, in theory, for the following purposes:</a:t>
            </a:r>
            <a:endParaRPr/>
          </a:p>
          <a:p>
            <a:pPr marL="982663" lvl="2" indent="-228600" algn="l" rtl="0">
              <a:lnSpc>
                <a:spcPct val="90000"/>
              </a:lnSpc>
              <a:spcBef>
                <a:spcPts val="500"/>
              </a:spcBef>
              <a:spcAft>
                <a:spcPts val="0"/>
              </a:spcAft>
              <a:buClr>
                <a:schemeClr val="accent4"/>
              </a:buClr>
              <a:buSzPct val="100000"/>
              <a:buFont typeface="Arial"/>
              <a:buChar char="•"/>
            </a:pPr>
            <a:r>
              <a:rPr lang="en-GB" sz="2600">
                <a:solidFill>
                  <a:schemeClr val="accent1"/>
                </a:solidFill>
              </a:rPr>
              <a:t>Boost Parallel Thinking</a:t>
            </a:r>
            <a:endParaRPr/>
          </a:p>
          <a:p>
            <a:pPr marL="982663" lvl="2" indent="-228600" algn="l" rtl="0">
              <a:lnSpc>
                <a:spcPct val="90000"/>
              </a:lnSpc>
              <a:spcBef>
                <a:spcPts val="500"/>
              </a:spcBef>
              <a:spcAft>
                <a:spcPts val="0"/>
              </a:spcAft>
              <a:buClr>
                <a:schemeClr val="accent4"/>
              </a:buClr>
              <a:buSzPct val="100000"/>
              <a:buFont typeface="Arial"/>
              <a:buChar char="•"/>
            </a:pPr>
            <a:r>
              <a:rPr lang="en-GB" sz="2600">
                <a:solidFill>
                  <a:schemeClr val="accent1"/>
                </a:solidFill>
              </a:rPr>
              <a:t>Boost full-spectrum thinking</a:t>
            </a:r>
            <a:endParaRPr/>
          </a:p>
          <a:p>
            <a:pPr marL="982663" lvl="2" indent="-228600" algn="l" rtl="0">
              <a:lnSpc>
                <a:spcPct val="90000"/>
              </a:lnSpc>
              <a:spcBef>
                <a:spcPts val="500"/>
              </a:spcBef>
              <a:spcAft>
                <a:spcPts val="0"/>
              </a:spcAft>
              <a:buClr>
                <a:schemeClr val="accent4"/>
              </a:buClr>
              <a:buSzPct val="100000"/>
              <a:buFont typeface="Arial"/>
              <a:buChar char="•"/>
            </a:pPr>
            <a:r>
              <a:rPr lang="en-GB" sz="2600">
                <a:solidFill>
                  <a:schemeClr val="accent1"/>
                </a:solidFill>
              </a:rPr>
              <a:t>Separate ego from performance</a:t>
            </a:r>
            <a:endParaRPr/>
          </a:p>
          <a:p>
            <a:pPr marL="0" lvl="0" indent="0" algn="l" rtl="0">
              <a:lnSpc>
                <a:spcPct val="90000"/>
              </a:lnSpc>
              <a:spcBef>
                <a:spcPts val="1000"/>
              </a:spcBef>
              <a:spcAft>
                <a:spcPts val="0"/>
              </a:spcAft>
              <a:buClr>
                <a:schemeClr val="dk1"/>
              </a:buClr>
              <a:buSzPct val="100000"/>
              <a:buNone/>
            </a:pPr>
            <a:endParaRPr/>
          </a:p>
        </p:txBody>
      </p:sp>
      <p:sp>
        <p:nvSpPr>
          <p:cNvPr id="460" name="Google Shape;460;p35"/>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Six Thinking Hats: De Bono</a:t>
            </a:r>
            <a:endParaRPr/>
          </a:p>
        </p:txBody>
      </p:sp>
      <p:sp>
        <p:nvSpPr>
          <p:cNvPr id="461" name="Google Shape;461;p35"/>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462" name="Google Shape;462;p35"/>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34</a:t>
            </a:fld>
            <a:endParaRPr/>
          </a:p>
        </p:txBody>
      </p:sp>
      <p:pic>
        <p:nvPicPr>
          <p:cNvPr id="463" name="Google Shape;463;p35"/>
          <p:cNvPicPr preferRelativeResize="0"/>
          <p:nvPr/>
        </p:nvPicPr>
        <p:blipFill rotWithShape="1">
          <a:blip r:embed="rId3">
            <a:alphaModFix/>
          </a:blip>
          <a:srcRect/>
          <a:stretch/>
        </p:blipFill>
        <p:spPr>
          <a:xfrm>
            <a:off x="8985308" y="4850359"/>
            <a:ext cx="2820999" cy="187111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6"/>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469" name="Google Shape;469;p36"/>
          <p:cNvSpPr txBox="1">
            <a:spLocks noGrp="1"/>
          </p:cNvSpPr>
          <p:nvPr>
            <p:ph type="body" idx="1"/>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Six Thinking Hats: De Bono</a:t>
            </a:r>
            <a:endParaRPr/>
          </a:p>
        </p:txBody>
      </p:sp>
      <p:sp>
        <p:nvSpPr>
          <p:cNvPr id="470" name="Google Shape;470;p36"/>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471" name="Google Shape;471;p36"/>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35</a:t>
            </a:fld>
            <a:endParaRPr/>
          </a:p>
        </p:txBody>
      </p:sp>
      <p:grpSp>
        <p:nvGrpSpPr>
          <p:cNvPr id="472" name="Google Shape;472;p36"/>
          <p:cNvGrpSpPr/>
          <p:nvPr/>
        </p:nvGrpSpPr>
        <p:grpSpPr>
          <a:xfrm>
            <a:off x="426000" y="1292772"/>
            <a:ext cx="11145890" cy="4962801"/>
            <a:chOff x="426000" y="1292772"/>
            <a:chExt cx="11145890" cy="4962801"/>
          </a:xfrm>
        </p:grpSpPr>
        <p:grpSp>
          <p:nvGrpSpPr>
            <p:cNvPr id="473" name="Google Shape;473;p36"/>
            <p:cNvGrpSpPr/>
            <p:nvPr/>
          </p:nvGrpSpPr>
          <p:grpSpPr>
            <a:xfrm>
              <a:off x="426000" y="1292772"/>
              <a:ext cx="11145890" cy="4962801"/>
              <a:chOff x="-193162" y="1466549"/>
              <a:chExt cx="9258758" cy="4744994"/>
            </a:xfrm>
          </p:grpSpPr>
          <p:grpSp>
            <p:nvGrpSpPr>
              <p:cNvPr id="474" name="Google Shape;474;p36"/>
              <p:cNvGrpSpPr/>
              <p:nvPr/>
            </p:nvGrpSpPr>
            <p:grpSpPr>
              <a:xfrm>
                <a:off x="-193162" y="1466549"/>
                <a:ext cx="9258758" cy="4385306"/>
                <a:chOff x="-19471" y="1989276"/>
                <a:chExt cx="9258758" cy="4385306"/>
              </a:xfrm>
            </p:grpSpPr>
            <p:grpSp>
              <p:nvGrpSpPr>
                <p:cNvPr id="475" name="Google Shape;475;p36"/>
                <p:cNvGrpSpPr/>
                <p:nvPr/>
              </p:nvGrpSpPr>
              <p:grpSpPr>
                <a:xfrm>
                  <a:off x="-19471" y="1989276"/>
                  <a:ext cx="9217765" cy="4385306"/>
                  <a:chOff x="-19471" y="1989276"/>
                  <a:chExt cx="9217765" cy="4385306"/>
                </a:xfrm>
              </p:grpSpPr>
              <p:grpSp>
                <p:nvGrpSpPr>
                  <p:cNvPr id="476" name="Google Shape;476;p36"/>
                  <p:cNvGrpSpPr/>
                  <p:nvPr/>
                </p:nvGrpSpPr>
                <p:grpSpPr>
                  <a:xfrm>
                    <a:off x="-19471" y="2098044"/>
                    <a:ext cx="9217765" cy="4276538"/>
                    <a:chOff x="-19471" y="2098044"/>
                    <a:chExt cx="9217765" cy="4276538"/>
                  </a:xfrm>
                </p:grpSpPr>
                <p:grpSp>
                  <p:nvGrpSpPr>
                    <p:cNvPr id="477" name="Google Shape;477;p36"/>
                    <p:cNvGrpSpPr/>
                    <p:nvPr/>
                  </p:nvGrpSpPr>
                  <p:grpSpPr>
                    <a:xfrm>
                      <a:off x="-19471" y="2098044"/>
                      <a:ext cx="9217765" cy="4276538"/>
                      <a:chOff x="-19471" y="2098044"/>
                      <a:chExt cx="9217765" cy="4276538"/>
                    </a:xfrm>
                  </p:grpSpPr>
                  <p:grpSp>
                    <p:nvGrpSpPr>
                      <p:cNvPr id="478" name="Google Shape;478;p36"/>
                      <p:cNvGrpSpPr/>
                      <p:nvPr/>
                    </p:nvGrpSpPr>
                    <p:grpSpPr>
                      <a:xfrm>
                        <a:off x="265109" y="2098044"/>
                        <a:ext cx="8933185" cy="4276538"/>
                        <a:chOff x="148867" y="1989274"/>
                        <a:chExt cx="9049544" cy="4385555"/>
                      </a:xfrm>
                    </p:grpSpPr>
                    <p:sp>
                      <p:nvSpPr>
                        <p:cNvPr id="479" name="Google Shape;479;p36"/>
                        <p:cNvSpPr/>
                        <p:nvPr/>
                      </p:nvSpPr>
                      <p:spPr>
                        <a:xfrm>
                          <a:off x="148867" y="1999164"/>
                          <a:ext cx="1489158" cy="4375665"/>
                        </a:xfrm>
                        <a:prstGeom prst="roundRect">
                          <a:avLst>
                            <a:gd name="adj" fmla="val 16667"/>
                          </a:avLst>
                        </a:prstGeom>
                        <a:noFill/>
                        <a:ln w="28575" cap="flat"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A5A5A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A5A5A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A5A5A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A5A5A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A5A5A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A5A5A5"/>
                              </a:solidFill>
                              <a:latin typeface="Calibri"/>
                              <a:ea typeface="Calibri"/>
                              <a:cs typeface="Calibri"/>
                              <a:sym typeface="Calibri"/>
                            </a:rPr>
                            <a:t>White Hat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75707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50"/>
                            <a:buFont typeface="Arial"/>
                            <a:buNone/>
                          </a:pPr>
                          <a:r>
                            <a:rPr lang="en-GB" sz="1050" b="0" i="0" u="none" strike="noStrike" cap="none">
                              <a:solidFill>
                                <a:srgbClr val="757070"/>
                              </a:solidFill>
                              <a:latin typeface="Calibri"/>
                              <a:ea typeface="Calibri"/>
                              <a:cs typeface="Calibri"/>
                              <a:sym typeface="Calibri"/>
                            </a:rPr>
                            <a:t>This covers facts, figures, information needs and gaps. "I think we need some white hat thinking at this point..." means Let's drop the arguments and proposals, and look at the data base."</a:t>
                          </a:r>
                          <a:endParaRPr sz="1400" b="0" i="0" u="none" strike="noStrike" cap="none">
                            <a:solidFill>
                              <a:srgbClr val="000000"/>
                            </a:solidFill>
                            <a:latin typeface="Arial"/>
                            <a:ea typeface="Arial"/>
                            <a:cs typeface="Arial"/>
                            <a:sym typeface="Arial"/>
                          </a:endParaRPr>
                        </a:p>
                      </p:txBody>
                    </p:sp>
                    <p:sp>
                      <p:nvSpPr>
                        <p:cNvPr id="480" name="Google Shape;480;p36"/>
                        <p:cNvSpPr/>
                        <p:nvPr/>
                      </p:nvSpPr>
                      <p:spPr>
                        <a:xfrm>
                          <a:off x="1640913" y="1989275"/>
                          <a:ext cx="1489158" cy="4375665"/>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FF0000"/>
                              </a:solidFill>
                              <a:latin typeface="Calibri"/>
                              <a:ea typeface="Calibri"/>
                              <a:cs typeface="Calibri"/>
                              <a:sym typeface="Calibri"/>
                            </a:rPr>
                            <a:t>Red Hat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75707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00"/>
                            <a:buFont typeface="Arial"/>
                            <a:buNone/>
                          </a:pPr>
                          <a:r>
                            <a:rPr lang="en-GB" sz="1000" b="0" i="0" u="none" strike="noStrike" cap="none">
                              <a:solidFill>
                                <a:srgbClr val="757070"/>
                              </a:solidFill>
                              <a:latin typeface="Calibri"/>
                              <a:ea typeface="Calibri"/>
                              <a:cs typeface="Calibri"/>
                              <a:sym typeface="Calibri"/>
                            </a:rPr>
                            <a:t>This covers intuition, feelings and emotions. The red hat allows the thinker to put forward an intuition without any ned to justify it. "Putting on my red hat, I think this is a terrible proposal.“ The red hat gives full permission to a thinker to put forward his or her feelings on the subject at the moment. </a:t>
                          </a:r>
                          <a:endParaRPr sz="1400" b="0" i="0" u="none" strike="noStrike" cap="none">
                            <a:solidFill>
                              <a:srgbClr val="000000"/>
                            </a:solidFill>
                            <a:latin typeface="Arial"/>
                            <a:ea typeface="Arial"/>
                            <a:cs typeface="Arial"/>
                            <a:sym typeface="Arial"/>
                          </a:endParaRPr>
                        </a:p>
                      </p:txBody>
                    </p:sp>
                    <p:sp>
                      <p:nvSpPr>
                        <p:cNvPr id="481" name="Google Shape;481;p36"/>
                        <p:cNvSpPr/>
                        <p:nvPr/>
                      </p:nvSpPr>
                      <p:spPr>
                        <a:xfrm>
                          <a:off x="3156966" y="1989275"/>
                          <a:ext cx="1489158" cy="4375665"/>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Calibri"/>
                              <a:ea typeface="Calibri"/>
                              <a:cs typeface="Calibri"/>
                              <a:sym typeface="Calibri"/>
                            </a:rPr>
                            <a:t>Black Hat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50"/>
                            <a:buFont typeface="Arial"/>
                            <a:buNone/>
                          </a:pPr>
                          <a:r>
                            <a:rPr lang="en-GB" sz="1050" b="0" i="0" u="none" strike="noStrike" cap="none">
                              <a:solidFill>
                                <a:srgbClr val="757070"/>
                              </a:solidFill>
                              <a:latin typeface="Calibri"/>
                              <a:ea typeface="Calibri"/>
                              <a:cs typeface="Calibri"/>
                              <a:sym typeface="Calibri"/>
                            </a:rPr>
                            <a:t>This is the hat of judgment and caution. It is a most valuable hat. It is not in any sense an inferior or negative hat. The black hat is used to point out why a suggestion does not fit the facts, the available experience, the system in use, or the policy that is being followed. The black hat must always be logical. </a:t>
                          </a:r>
                          <a:endParaRPr sz="1400" b="0" i="0" u="none" strike="noStrike" cap="none">
                            <a:solidFill>
                              <a:srgbClr val="000000"/>
                            </a:solidFill>
                            <a:latin typeface="Arial"/>
                            <a:ea typeface="Arial"/>
                            <a:cs typeface="Arial"/>
                            <a:sym typeface="Arial"/>
                          </a:endParaRPr>
                        </a:p>
                      </p:txBody>
                    </p:sp>
                    <p:sp>
                      <p:nvSpPr>
                        <p:cNvPr id="482" name="Google Shape;482;p36"/>
                        <p:cNvSpPr/>
                        <p:nvPr/>
                      </p:nvSpPr>
                      <p:spPr>
                        <a:xfrm>
                          <a:off x="4671368" y="1989275"/>
                          <a:ext cx="1489158" cy="4375665"/>
                        </a:xfrm>
                        <a:prstGeom prst="roundRect">
                          <a:avLst>
                            <a:gd name="adj" fmla="val 16667"/>
                          </a:avLst>
                        </a:prstGeom>
                        <a:noFill/>
                        <a:ln w="28575" cap="flat" cmpd="sng">
                          <a:solidFill>
                            <a:srgbClr val="EBE6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CCCC00"/>
                              </a:solidFill>
                              <a:latin typeface="Calibri"/>
                              <a:ea typeface="Calibri"/>
                              <a:cs typeface="Calibri"/>
                              <a:sym typeface="Calibri"/>
                            </a:rPr>
                            <a:t>Yellow Hat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rgbClr val="CCCC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50"/>
                            <a:buFont typeface="Arial"/>
                            <a:buNone/>
                          </a:pPr>
                          <a:r>
                            <a:rPr lang="en-GB" sz="1050" b="0" i="0" u="none" strike="noStrike" cap="none">
                              <a:solidFill>
                                <a:srgbClr val="757070"/>
                              </a:solidFill>
                              <a:latin typeface="Calibri"/>
                              <a:ea typeface="Calibri"/>
                              <a:cs typeface="Calibri"/>
                              <a:sym typeface="Calibri"/>
                            </a:rPr>
                            <a:t>This is the logical positive. Why something will work and why it will offer benefits. It can be used in looking forward to the results of some proposed action, but can also be used to find something of value in what has already happened. </a:t>
                          </a:r>
                          <a:endParaRPr sz="1400" b="0" i="0" u="none" strike="noStrike" cap="none">
                            <a:solidFill>
                              <a:srgbClr val="000000"/>
                            </a:solidFill>
                            <a:latin typeface="Arial"/>
                            <a:ea typeface="Arial"/>
                            <a:cs typeface="Arial"/>
                            <a:sym typeface="Arial"/>
                          </a:endParaRPr>
                        </a:p>
                      </p:txBody>
                    </p:sp>
                    <p:sp>
                      <p:nvSpPr>
                        <p:cNvPr id="483" name="Google Shape;483;p36"/>
                        <p:cNvSpPr/>
                        <p:nvPr/>
                      </p:nvSpPr>
                      <p:spPr>
                        <a:xfrm>
                          <a:off x="6194851" y="1989275"/>
                          <a:ext cx="1489158" cy="4375665"/>
                        </a:xfrm>
                        <a:prstGeom prst="roundRect">
                          <a:avLst>
                            <a:gd name="adj" fmla="val 16667"/>
                          </a:avLst>
                        </a:pr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99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99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99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99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9900"/>
                              </a:solidFill>
                              <a:latin typeface="Calibri"/>
                              <a:ea typeface="Calibri"/>
                              <a:cs typeface="Calibri"/>
                              <a:sym typeface="Calibri"/>
                            </a:rPr>
                            <a:t>Green Hat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75707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50"/>
                            <a:buFont typeface="Arial"/>
                            <a:buNone/>
                          </a:pPr>
                          <a:r>
                            <a:rPr lang="en-GB" sz="1050" b="0" i="0" u="none" strike="noStrike" cap="none">
                              <a:solidFill>
                                <a:srgbClr val="757070"/>
                              </a:solidFill>
                              <a:latin typeface="Calibri"/>
                              <a:ea typeface="Calibri"/>
                              <a:cs typeface="Calibri"/>
                              <a:sym typeface="Calibri"/>
                            </a:rPr>
                            <a:t>This is the hat of creativity, alternatives, proposals, what is interesting, provocations and changes. </a:t>
                          </a:r>
                          <a:endParaRPr sz="1400" b="0" i="0" u="none" strike="noStrike" cap="none">
                            <a:solidFill>
                              <a:srgbClr val="000000"/>
                            </a:solidFill>
                            <a:latin typeface="Arial"/>
                            <a:ea typeface="Arial"/>
                            <a:cs typeface="Arial"/>
                            <a:sym typeface="Arial"/>
                          </a:endParaRPr>
                        </a:p>
                      </p:txBody>
                    </p:sp>
                    <p:sp>
                      <p:nvSpPr>
                        <p:cNvPr id="484" name="Google Shape;484;p36"/>
                        <p:cNvSpPr/>
                        <p:nvPr/>
                      </p:nvSpPr>
                      <p:spPr>
                        <a:xfrm>
                          <a:off x="7709253" y="1989274"/>
                          <a:ext cx="1489158" cy="4375665"/>
                        </a:xfrm>
                        <a:prstGeom prst="roundRect">
                          <a:avLst>
                            <a:gd name="adj" fmla="val 16667"/>
                          </a:avLst>
                        </a:prstGeom>
                        <a:noFill/>
                        <a:ln w="28575" cap="flat" cmpd="sng">
                          <a:solidFill>
                            <a:srgbClr val="0066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66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66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66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66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66FF"/>
                              </a:solidFill>
                              <a:latin typeface="Calibri"/>
                              <a:ea typeface="Calibri"/>
                              <a:cs typeface="Calibri"/>
                              <a:sym typeface="Calibri"/>
                            </a:rPr>
                            <a:t>Blue Hat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accent4"/>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50"/>
                            <a:buFont typeface="Arial"/>
                            <a:buNone/>
                          </a:pPr>
                          <a:r>
                            <a:rPr lang="en-GB" sz="1050" b="0" i="0" u="none" strike="noStrike" cap="none">
                              <a:solidFill>
                                <a:srgbClr val="757070"/>
                              </a:solidFill>
                              <a:latin typeface="Calibri"/>
                              <a:ea typeface="Calibri"/>
                              <a:cs typeface="Calibri"/>
                              <a:sym typeface="Calibri"/>
                            </a:rPr>
                            <a:t>This is the overview or process control hat. It looks not at the subject itself but at the 'thinking' about the subject. In technical terms, the blue hat is concerned with meta-cognition.</a:t>
                          </a:r>
                          <a:endParaRPr sz="1400" b="0" i="0" u="none" strike="noStrike" cap="none">
                            <a:solidFill>
                              <a:srgbClr val="000000"/>
                            </a:solidFill>
                            <a:latin typeface="Arial"/>
                            <a:ea typeface="Arial"/>
                            <a:cs typeface="Arial"/>
                            <a:sym typeface="Arial"/>
                          </a:endParaRPr>
                        </a:p>
                      </p:txBody>
                    </p:sp>
                  </p:grpSp>
                  <p:sp>
                    <p:nvSpPr>
                      <p:cNvPr id="485" name="Google Shape;485;p36"/>
                      <p:cNvSpPr/>
                      <p:nvPr/>
                    </p:nvSpPr>
                    <p:spPr>
                      <a:xfrm>
                        <a:off x="-19471" y="2137456"/>
                        <a:ext cx="1640540" cy="9014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36"/>
                    <p:cNvSpPr/>
                    <p:nvPr/>
                  </p:nvSpPr>
                  <p:spPr>
                    <a:xfrm>
                      <a:off x="1710769" y="2186590"/>
                      <a:ext cx="1729410" cy="84924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36"/>
                  <p:cNvSpPr/>
                  <p:nvPr/>
                </p:nvSpPr>
                <p:spPr>
                  <a:xfrm>
                    <a:off x="3217214" y="1989276"/>
                    <a:ext cx="1481315" cy="9580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8" name="Google Shape;488;p36"/>
                <p:cNvSpPr/>
                <p:nvPr/>
              </p:nvSpPr>
              <p:spPr>
                <a:xfrm>
                  <a:off x="4729926" y="2186590"/>
                  <a:ext cx="1622768" cy="9040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6"/>
                <p:cNvSpPr/>
                <p:nvPr/>
              </p:nvSpPr>
              <p:spPr>
                <a:xfrm>
                  <a:off x="6199471" y="1993657"/>
                  <a:ext cx="1640540" cy="11890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6"/>
                <p:cNvSpPr/>
                <p:nvPr/>
              </p:nvSpPr>
              <p:spPr>
                <a:xfrm>
                  <a:off x="7661431" y="2141978"/>
                  <a:ext cx="1577856" cy="10143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36"/>
              <p:cNvGrpSpPr/>
              <p:nvPr/>
            </p:nvGrpSpPr>
            <p:grpSpPr>
              <a:xfrm>
                <a:off x="100586" y="5808488"/>
                <a:ext cx="8899097" cy="403055"/>
                <a:chOff x="100586" y="5808488"/>
                <a:chExt cx="8899097" cy="403055"/>
              </a:xfrm>
            </p:grpSpPr>
            <p:sp>
              <p:nvSpPr>
                <p:cNvPr id="492" name="Google Shape;492;p36"/>
                <p:cNvSpPr txBox="1"/>
                <p:nvPr/>
              </p:nvSpPr>
              <p:spPr>
                <a:xfrm>
                  <a:off x="100586" y="5842211"/>
                  <a:ext cx="147001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A5A5A5"/>
                      </a:solidFill>
                      <a:latin typeface="Calibri"/>
                      <a:ea typeface="Calibri"/>
                      <a:cs typeface="Calibri"/>
                      <a:sym typeface="Calibri"/>
                    </a:rPr>
                    <a:t>Facts</a:t>
                  </a:r>
                  <a:endParaRPr sz="1400" b="0" i="0" u="none" strike="noStrike" cap="none">
                    <a:solidFill>
                      <a:srgbClr val="000000"/>
                    </a:solidFill>
                    <a:latin typeface="Arial"/>
                    <a:ea typeface="Arial"/>
                    <a:cs typeface="Arial"/>
                    <a:sym typeface="Arial"/>
                  </a:endParaRPr>
                </a:p>
              </p:txBody>
            </p:sp>
            <p:sp>
              <p:nvSpPr>
                <p:cNvPr id="493" name="Google Shape;493;p36"/>
                <p:cNvSpPr txBox="1"/>
                <p:nvPr/>
              </p:nvSpPr>
              <p:spPr>
                <a:xfrm>
                  <a:off x="1482523" y="5826418"/>
                  <a:ext cx="147001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F0000"/>
                      </a:solidFill>
                      <a:latin typeface="Calibri"/>
                      <a:ea typeface="Calibri"/>
                      <a:cs typeface="Calibri"/>
                      <a:sym typeface="Calibri"/>
                    </a:rPr>
                    <a:t>Feelings</a:t>
                  </a:r>
                  <a:endParaRPr sz="1400" b="0" i="0" u="none" strike="noStrike" cap="none">
                    <a:solidFill>
                      <a:srgbClr val="000000"/>
                    </a:solidFill>
                    <a:latin typeface="Arial"/>
                    <a:ea typeface="Arial"/>
                    <a:cs typeface="Arial"/>
                    <a:sym typeface="Arial"/>
                  </a:endParaRPr>
                </a:p>
              </p:txBody>
            </p:sp>
            <p:sp>
              <p:nvSpPr>
                <p:cNvPr id="494" name="Google Shape;494;p36"/>
                <p:cNvSpPr txBox="1"/>
                <p:nvPr/>
              </p:nvSpPr>
              <p:spPr>
                <a:xfrm>
                  <a:off x="2943365" y="5826418"/>
                  <a:ext cx="147001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alibri"/>
                      <a:ea typeface="Calibri"/>
                      <a:cs typeface="Calibri"/>
                      <a:sym typeface="Calibri"/>
                    </a:rPr>
                    <a:t>Caution</a:t>
                  </a:r>
                  <a:endParaRPr sz="1400" b="0" i="0" u="none" strike="noStrike" cap="none">
                    <a:solidFill>
                      <a:srgbClr val="000000"/>
                    </a:solidFill>
                    <a:latin typeface="Arial"/>
                    <a:ea typeface="Arial"/>
                    <a:cs typeface="Arial"/>
                    <a:sym typeface="Arial"/>
                  </a:endParaRPr>
                </a:p>
              </p:txBody>
            </p:sp>
            <p:sp>
              <p:nvSpPr>
                <p:cNvPr id="495" name="Google Shape;495;p36"/>
                <p:cNvSpPr txBox="1"/>
                <p:nvPr/>
              </p:nvSpPr>
              <p:spPr>
                <a:xfrm>
                  <a:off x="4540899" y="5826418"/>
                  <a:ext cx="147001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CCCC00"/>
                      </a:solidFill>
                      <a:latin typeface="Calibri"/>
                      <a:ea typeface="Calibri"/>
                      <a:cs typeface="Calibri"/>
                      <a:sym typeface="Calibri"/>
                    </a:rPr>
                    <a:t>Benefits</a:t>
                  </a:r>
                  <a:endParaRPr sz="1400" b="0" i="0" u="none" strike="noStrike" cap="none">
                    <a:solidFill>
                      <a:srgbClr val="000000"/>
                    </a:solidFill>
                    <a:latin typeface="Arial"/>
                    <a:ea typeface="Arial"/>
                    <a:cs typeface="Arial"/>
                    <a:sym typeface="Arial"/>
                  </a:endParaRPr>
                </a:p>
              </p:txBody>
            </p:sp>
            <p:sp>
              <p:nvSpPr>
                <p:cNvPr id="496" name="Google Shape;496;p36"/>
                <p:cNvSpPr txBox="1"/>
                <p:nvPr/>
              </p:nvSpPr>
              <p:spPr>
                <a:xfrm>
                  <a:off x="6010325" y="5826418"/>
                  <a:ext cx="147001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9900"/>
                      </a:solidFill>
                      <a:latin typeface="Calibri"/>
                      <a:ea typeface="Calibri"/>
                      <a:cs typeface="Calibri"/>
                      <a:sym typeface="Calibri"/>
                    </a:rPr>
                    <a:t>Creativity</a:t>
                  </a:r>
                  <a:endParaRPr sz="1400" b="0" i="0" u="none" strike="noStrike" cap="none">
                    <a:solidFill>
                      <a:srgbClr val="000000"/>
                    </a:solidFill>
                    <a:latin typeface="Arial"/>
                    <a:ea typeface="Arial"/>
                    <a:cs typeface="Arial"/>
                    <a:sym typeface="Arial"/>
                  </a:endParaRPr>
                </a:p>
              </p:txBody>
            </p:sp>
            <p:sp>
              <p:nvSpPr>
                <p:cNvPr id="497" name="Google Shape;497;p36"/>
                <p:cNvSpPr txBox="1"/>
                <p:nvPr/>
              </p:nvSpPr>
              <p:spPr>
                <a:xfrm>
                  <a:off x="7529673" y="5808488"/>
                  <a:ext cx="147001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66FF"/>
                      </a:solidFill>
                      <a:latin typeface="Calibri"/>
                      <a:ea typeface="Calibri"/>
                      <a:cs typeface="Calibri"/>
                      <a:sym typeface="Calibri"/>
                    </a:rPr>
                    <a:t>Process</a:t>
                  </a:r>
                  <a:endParaRPr sz="1400" b="0" i="0" u="none" strike="noStrike" cap="none">
                    <a:solidFill>
                      <a:srgbClr val="000000"/>
                    </a:solidFill>
                    <a:latin typeface="Arial"/>
                    <a:ea typeface="Arial"/>
                    <a:cs typeface="Arial"/>
                    <a:sym typeface="Arial"/>
                  </a:endParaRPr>
                </a:p>
              </p:txBody>
            </p:sp>
          </p:grpSp>
        </p:grpSp>
        <p:pic>
          <p:nvPicPr>
            <p:cNvPr id="498" name="Google Shape;498;p36"/>
            <p:cNvPicPr preferRelativeResize="0"/>
            <p:nvPr/>
          </p:nvPicPr>
          <p:blipFill rotWithShape="1">
            <a:blip r:embed="rId3">
              <a:alphaModFix/>
            </a:blip>
            <a:srcRect l="63410" t="1209" r="19717" b="71242"/>
            <a:stretch/>
          </p:blipFill>
          <p:spPr>
            <a:xfrm>
              <a:off x="10078064" y="1446752"/>
              <a:ext cx="1122012" cy="848007"/>
            </a:xfrm>
            <a:prstGeom prst="rect">
              <a:avLst/>
            </a:prstGeom>
            <a:noFill/>
            <a:ln>
              <a:noFill/>
            </a:ln>
          </p:spPr>
        </p:pic>
        <p:pic>
          <p:nvPicPr>
            <p:cNvPr id="499" name="Google Shape;499;p36"/>
            <p:cNvPicPr preferRelativeResize="0"/>
            <p:nvPr/>
          </p:nvPicPr>
          <p:blipFill rotWithShape="1">
            <a:blip r:embed="rId3">
              <a:alphaModFix/>
            </a:blip>
            <a:srcRect l="63558" t="37085" r="19134" b="34482"/>
            <a:stretch/>
          </p:blipFill>
          <p:spPr>
            <a:xfrm>
              <a:off x="1072390" y="1519760"/>
              <a:ext cx="1153872" cy="877494"/>
            </a:xfrm>
            <a:prstGeom prst="rect">
              <a:avLst/>
            </a:prstGeom>
            <a:noFill/>
            <a:ln>
              <a:noFill/>
            </a:ln>
          </p:spPr>
        </p:pic>
        <p:pic>
          <p:nvPicPr>
            <p:cNvPr id="500" name="Google Shape;500;p36"/>
            <p:cNvPicPr preferRelativeResize="0"/>
            <p:nvPr/>
          </p:nvPicPr>
          <p:blipFill rotWithShape="1">
            <a:blip r:embed="rId3">
              <a:alphaModFix/>
            </a:blip>
            <a:srcRect l="63056" t="69983" r="19708"/>
            <a:stretch/>
          </p:blipFill>
          <p:spPr>
            <a:xfrm>
              <a:off x="2831203" y="1465857"/>
              <a:ext cx="1187891" cy="957611"/>
            </a:xfrm>
            <a:prstGeom prst="rect">
              <a:avLst/>
            </a:prstGeom>
            <a:noFill/>
            <a:ln>
              <a:noFill/>
            </a:ln>
          </p:spPr>
        </p:pic>
        <p:pic>
          <p:nvPicPr>
            <p:cNvPr id="501" name="Google Shape;501;p36"/>
            <p:cNvPicPr preferRelativeResize="0"/>
            <p:nvPr/>
          </p:nvPicPr>
          <p:blipFill rotWithShape="1">
            <a:blip r:embed="rId3">
              <a:alphaModFix/>
            </a:blip>
            <a:srcRect l="19300" t="71750" r="63460" b="1547"/>
            <a:stretch/>
          </p:blipFill>
          <p:spPr>
            <a:xfrm>
              <a:off x="4628039" y="1509674"/>
              <a:ext cx="1207942" cy="866037"/>
            </a:xfrm>
            <a:prstGeom prst="rect">
              <a:avLst/>
            </a:prstGeom>
            <a:noFill/>
            <a:ln>
              <a:noFill/>
            </a:ln>
          </p:spPr>
        </p:pic>
        <p:pic>
          <p:nvPicPr>
            <p:cNvPr id="502" name="Google Shape;502;p36"/>
            <p:cNvPicPr preferRelativeResize="0"/>
            <p:nvPr/>
          </p:nvPicPr>
          <p:blipFill rotWithShape="1">
            <a:blip r:embed="rId3">
              <a:alphaModFix/>
            </a:blip>
            <a:srcRect l="18748" t="35546" r="63106" b="35920"/>
            <a:stretch/>
          </p:blipFill>
          <p:spPr>
            <a:xfrm>
              <a:off x="6397667" y="1436489"/>
              <a:ext cx="1268033" cy="922979"/>
            </a:xfrm>
            <a:prstGeom prst="rect">
              <a:avLst/>
            </a:prstGeom>
            <a:noFill/>
            <a:ln>
              <a:noFill/>
            </a:ln>
          </p:spPr>
        </p:pic>
        <p:pic>
          <p:nvPicPr>
            <p:cNvPr id="503" name="Google Shape;503;p36"/>
            <p:cNvPicPr preferRelativeResize="0"/>
            <p:nvPr/>
          </p:nvPicPr>
          <p:blipFill rotWithShape="1">
            <a:blip r:embed="rId3">
              <a:alphaModFix/>
            </a:blip>
            <a:srcRect l="18508" t="1578" r="63207" b="68660"/>
            <a:stretch/>
          </p:blipFill>
          <p:spPr>
            <a:xfrm>
              <a:off x="8287600" y="1481336"/>
              <a:ext cx="1213868" cy="914560"/>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37"/>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509" name="Google Shape;509;p37"/>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1"/>
              </a:buClr>
              <a:buSzPts val="2000"/>
              <a:buFont typeface="Arial"/>
              <a:buChar char="•"/>
            </a:pPr>
            <a:r>
              <a:rPr lang="en-GB">
                <a:solidFill>
                  <a:srgbClr val="52BFC9"/>
                </a:solidFill>
              </a:rPr>
              <a:t>Use it in teams where you want to use different types of thinking.</a:t>
            </a:r>
            <a:endParaRPr/>
          </a:p>
          <a:p>
            <a:pPr marL="285750" lvl="0" indent="-285750" algn="just" rtl="0">
              <a:lnSpc>
                <a:spcPct val="90000"/>
              </a:lnSpc>
              <a:spcBef>
                <a:spcPts val="1000"/>
              </a:spcBef>
              <a:spcAft>
                <a:spcPts val="0"/>
              </a:spcAft>
              <a:buClr>
                <a:schemeClr val="accent1"/>
              </a:buClr>
              <a:buSzPts val="2000"/>
              <a:buFont typeface="Arial"/>
              <a:buChar char="•"/>
            </a:pPr>
            <a:r>
              <a:rPr lang="en-GB">
                <a:solidFill>
                  <a:srgbClr val="52BFC9"/>
                </a:solidFill>
              </a:rPr>
              <a:t>Use it where individuals would feel inhibited by taking these roles without prior legitimisation.</a:t>
            </a:r>
            <a:endParaRPr/>
          </a:p>
          <a:p>
            <a:pPr marL="285750" lvl="0" indent="-285750" algn="just" rtl="0">
              <a:lnSpc>
                <a:spcPct val="90000"/>
              </a:lnSpc>
              <a:spcBef>
                <a:spcPts val="1000"/>
              </a:spcBef>
              <a:spcAft>
                <a:spcPts val="0"/>
              </a:spcAft>
              <a:buClr>
                <a:schemeClr val="accent1"/>
              </a:buClr>
              <a:buSzPts val="2000"/>
              <a:buFont typeface="Arial"/>
              <a:buChar char="•"/>
            </a:pPr>
            <a:r>
              <a:rPr lang="en-GB">
                <a:solidFill>
                  <a:srgbClr val="52BFC9"/>
                </a:solidFill>
              </a:rPr>
              <a:t>Use it to encourage further use of a range of thinking processes.</a:t>
            </a:r>
            <a:endParaRPr/>
          </a:p>
          <a:p>
            <a:pPr marL="285750" lvl="0" indent="-285750" algn="just" rtl="0">
              <a:lnSpc>
                <a:spcPct val="90000"/>
              </a:lnSpc>
              <a:spcBef>
                <a:spcPts val="1000"/>
              </a:spcBef>
              <a:spcAft>
                <a:spcPts val="0"/>
              </a:spcAft>
              <a:buClr>
                <a:schemeClr val="accent1"/>
              </a:buClr>
              <a:buSzPts val="2000"/>
              <a:buFont typeface="Arial"/>
              <a:buChar char="•"/>
            </a:pPr>
            <a:r>
              <a:rPr lang="en-GB">
                <a:solidFill>
                  <a:srgbClr val="52BFC9"/>
                </a:solidFill>
              </a:rPr>
              <a:t>You can use it to explore ideas when selecting which to take forward.</a:t>
            </a:r>
            <a:endParaRPr/>
          </a:p>
          <a:p>
            <a:pPr marL="285750" lvl="0" indent="-285750" algn="just" rtl="0">
              <a:lnSpc>
                <a:spcPct val="90000"/>
              </a:lnSpc>
              <a:spcBef>
                <a:spcPts val="1000"/>
              </a:spcBef>
              <a:spcAft>
                <a:spcPts val="0"/>
              </a:spcAft>
              <a:buClr>
                <a:schemeClr val="accent1"/>
              </a:buClr>
              <a:buSzPts val="2000"/>
              <a:buFont typeface="Arial"/>
              <a:buChar char="•"/>
            </a:pPr>
            <a:r>
              <a:rPr lang="en-GB">
                <a:solidFill>
                  <a:srgbClr val="52BFC9"/>
                </a:solidFill>
              </a:rPr>
              <a:t>You can use it to explore how other people will react when you try to implement your idea.</a:t>
            </a:r>
            <a:endParaRPr/>
          </a:p>
          <a:p>
            <a:pPr marL="285750" lvl="0" indent="-285750" algn="l" rtl="0">
              <a:lnSpc>
                <a:spcPct val="90000"/>
              </a:lnSpc>
              <a:spcBef>
                <a:spcPts val="1000"/>
              </a:spcBef>
              <a:spcAft>
                <a:spcPts val="0"/>
              </a:spcAft>
              <a:buClr>
                <a:schemeClr val="accent1"/>
              </a:buClr>
              <a:buSzPts val="2000"/>
              <a:buFont typeface="Arial"/>
              <a:buChar char="•"/>
            </a:pPr>
            <a:r>
              <a:rPr lang="en-GB">
                <a:solidFill>
                  <a:srgbClr val="52BFC9"/>
                </a:solidFill>
              </a:rPr>
              <a:t>Hat is a useful metaphor: it  goes on your head (where you think), and to some extent act as a disguise.</a:t>
            </a:r>
            <a:endParaRPr/>
          </a:p>
          <a:p>
            <a:pPr marL="285750" lvl="0" indent="-285750" algn="l" rtl="0">
              <a:lnSpc>
                <a:spcPct val="90000"/>
              </a:lnSpc>
              <a:spcBef>
                <a:spcPts val="1000"/>
              </a:spcBef>
              <a:spcAft>
                <a:spcPts val="0"/>
              </a:spcAft>
              <a:buClr>
                <a:schemeClr val="accent1"/>
              </a:buClr>
              <a:buSzPts val="2000"/>
              <a:buFont typeface="Arial"/>
              <a:buChar char="•"/>
            </a:pPr>
            <a:r>
              <a:rPr lang="en-GB">
                <a:solidFill>
                  <a:srgbClr val="52BFC9"/>
                </a:solidFill>
              </a:rPr>
              <a:t>By publicly discussing and agreeing to use the hats, these different thinking styles are not only legitimized but also actively encouraged. Particularly when others start using them, the more timid people will also feel empowered to 'step outside the box'.</a:t>
            </a:r>
            <a:endParaRPr/>
          </a:p>
          <a:p>
            <a:pPr marL="285750" lvl="0" indent="-285750" algn="l" rtl="0">
              <a:lnSpc>
                <a:spcPct val="90000"/>
              </a:lnSpc>
              <a:spcBef>
                <a:spcPts val="1000"/>
              </a:spcBef>
              <a:spcAft>
                <a:spcPts val="0"/>
              </a:spcAft>
              <a:buClr>
                <a:schemeClr val="accent1"/>
              </a:buClr>
              <a:buSzPts val="2000"/>
              <a:buFont typeface="Arial"/>
              <a:buChar char="•"/>
            </a:pPr>
            <a:r>
              <a:rPr lang="en-GB">
                <a:solidFill>
                  <a:srgbClr val="52BFC9"/>
                </a:solidFill>
              </a:rPr>
              <a:t>Just by discussing the hats, even people who are less inhibited can also get the idea of deliberately thinking in a broader fashion. They can try on the hats to take different views on the situation.</a:t>
            </a:r>
            <a:endParaRPr/>
          </a:p>
          <a:p>
            <a:pPr marL="285750" lvl="0" indent="-285750" algn="just" rtl="0">
              <a:lnSpc>
                <a:spcPct val="90000"/>
              </a:lnSpc>
              <a:spcBef>
                <a:spcPts val="1000"/>
              </a:spcBef>
              <a:spcAft>
                <a:spcPts val="0"/>
              </a:spcAft>
              <a:buClr>
                <a:schemeClr val="accent1"/>
              </a:buClr>
              <a:buSzPts val="2000"/>
              <a:buFont typeface="Arial"/>
              <a:buChar char="•"/>
            </a:pPr>
            <a:r>
              <a:rPr lang="en-GB">
                <a:solidFill>
                  <a:srgbClr val="52BFC9"/>
                </a:solidFill>
              </a:rPr>
              <a:t>Think about the “Sorting Hat” from Harry Potter.</a:t>
            </a:r>
            <a:endParaRPr/>
          </a:p>
          <a:p>
            <a:pPr marL="0" lvl="0" indent="0" algn="l" rtl="0">
              <a:lnSpc>
                <a:spcPct val="90000"/>
              </a:lnSpc>
              <a:spcBef>
                <a:spcPts val="1000"/>
              </a:spcBef>
              <a:spcAft>
                <a:spcPts val="0"/>
              </a:spcAft>
              <a:buClr>
                <a:schemeClr val="dk1"/>
              </a:buClr>
              <a:buSzPts val="2000"/>
              <a:buNone/>
            </a:pPr>
            <a:endParaRPr/>
          </a:p>
        </p:txBody>
      </p:sp>
      <p:sp>
        <p:nvSpPr>
          <p:cNvPr id="510" name="Google Shape;510;p37"/>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How to Use the Thinking Hats</a:t>
            </a:r>
            <a:endParaRPr/>
          </a:p>
        </p:txBody>
      </p:sp>
      <p:sp>
        <p:nvSpPr>
          <p:cNvPr id="511" name="Google Shape;511;p37"/>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512" name="Google Shape;512;p37"/>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36</a:t>
            </a:fld>
            <a:endParaRPr/>
          </a:p>
        </p:txBody>
      </p:sp>
      <p:pic>
        <p:nvPicPr>
          <p:cNvPr id="513" name="Google Shape;513;p37"/>
          <p:cNvPicPr preferRelativeResize="0"/>
          <p:nvPr/>
        </p:nvPicPr>
        <p:blipFill rotWithShape="1">
          <a:blip r:embed="rId3">
            <a:alphaModFix/>
          </a:blip>
          <a:srcRect/>
          <a:stretch/>
        </p:blipFill>
        <p:spPr>
          <a:xfrm rot="639309" flipH="1">
            <a:off x="10133390" y="4341851"/>
            <a:ext cx="2370761" cy="250115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8"/>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519" name="Google Shape;519;p38"/>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chemeClr val="accent4"/>
              </a:buClr>
              <a:buSzPts val="2000"/>
              <a:buFont typeface="Arial"/>
              <a:buChar char="•"/>
            </a:pPr>
            <a:r>
              <a:rPr lang="en-GB" b="0">
                <a:solidFill>
                  <a:schemeClr val="accent1"/>
                </a:solidFill>
              </a:rPr>
              <a:t>'With my Green hat on, I'd say we should all flap our wings and zoom around the building with our eyes shut.'</a:t>
            </a:r>
            <a:endParaRPr/>
          </a:p>
          <a:p>
            <a:pPr marL="285750" lvl="0" indent="-285750" algn="l" rtl="0">
              <a:lnSpc>
                <a:spcPct val="90000"/>
              </a:lnSpc>
              <a:spcBef>
                <a:spcPts val="1000"/>
              </a:spcBef>
              <a:spcAft>
                <a:spcPts val="0"/>
              </a:spcAft>
              <a:buClr>
                <a:schemeClr val="accent4"/>
              </a:buClr>
              <a:buSzPts val="2000"/>
              <a:buFont typeface="Arial"/>
              <a:buChar char="•"/>
            </a:pPr>
            <a:r>
              <a:rPr lang="en-GB" b="0">
                <a:solidFill>
                  <a:schemeClr val="accent1"/>
                </a:solidFill>
              </a:rPr>
              <a:t>'Feeling a bit Red here: I'm getting twitchy about doing this now.'</a:t>
            </a:r>
            <a:endParaRPr/>
          </a:p>
          <a:p>
            <a:pPr marL="285750" lvl="0" indent="-285750" algn="l" rtl="0">
              <a:lnSpc>
                <a:spcPct val="90000"/>
              </a:lnSpc>
              <a:spcBef>
                <a:spcPts val="1000"/>
              </a:spcBef>
              <a:spcAft>
                <a:spcPts val="0"/>
              </a:spcAft>
              <a:buClr>
                <a:schemeClr val="accent4"/>
              </a:buClr>
              <a:buSzPts val="2000"/>
              <a:buFont typeface="Arial"/>
              <a:buChar char="•"/>
            </a:pPr>
            <a:r>
              <a:rPr lang="en-GB" b="0">
                <a:solidFill>
                  <a:schemeClr val="accent1"/>
                </a:solidFill>
              </a:rPr>
              <a:t>'With a Black hat, I'd say that we could not afford to do that.'</a:t>
            </a:r>
            <a:endParaRPr/>
          </a:p>
          <a:p>
            <a:pPr marL="285750" lvl="0" indent="-285750" algn="l" rtl="0">
              <a:lnSpc>
                <a:spcPct val="90000"/>
              </a:lnSpc>
              <a:spcBef>
                <a:spcPts val="1000"/>
              </a:spcBef>
              <a:spcAft>
                <a:spcPts val="0"/>
              </a:spcAft>
              <a:buClr>
                <a:schemeClr val="accent4"/>
              </a:buClr>
              <a:buSzPts val="2000"/>
              <a:buFont typeface="Arial"/>
              <a:buChar char="•"/>
            </a:pPr>
            <a:r>
              <a:rPr lang="en-GB" b="0">
                <a:solidFill>
                  <a:schemeClr val="accent1"/>
                </a:solidFill>
              </a:rPr>
              <a:t>'Blue calling: The whole contraption is too heavy. It will sink without trace.'</a:t>
            </a:r>
            <a:endParaRPr/>
          </a:p>
          <a:p>
            <a:pPr marL="285750" lvl="0" indent="-285750" algn="l" rtl="0">
              <a:lnSpc>
                <a:spcPct val="90000"/>
              </a:lnSpc>
              <a:spcBef>
                <a:spcPts val="1000"/>
              </a:spcBef>
              <a:spcAft>
                <a:spcPts val="0"/>
              </a:spcAft>
              <a:buClr>
                <a:schemeClr val="accent4"/>
              </a:buClr>
              <a:buSzPts val="2000"/>
              <a:buFont typeface="Arial"/>
              <a:buChar char="•"/>
            </a:pPr>
            <a:r>
              <a:rPr lang="en-GB" b="0">
                <a:solidFill>
                  <a:schemeClr val="accent1"/>
                </a:solidFill>
              </a:rPr>
              <a:t>'White hat says I can't decide yet, I need to find out more. Any ideas?'</a:t>
            </a:r>
            <a:endParaRPr/>
          </a:p>
          <a:p>
            <a:pPr marL="0" lvl="0" indent="0" algn="l" rtl="0">
              <a:lnSpc>
                <a:spcPct val="90000"/>
              </a:lnSpc>
              <a:spcBef>
                <a:spcPts val="1000"/>
              </a:spcBef>
              <a:spcAft>
                <a:spcPts val="0"/>
              </a:spcAft>
              <a:buClr>
                <a:schemeClr val="dk1"/>
              </a:buClr>
              <a:buSzPts val="2000"/>
              <a:buNone/>
            </a:pPr>
            <a:endParaRPr/>
          </a:p>
        </p:txBody>
      </p:sp>
      <p:sp>
        <p:nvSpPr>
          <p:cNvPr id="520" name="Google Shape;520;p38"/>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Examples:</a:t>
            </a:r>
            <a:endParaRPr/>
          </a:p>
        </p:txBody>
      </p:sp>
      <p:sp>
        <p:nvSpPr>
          <p:cNvPr id="521" name="Google Shape;521;p38"/>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522" name="Google Shape;522;p38"/>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37</a:t>
            </a:fld>
            <a:endParaRPr/>
          </a:p>
        </p:txBody>
      </p:sp>
      <p:sp>
        <p:nvSpPr>
          <p:cNvPr id="523" name="Google Shape;523;p38"/>
          <p:cNvSpPr/>
          <p:nvPr/>
        </p:nvSpPr>
        <p:spPr>
          <a:xfrm>
            <a:off x="1613331" y="3616598"/>
            <a:ext cx="8965337" cy="275856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9"/>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529" name="Google Shape;529;p39"/>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2000"/>
              <a:buFont typeface="Calibri"/>
              <a:buNone/>
            </a:pPr>
            <a:endParaRPr sz="2000" b="1" i="0" u="none" strike="noStrike" cap="none">
              <a:solidFill>
                <a:srgbClr val="52BFC9"/>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2000"/>
              <a:buFont typeface="Arial"/>
              <a:buNone/>
            </a:pPr>
            <a:r>
              <a:rPr lang="en-GB" sz="2000" b="1" i="0" u="none" strike="noStrike" cap="none">
                <a:solidFill>
                  <a:schemeClr val="dk2"/>
                </a:solidFill>
                <a:latin typeface="Arial"/>
                <a:ea typeface="Arial"/>
                <a:cs typeface="Arial"/>
                <a:sym typeface="Arial"/>
              </a:rPr>
              <a:t>“I keep six honest serving-men:</a:t>
            </a:r>
            <a:endParaRPr/>
          </a:p>
          <a:p>
            <a:pPr marL="0" marR="0" lvl="0" indent="0" algn="ctr" rtl="0">
              <a:lnSpc>
                <a:spcPct val="100000"/>
              </a:lnSpc>
              <a:spcBef>
                <a:spcPts val="0"/>
              </a:spcBef>
              <a:spcAft>
                <a:spcPts val="0"/>
              </a:spcAft>
              <a:buClr>
                <a:schemeClr val="dk2"/>
              </a:buClr>
              <a:buSzPts val="2000"/>
              <a:buFont typeface="Arial"/>
              <a:buNone/>
            </a:pPr>
            <a:r>
              <a:rPr lang="en-GB" sz="2000" b="1" i="0" u="none" strike="noStrike" cap="none">
                <a:solidFill>
                  <a:schemeClr val="dk2"/>
                </a:solidFill>
                <a:latin typeface="Arial"/>
                <a:ea typeface="Arial"/>
                <a:cs typeface="Arial"/>
                <a:sym typeface="Arial"/>
              </a:rPr>
              <a:t>(They taught me all I knew)</a:t>
            </a:r>
            <a:endParaRPr/>
          </a:p>
          <a:p>
            <a:pPr marL="0" marR="0" lvl="0" indent="0" algn="ctr" rtl="0">
              <a:lnSpc>
                <a:spcPct val="100000"/>
              </a:lnSpc>
              <a:spcBef>
                <a:spcPts val="0"/>
              </a:spcBef>
              <a:spcAft>
                <a:spcPts val="0"/>
              </a:spcAft>
              <a:buClr>
                <a:schemeClr val="dk2"/>
              </a:buClr>
              <a:buSzPts val="2000"/>
              <a:buFont typeface="Arial"/>
              <a:buNone/>
            </a:pPr>
            <a:r>
              <a:rPr lang="en-GB" sz="2000" b="1" i="0" u="none" strike="noStrike" cap="none">
                <a:solidFill>
                  <a:schemeClr val="dk2"/>
                </a:solidFill>
                <a:latin typeface="Arial"/>
                <a:ea typeface="Arial"/>
                <a:cs typeface="Arial"/>
                <a:sym typeface="Arial"/>
              </a:rPr>
              <a:t>Their names are What and Where and When</a:t>
            </a:r>
            <a:endParaRPr/>
          </a:p>
          <a:p>
            <a:pPr marL="0" marR="0" lvl="0" indent="0" algn="ctr" rtl="0">
              <a:lnSpc>
                <a:spcPct val="100000"/>
              </a:lnSpc>
              <a:spcBef>
                <a:spcPts val="0"/>
              </a:spcBef>
              <a:spcAft>
                <a:spcPts val="0"/>
              </a:spcAft>
              <a:buClr>
                <a:schemeClr val="dk2"/>
              </a:buClr>
              <a:buSzPts val="2000"/>
              <a:buFont typeface="Arial"/>
              <a:buNone/>
            </a:pPr>
            <a:r>
              <a:rPr lang="en-GB" sz="2000" b="1" i="0" u="none" strike="noStrike" cap="none">
                <a:solidFill>
                  <a:schemeClr val="dk2"/>
                </a:solidFill>
                <a:latin typeface="Arial"/>
                <a:ea typeface="Arial"/>
                <a:cs typeface="Arial"/>
                <a:sym typeface="Arial"/>
              </a:rPr>
              <a:t>And How and Why and Who.”</a:t>
            </a:r>
            <a:endParaRPr/>
          </a:p>
          <a:p>
            <a:pPr marL="0" marR="0" lvl="0" indent="0" algn="ctr" rtl="0">
              <a:lnSpc>
                <a:spcPct val="100000"/>
              </a:lnSpc>
              <a:spcBef>
                <a:spcPts val="0"/>
              </a:spcBef>
              <a:spcAft>
                <a:spcPts val="0"/>
              </a:spcAft>
              <a:buClr>
                <a:schemeClr val="dk2"/>
              </a:buClr>
              <a:buSzPts val="2000"/>
              <a:buFont typeface="Arial"/>
              <a:buNone/>
            </a:pPr>
            <a:br>
              <a:rPr lang="en-GB" sz="2000" b="1" i="0" u="none" strike="noStrike" cap="none">
                <a:solidFill>
                  <a:schemeClr val="dk2"/>
                </a:solidFill>
                <a:latin typeface="Arial"/>
                <a:ea typeface="Arial"/>
                <a:cs typeface="Arial"/>
                <a:sym typeface="Arial"/>
              </a:rPr>
            </a:br>
            <a:r>
              <a:rPr lang="en-GB" sz="2000" b="0" i="1" u="none" strike="noStrike" cap="none">
                <a:solidFill>
                  <a:schemeClr val="dk2"/>
                </a:solidFill>
                <a:latin typeface="Arial"/>
                <a:ea typeface="Arial"/>
                <a:cs typeface="Arial"/>
                <a:sym typeface="Arial"/>
              </a:rPr>
              <a:t>From "The Elephant's Child" by Rudyard Kipling</a:t>
            </a:r>
            <a:endParaRPr sz="2000" b="0" i="0" u="none" strike="noStrike" cap="none">
              <a:solidFill>
                <a:schemeClr val="dk2"/>
              </a:solidFill>
              <a:latin typeface="Arial"/>
              <a:ea typeface="Arial"/>
              <a:cs typeface="Arial"/>
              <a:sym typeface="Arial"/>
            </a:endParaRPr>
          </a:p>
          <a:p>
            <a:pPr marL="285750" lvl="0" indent="-285750" algn="l" rtl="0">
              <a:lnSpc>
                <a:spcPct val="90000"/>
              </a:lnSpc>
              <a:spcBef>
                <a:spcPts val="1000"/>
              </a:spcBef>
              <a:spcAft>
                <a:spcPts val="0"/>
              </a:spcAft>
              <a:buClr>
                <a:srgbClr val="FFC000"/>
              </a:buClr>
              <a:buSzPts val="2000"/>
              <a:buFont typeface="Arial"/>
              <a:buChar char="•"/>
            </a:pPr>
            <a:r>
              <a:rPr lang="en-GB">
                <a:solidFill>
                  <a:srgbClr val="52BFC9"/>
                </a:solidFill>
              </a:rPr>
              <a:t>Who?</a:t>
            </a:r>
            <a:endParaRPr/>
          </a:p>
          <a:p>
            <a:pPr marL="285750" lvl="0" indent="-285750" algn="l" rtl="0">
              <a:lnSpc>
                <a:spcPct val="90000"/>
              </a:lnSpc>
              <a:spcBef>
                <a:spcPts val="1000"/>
              </a:spcBef>
              <a:spcAft>
                <a:spcPts val="0"/>
              </a:spcAft>
              <a:buClr>
                <a:srgbClr val="FFC000"/>
              </a:buClr>
              <a:buSzPts val="2000"/>
              <a:buFont typeface="Arial"/>
              <a:buChar char="•"/>
            </a:pPr>
            <a:r>
              <a:rPr lang="en-GB">
                <a:solidFill>
                  <a:srgbClr val="52BFC9"/>
                </a:solidFill>
              </a:rPr>
              <a:t>Why?</a:t>
            </a:r>
            <a:endParaRPr/>
          </a:p>
          <a:p>
            <a:pPr marL="285750" lvl="0" indent="-285750" algn="l" rtl="0">
              <a:lnSpc>
                <a:spcPct val="90000"/>
              </a:lnSpc>
              <a:spcBef>
                <a:spcPts val="1000"/>
              </a:spcBef>
              <a:spcAft>
                <a:spcPts val="0"/>
              </a:spcAft>
              <a:buClr>
                <a:srgbClr val="FFC000"/>
              </a:buClr>
              <a:buSzPts val="2000"/>
              <a:buFont typeface="Arial"/>
              <a:buChar char="•"/>
            </a:pPr>
            <a:r>
              <a:rPr lang="en-GB">
                <a:solidFill>
                  <a:srgbClr val="52BFC9"/>
                </a:solidFill>
              </a:rPr>
              <a:t>What?</a:t>
            </a:r>
            <a:endParaRPr/>
          </a:p>
          <a:p>
            <a:pPr marL="285750" lvl="0" indent="-285750" algn="l" rtl="0">
              <a:lnSpc>
                <a:spcPct val="90000"/>
              </a:lnSpc>
              <a:spcBef>
                <a:spcPts val="1000"/>
              </a:spcBef>
              <a:spcAft>
                <a:spcPts val="0"/>
              </a:spcAft>
              <a:buClr>
                <a:srgbClr val="FFC000"/>
              </a:buClr>
              <a:buSzPts val="2000"/>
              <a:buFont typeface="Arial"/>
              <a:buChar char="•"/>
            </a:pPr>
            <a:r>
              <a:rPr lang="en-GB">
                <a:solidFill>
                  <a:srgbClr val="52BFC9"/>
                </a:solidFill>
              </a:rPr>
              <a:t>Where?</a:t>
            </a:r>
            <a:endParaRPr/>
          </a:p>
          <a:p>
            <a:pPr marL="285750" lvl="0" indent="-285750" algn="l" rtl="0">
              <a:lnSpc>
                <a:spcPct val="90000"/>
              </a:lnSpc>
              <a:spcBef>
                <a:spcPts val="1000"/>
              </a:spcBef>
              <a:spcAft>
                <a:spcPts val="0"/>
              </a:spcAft>
              <a:buClr>
                <a:srgbClr val="FFC000"/>
              </a:buClr>
              <a:buSzPts val="2000"/>
              <a:buFont typeface="Arial"/>
              <a:buChar char="•"/>
            </a:pPr>
            <a:r>
              <a:rPr lang="en-GB">
                <a:solidFill>
                  <a:srgbClr val="52BFC9"/>
                </a:solidFill>
              </a:rPr>
              <a:t>When?</a:t>
            </a:r>
            <a:endParaRPr/>
          </a:p>
          <a:p>
            <a:pPr marL="285750" lvl="0" indent="-285750" algn="l" rtl="0">
              <a:lnSpc>
                <a:spcPct val="90000"/>
              </a:lnSpc>
              <a:spcBef>
                <a:spcPts val="1000"/>
              </a:spcBef>
              <a:spcAft>
                <a:spcPts val="0"/>
              </a:spcAft>
              <a:buClr>
                <a:srgbClr val="FFC000"/>
              </a:buClr>
              <a:buSzPts val="2000"/>
              <a:buFont typeface="Arial"/>
              <a:buChar char="•"/>
            </a:pPr>
            <a:r>
              <a:rPr lang="en-GB">
                <a:solidFill>
                  <a:srgbClr val="52BFC9"/>
                </a:solidFill>
              </a:rPr>
              <a:t>How?</a:t>
            </a:r>
            <a:endParaRPr/>
          </a:p>
          <a:p>
            <a:pPr marL="0" lvl="0" indent="0" algn="l" rtl="0">
              <a:lnSpc>
                <a:spcPct val="90000"/>
              </a:lnSpc>
              <a:spcBef>
                <a:spcPts val="1000"/>
              </a:spcBef>
              <a:spcAft>
                <a:spcPts val="0"/>
              </a:spcAft>
              <a:buClr>
                <a:schemeClr val="dk1"/>
              </a:buClr>
              <a:buSzPts val="2000"/>
              <a:buNone/>
            </a:pPr>
            <a:endParaRPr/>
          </a:p>
        </p:txBody>
      </p:sp>
      <p:sp>
        <p:nvSpPr>
          <p:cNvPr id="530" name="Google Shape;530;p39"/>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Five W’s and one H: Six Honest Serving-Men</a:t>
            </a:r>
            <a:endParaRPr/>
          </a:p>
        </p:txBody>
      </p:sp>
      <p:sp>
        <p:nvSpPr>
          <p:cNvPr id="531" name="Google Shape;531;p39"/>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532" name="Google Shape;532;p39"/>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38</a:t>
            </a:fld>
            <a:endParaRPr/>
          </a:p>
        </p:txBody>
      </p:sp>
      <p:pic>
        <p:nvPicPr>
          <p:cNvPr id="533" name="Google Shape;533;p39"/>
          <p:cNvPicPr preferRelativeResize="0"/>
          <p:nvPr/>
        </p:nvPicPr>
        <p:blipFill rotWithShape="1">
          <a:blip r:embed="rId3">
            <a:alphaModFix/>
          </a:blip>
          <a:srcRect l="9315" t="8665" r="9720" b="8532"/>
          <a:stretch/>
        </p:blipFill>
        <p:spPr>
          <a:xfrm>
            <a:off x="7575176" y="3495962"/>
            <a:ext cx="3469341" cy="287658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0"/>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539" name="Google Shape;539;p40"/>
          <p:cNvSpPr txBox="1">
            <a:spLocks noGrp="1"/>
          </p:cNvSpPr>
          <p:nvPr>
            <p:ph type="body" idx="1"/>
          </p:nvPr>
        </p:nvSpPr>
        <p:spPr>
          <a:xfrm>
            <a:off x="1786759" y="1145137"/>
            <a:ext cx="9979240" cy="5230026"/>
          </a:xfrm>
          <a:prstGeom prst="rect">
            <a:avLst/>
          </a:prstGeom>
          <a:noFill/>
          <a:ln>
            <a:noFill/>
          </a:ln>
        </p:spPr>
        <p:txBody>
          <a:bodyPr spcFirstLastPara="1" wrap="square" lIns="91425" tIns="45700" rIns="91425" bIns="45700" anchor="t" anchorCtr="0">
            <a:normAutofit fontScale="85000" lnSpcReduction="10000"/>
          </a:bodyPr>
          <a:lstStyle/>
          <a:p>
            <a:pPr marL="0" lvl="0" indent="0" algn="just" rtl="0">
              <a:lnSpc>
                <a:spcPct val="90000"/>
              </a:lnSpc>
              <a:spcBef>
                <a:spcPts val="0"/>
              </a:spcBef>
              <a:spcAft>
                <a:spcPts val="0"/>
              </a:spcAft>
              <a:buClr>
                <a:schemeClr val="accent4"/>
              </a:buClr>
              <a:buSzPct val="100000"/>
              <a:buNone/>
            </a:pPr>
            <a:r>
              <a:rPr lang="en-GB" sz="2000">
                <a:solidFill>
                  <a:schemeClr val="accent1"/>
                </a:solidFill>
              </a:rPr>
              <a:t>The Five W’s and H are a powerful, creative, and innovative checklist that journalists frequently employ. It is also known as “the Checklist”. The method makes use of the straightforward question-generating prompts that the English language offers. Any amount of formality or pure informality can benefit from the strategy. </a:t>
            </a:r>
            <a:r>
              <a:rPr lang="en-GB" sz="2000" b="0">
                <a:solidFill>
                  <a:schemeClr val="accent1"/>
                </a:solidFill>
              </a:rPr>
              <a:t>For instance:</a:t>
            </a:r>
            <a:endParaRPr/>
          </a:p>
          <a:p>
            <a:pPr marL="342900" lvl="0" indent="-342900" algn="just" rtl="0">
              <a:lnSpc>
                <a:spcPct val="90000"/>
              </a:lnSpc>
              <a:spcBef>
                <a:spcPts val="1000"/>
              </a:spcBef>
              <a:spcAft>
                <a:spcPts val="0"/>
              </a:spcAft>
              <a:buClr>
                <a:schemeClr val="accent4"/>
              </a:buClr>
              <a:buSzPct val="100000"/>
              <a:buFont typeface="Arial"/>
              <a:buChar char="•"/>
            </a:pPr>
            <a:r>
              <a:rPr lang="en-GB" sz="2000" b="0">
                <a:solidFill>
                  <a:schemeClr val="accent1"/>
                </a:solidFill>
              </a:rPr>
              <a:t>The informal "back of an envelope" method can be used as a quick-aide checklist, a private checklist to remember while in a conversation, brief points to jot down at a meeting, or to spark further inquiries.</a:t>
            </a:r>
            <a:endParaRPr/>
          </a:p>
          <a:p>
            <a:pPr marL="342900" lvl="0" indent="-342900" algn="just" rtl="0">
              <a:lnSpc>
                <a:spcPct val="90000"/>
              </a:lnSpc>
              <a:spcBef>
                <a:spcPts val="1000"/>
              </a:spcBef>
              <a:spcAft>
                <a:spcPts val="0"/>
              </a:spcAft>
              <a:buClr>
                <a:schemeClr val="accent4"/>
              </a:buClr>
              <a:buSzPct val="100000"/>
              <a:buFont typeface="Arial"/>
              <a:buChar char="•"/>
            </a:pPr>
            <a:r>
              <a:rPr lang="en-GB" sz="2000" b="0">
                <a:solidFill>
                  <a:schemeClr val="accent1"/>
                </a:solidFill>
              </a:rPr>
              <a:t>The checklist can be helpful as an informal or systematic method of producing lists of questions that you can try to discover answers for during the early phases of issue resolution when you are gathering data.</a:t>
            </a:r>
            <a:endParaRPr/>
          </a:p>
          <a:p>
            <a:pPr marL="342900" lvl="0" indent="-342900" algn="just" rtl="0">
              <a:lnSpc>
                <a:spcPct val="90000"/>
              </a:lnSpc>
              <a:spcBef>
                <a:spcPts val="1000"/>
              </a:spcBef>
              <a:spcAft>
                <a:spcPts val="0"/>
              </a:spcAft>
              <a:buClr>
                <a:schemeClr val="accent4"/>
              </a:buClr>
              <a:buSzPct val="100000"/>
              <a:buFont typeface="Arial"/>
              <a:buChar char="•"/>
            </a:pPr>
            <a:r>
              <a:rPr lang="en-GB" sz="2000" b="0">
                <a:solidFill>
                  <a:schemeClr val="accent1"/>
                </a:solidFill>
              </a:rPr>
              <a:t>To come up with thought-provoking queries, The checklist might be used as a source of thought-provoking questions to assist build on current ideas while brainstorming, brainwriting, or using another similar approach.</a:t>
            </a:r>
            <a:endParaRPr/>
          </a:p>
          <a:p>
            <a:pPr marL="342900" lvl="0" indent="-342900" algn="just" rtl="0">
              <a:lnSpc>
                <a:spcPct val="90000"/>
              </a:lnSpc>
              <a:spcBef>
                <a:spcPts val="1000"/>
              </a:spcBef>
              <a:spcAft>
                <a:spcPts val="0"/>
              </a:spcAft>
              <a:buClr>
                <a:schemeClr val="accent4"/>
              </a:buClr>
              <a:buSzPct val="100000"/>
              <a:buFont typeface="Arial"/>
              <a:buChar char="•"/>
            </a:pPr>
            <a:r>
              <a:rPr lang="en-GB" sz="2000" b="0">
                <a:solidFill>
                  <a:schemeClr val="accent1"/>
                </a:solidFill>
              </a:rPr>
              <a:t>The checklist could be used to assist create criteria for assessing possibilities.</a:t>
            </a:r>
            <a:endParaRPr/>
          </a:p>
          <a:p>
            <a:pPr marL="342900" lvl="0" indent="-342900" algn="just" rtl="0">
              <a:lnSpc>
                <a:spcPct val="90000"/>
              </a:lnSpc>
              <a:spcBef>
                <a:spcPts val="1000"/>
              </a:spcBef>
              <a:spcAft>
                <a:spcPts val="0"/>
              </a:spcAft>
              <a:buClr>
                <a:schemeClr val="accent4"/>
              </a:buClr>
              <a:buSzPct val="100000"/>
              <a:buFont typeface="Arial"/>
              <a:buChar char="•"/>
            </a:pPr>
            <a:r>
              <a:rPr lang="en-GB" sz="2000" b="0">
                <a:solidFill>
                  <a:schemeClr val="accent1"/>
                </a:solidFill>
              </a:rPr>
              <a:t>The checklist is a valuable tool for developing implementation methods for plans.</a:t>
            </a:r>
            <a:endParaRPr/>
          </a:p>
          <a:p>
            <a:pPr marL="342900" lvl="0" indent="-342900" algn="just" rtl="0">
              <a:lnSpc>
                <a:spcPct val="90000"/>
              </a:lnSpc>
              <a:spcBef>
                <a:spcPts val="1000"/>
              </a:spcBef>
              <a:spcAft>
                <a:spcPts val="0"/>
              </a:spcAft>
              <a:buClr>
                <a:schemeClr val="accent4"/>
              </a:buClr>
              <a:buSzPct val="100000"/>
              <a:buFont typeface="Arial"/>
              <a:buChar char="•"/>
            </a:pPr>
            <a:r>
              <a:rPr lang="en-GB" sz="2000" b="0">
                <a:solidFill>
                  <a:schemeClr val="accent1"/>
                </a:solidFill>
              </a:rPr>
              <a:t>The "question words," on the other hand, owe their power to the English language's essential place for them, and they can hide some of nature's best qualities that our language does not handle as well. The answers to the checklist's questions are frequently facts rather than statements about events or issues. </a:t>
            </a:r>
            <a:endParaRPr/>
          </a:p>
          <a:p>
            <a:pPr marL="342900" lvl="0" indent="-342900" algn="just" rtl="0">
              <a:lnSpc>
                <a:spcPct val="90000"/>
              </a:lnSpc>
              <a:spcBef>
                <a:spcPts val="1000"/>
              </a:spcBef>
              <a:spcAft>
                <a:spcPts val="0"/>
              </a:spcAft>
              <a:buClr>
                <a:schemeClr val="accent4"/>
              </a:buClr>
              <a:buSzPct val="100000"/>
              <a:buFont typeface="Arial"/>
              <a:buChar char="•"/>
            </a:pPr>
            <a:r>
              <a:rPr lang="en-GB" sz="2000" b="0">
                <a:solidFill>
                  <a:schemeClr val="accent1"/>
                </a:solidFill>
              </a:rPr>
              <a:t>For example, the answer to ‘Who does X?’ could be ‘Alice’. To use this answer in a problem-solving context you may have to take to another level</a:t>
            </a:r>
            <a:endParaRPr/>
          </a:p>
          <a:p>
            <a:pPr marL="342900" lvl="0" indent="-342900" algn="just" rtl="0">
              <a:lnSpc>
                <a:spcPct val="90000"/>
              </a:lnSpc>
              <a:spcBef>
                <a:spcPts val="1000"/>
              </a:spcBef>
              <a:spcAft>
                <a:spcPts val="0"/>
              </a:spcAft>
              <a:buClr>
                <a:schemeClr val="accent4"/>
              </a:buClr>
              <a:buSzPct val="100000"/>
              <a:buFont typeface="Arial"/>
              <a:buChar char="•"/>
            </a:pPr>
            <a:r>
              <a:rPr lang="en-GB" sz="2000" b="0">
                <a:solidFill>
                  <a:schemeClr val="accent1"/>
                </a:solidFill>
              </a:rPr>
              <a:t>For example ‘OK – if Alice does X, in what way might we make it easier for her.</a:t>
            </a:r>
            <a:endParaRPr/>
          </a:p>
          <a:p>
            <a:pPr marL="0" lvl="0" indent="0" algn="just"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p:txBody>
      </p:sp>
      <p:sp>
        <p:nvSpPr>
          <p:cNvPr id="540" name="Google Shape;540;p40"/>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Five W’s and one H: Six Honest Serving-Men</a:t>
            </a:r>
            <a:endParaRPr/>
          </a:p>
        </p:txBody>
      </p:sp>
      <p:sp>
        <p:nvSpPr>
          <p:cNvPr id="541" name="Google Shape;541;p40"/>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542" name="Google Shape;542;p40"/>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39</a:t>
            </a:fld>
            <a:endParaRPr/>
          </a:p>
        </p:txBody>
      </p:sp>
      <p:pic>
        <p:nvPicPr>
          <p:cNvPr id="543" name="Google Shape;543;p40"/>
          <p:cNvPicPr preferRelativeResize="0"/>
          <p:nvPr/>
        </p:nvPicPr>
        <p:blipFill rotWithShape="1">
          <a:blip r:embed="rId3">
            <a:alphaModFix/>
          </a:blip>
          <a:srcRect/>
          <a:stretch/>
        </p:blipFill>
        <p:spPr>
          <a:xfrm>
            <a:off x="0" y="3649769"/>
            <a:ext cx="1898633" cy="27846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Where does Creativity come from?</a:t>
            </a:r>
            <a:endParaRPr/>
          </a:p>
        </p:txBody>
      </p:sp>
      <p:sp>
        <p:nvSpPr>
          <p:cNvPr id="100" name="Google Shape;100;p4"/>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rgbClr val="FF9900"/>
              </a:buClr>
              <a:buSzPts val="2400"/>
              <a:buFont typeface="Arial"/>
              <a:buChar char="•"/>
            </a:pPr>
            <a:r>
              <a:rPr lang="en-GB" sz="2400">
                <a:solidFill>
                  <a:srgbClr val="52BFC9"/>
                </a:solidFill>
              </a:rPr>
              <a:t>Found in your head and mine.</a:t>
            </a:r>
            <a:endParaRPr/>
          </a:p>
          <a:p>
            <a:pPr marL="285750" lvl="0" indent="-285750" algn="just" rtl="0">
              <a:lnSpc>
                <a:spcPct val="90000"/>
              </a:lnSpc>
              <a:spcBef>
                <a:spcPts val="1000"/>
              </a:spcBef>
              <a:spcAft>
                <a:spcPts val="0"/>
              </a:spcAft>
              <a:buClr>
                <a:srgbClr val="FF9900"/>
              </a:buClr>
              <a:buSzPts val="2400"/>
              <a:buFont typeface="Arial"/>
              <a:buChar char="•"/>
            </a:pPr>
            <a:r>
              <a:rPr lang="en-GB" sz="2400">
                <a:solidFill>
                  <a:srgbClr val="52BFC9"/>
                </a:solidFill>
              </a:rPr>
              <a:t>Scientists state it as a product of brain’s right hemisphere.</a:t>
            </a:r>
            <a:endParaRPr/>
          </a:p>
          <a:p>
            <a:pPr marL="285750" lvl="0" indent="-285750" algn="just" rtl="0">
              <a:lnSpc>
                <a:spcPct val="90000"/>
              </a:lnSpc>
              <a:spcBef>
                <a:spcPts val="1000"/>
              </a:spcBef>
              <a:spcAft>
                <a:spcPts val="0"/>
              </a:spcAft>
              <a:buClr>
                <a:srgbClr val="FF9900"/>
              </a:buClr>
              <a:buSzPts val="2400"/>
              <a:buFont typeface="Arial"/>
              <a:buChar char="•"/>
            </a:pPr>
            <a:r>
              <a:rPr lang="en-GB" sz="2400">
                <a:solidFill>
                  <a:srgbClr val="52BFC9"/>
                </a:solidFill>
              </a:rPr>
              <a:t>Often a result of experimenting, exploring, questioning assumptions, using our imagination, dreams, and experience from world around us.</a:t>
            </a:r>
            <a:endParaRPr/>
          </a:p>
          <a:p>
            <a:pPr marL="0" lvl="0" indent="0" algn="l" rtl="0">
              <a:lnSpc>
                <a:spcPct val="90000"/>
              </a:lnSpc>
              <a:spcBef>
                <a:spcPts val="1000"/>
              </a:spcBef>
              <a:spcAft>
                <a:spcPts val="0"/>
              </a:spcAft>
              <a:buClr>
                <a:schemeClr val="dk1"/>
              </a:buClr>
              <a:buSzPts val="2000"/>
              <a:buNone/>
            </a:pPr>
            <a:endParaRPr/>
          </a:p>
        </p:txBody>
      </p:sp>
      <p:sp>
        <p:nvSpPr>
          <p:cNvPr id="101" name="Google Shape;101;p4"/>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102" name="Google Shape;102;p4"/>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103" name="Google Shape;103;p4"/>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4</a:t>
            </a:fld>
            <a:endParaRPr/>
          </a:p>
        </p:txBody>
      </p:sp>
      <p:pic>
        <p:nvPicPr>
          <p:cNvPr id="104" name="Google Shape;104;p4"/>
          <p:cNvPicPr preferRelativeResize="0"/>
          <p:nvPr/>
        </p:nvPicPr>
        <p:blipFill rotWithShape="1">
          <a:blip r:embed="rId3">
            <a:alphaModFix/>
          </a:blip>
          <a:srcRect l="4304" t="2654" r="4447" b="5522"/>
          <a:stretch/>
        </p:blipFill>
        <p:spPr>
          <a:xfrm>
            <a:off x="9013132" y="3429000"/>
            <a:ext cx="3096949" cy="311642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1"/>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549" name="Google Shape;549;p41"/>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rgbClr val="FFC000"/>
              </a:buClr>
              <a:buSzPts val="2000"/>
              <a:buFont typeface="Arial"/>
              <a:buChar char="•"/>
            </a:pPr>
            <a:r>
              <a:rPr lang="en-GB">
                <a:solidFill>
                  <a:srgbClr val="52BFC9"/>
                </a:solidFill>
              </a:rPr>
              <a:t>Random Words works in particular by making you go elsewhere for ideas, and hence pushes you out of your current thinking rut. It uses the principle of forced association to make you think in new ways and create very different ideas.</a:t>
            </a:r>
            <a:endParaRPr/>
          </a:p>
          <a:p>
            <a:pPr marL="285750" lvl="0" indent="-285750" algn="just" rtl="0">
              <a:lnSpc>
                <a:spcPct val="90000"/>
              </a:lnSpc>
              <a:spcBef>
                <a:spcPts val="1000"/>
              </a:spcBef>
              <a:spcAft>
                <a:spcPts val="0"/>
              </a:spcAft>
              <a:buClr>
                <a:srgbClr val="FFC000"/>
              </a:buClr>
              <a:buSzPts val="2000"/>
              <a:buFont typeface="Arial"/>
              <a:buChar char="•"/>
            </a:pPr>
            <a:r>
              <a:rPr lang="en-GB">
                <a:solidFill>
                  <a:srgbClr val="52BFC9"/>
                </a:solidFill>
              </a:rPr>
              <a:t>Use it to stimulate open and divergent thinking and seek creative new ideas.</a:t>
            </a:r>
            <a:endParaRPr/>
          </a:p>
          <a:p>
            <a:pPr marL="285750" lvl="0" indent="-285750" algn="just" rtl="0">
              <a:lnSpc>
                <a:spcPct val="90000"/>
              </a:lnSpc>
              <a:spcBef>
                <a:spcPts val="1000"/>
              </a:spcBef>
              <a:spcAft>
                <a:spcPts val="0"/>
              </a:spcAft>
              <a:buClr>
                <a:srgbClr val="FFC000"/>
              </a:buClr>
              <a:buSzPts val="2000"/>
              <a:buFont typeface="Arial"/>
              <a:buChar char="•"/>
            </a:pPr>
            <a:r>
              <a:rPr lang="en-GB">
                <a:solidFill>
                  <a:srgbClr val="52BFC9"/>
                </a:solidFill>
              </a:rPr>
              <a:t>Use it to re-ignite creative thinking when you are running out of ideas.</a:t>
            </a:r>
            <a:endParaRPr/>
          </a:p>
          <a:p>
            <a:pPr marL="285750" lvl="0" indent="-285750" algn="just" rtl="0">
              <a:lnSpc>
                <a:spcPct val="90000"/>
              </a:lnSpc>
              <a:spcBef>
                <a:spcPts val="1000"/>
              </a:spcBef>
              <a:spcAft>
                <a:spcPts val="0"/>
              </a:spcAft>
              <a:buClr>
                <a:srgbClr val="FFC000"/>
              </a:buClr>
              <a:buSzPts val="2000"/>
              <a:buFont typeface="Arial"/>
              <a:buChar char="•"/>
            </a:pPr>
            <a:r>
              <a:rPr lang="en-GB">
                <a:solidFill>
                  <a:srgbClr val="52BFC9"/>
                </a:solidFill>
              </a:rPr>
              <a:t>Use it to get people out of a rut when their thinking is still rather conventional.</a:t>
            </a:r>
            <a:endParaRPr/>
          </a:p>
          <a:p>
            <a:pPr marL="0" lvl="0" indent="0" algn="l" rtl="0">
              <a:lnSpc>
                <a:spcPct val="90000"/>
              </a:lnSpc>
              <a:spcBef>
                <a:spcPts val="1000"/>
              </a:spcBef>
              <a:spcAft>
                <a:spcPts val="0"/>
              </a:spcAft>
              <a:buClr>
                <a:schemeClr val="dk1"/>
              </a:buClr>
              <a:buSzPts val="2000"/>
              <a:buNone/>
            </a:pPr>
            <a:endParaRPr/>
          </a:p>
        </p:txBody>
      </p:sp>
      <p:sp>
        <p:nvSpPr>
          <p:cNvPr id="550" name="Google Shape;550;p41"/>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Random Words</a:t>
            </a:r>
            <a:endParaRPr/>
          </a:p>
        </p:txBody>
      </p:sp>
      <p:sp>
        <p:nvSpPr>
          <p:cNvPr id="551" name="Google Shape;551;p41"/>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552" name="Google Shape;552;p41"/>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40</a:t>
            </a:fld>
            <a:endParaRPr/>
          </a:p>
        </p:txBody>
      </p:sp>
      <p:pic>
        <p:nvPicPr>
          <p:cNvPr id="553" name="Google Shape;553;p41"/>
          <p:cNvPicPr preferRelativeResize="0"/>
          <p:nvPr/>
        </p:nvPicPr>
        <p:blipFill rotWithShape="1">
          <a:blip r:embed="rId3">
            <a:alphaModFix/>
          </a:blip>
          <a:srcRect/>
          <a:stretch/>
        </p:blipFill>
        <p:spPr>
          <a:xfrm>
            <a:off x="7966842" y="4161831"/>
            <a:ext cx="3839466" cy="2559644"/>
          </a:xfrm>
          <a:prstGeom prst="ellipse">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42"/>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559" name="Google Shape;559;p42"/>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4"/>
              </a:buClr>
              <a:buSzPts val="2000"/>
              <a:buFont typeface="Arial"/>
              <a:buChar char="•"/>
            </a:pPr>
            <a:r>
              <a:rPr lang="en-GB" sz="2000" b="0" i="1" u="sng">
                <a:solidFill>
                  <a:schemeClr val="accent1"/>
                </a:solidFill>
              </a:rPr>
              <a:t>Find a Random Word </a:t>
            </a:r>
            <a:r>
              <a:rPr lang="en-GB" sz="2000" b="0">
                <a:solidFill>
                  <a:schemeClr val="accent1"/>
                </a:solidFill>
              </a:rPr>
              <a:t>– You could flick through a dictionary; or you could write words on a bunch of plastic balls, throw them into the air, and then choose the words on the first two balls you catch. Good random words are (a) evocative and (b) nothing to do with the problem being considered. Ambiguity also helps. Nouns are usually best, but verbs and adjectives can also be used effectively.</a:t>
            </a:r>
            <a:endParaRPr/>
          </a:p>
          <a:p>
            <a:pPr marL="285750" lvl="0" indent="-285750" algn="just" rtl="0">
              <a:lnSpc>
                <a:spcPct val="90000"/>
              </a:lnSpc>
              <a:spcBef>
                <a:spcPts val="1000"/>
              </a:spcBef>
              <a:spcAft>
                <a:spcPts val="0"/>
              </a:spcAft>
              <a:buClr>
                <a:schemeClr val="accent4"/>
              </a:buClr>
              <a:buSzPts val="2000"/>
              <a:buFont typeface="Arial"/>
              <a:buChar char="•"/>
            </a:pPr>
            <a:r>
              <a:rPr lang="en-GB" sz="2000" b="0" i="1" u="sng">
                <a:solidFill>
                  <a:schemeClr val="accent1"/>
                </a:solidFill>
              </a:rPr>
              <a:t>Find Association </a:t>
            </a:r>
            <a:r>
              <a:rPr lang="en-GB" sz="2000" b="0" i="1">
                <a:solidFill>
                  <a:schemeClr val="accent1"/>
                </a:solidFill>
              </a:rPr>
              <a:t>– </a:t>
            </a:r>
            <a:r>
              <a:rPr lang="en-GB" sz="2000" b="0">
                <a:solidFill>
                  <a:schemeClr val="accent1"/>
                </a:solidFill>
              </a:rPr>
              <a:t>Think about other things the word reminds you</a:t>
            </a:r>
            <a:r>
              <a:rPr lang="en-GB">
                <a:solidFill>
                  <a:schemeClr val="accent1"/>
                </a:solidFill>
              </a:rPr>
              <a:t> of</a:t>
            </a:r>
            <a:r>
              <a:rPr lang="en-GB" sz="2000" b="0">
                <a:solidFill>
                  <a:schemeClr val="accent1"/>
                </a:solidFill>
              </a:rPr>
              <a:t>. Follow associations to see where they go. Think openly: associations can be vague and tenuous (this is creativity, not an exam!). When working with a group of people, you can write these down on a flipchart as people call them out. It can be useful (but not necessary) to leave a space after each associate for use in stage 3.</a:t>
            </a:r>
            <a:endParaRPr/>
          </a:p>
          <a:p>
            <a:pPr marL="285750" lvl="0" indent="-285750" algn="just" rtl="0">
              <a:lnSpc>
                <a:spcPct val="90000"/>
              </a:lnSpc>
              <a:spcBef>
                <a:spcPts val="1000"/>
              </a:spcBef>
              <a:spcAft>
                <a:spcPts val="0"/>
              </a:spcAft>
              <a:buClr>
                <a:schemeClr val="accent4"/>
              </a:buClr>
              <a:buSzPts val="2000"/>
              <a:buFont typeface="Arial"/>
              <a:buChar char="•"/>
            </a:pPr>
            <a:r>
              <a:rPr lang="en-GB" sz="2000" b="0" i="1" u="sng">
                <a:solidFill>
                  <a:schemeClr val="accent1"/>
                </a:solidFill>
              </a:rPr>
              <a:t>Use association to create ideas </a:t>
            </a:r>
            <a:r>
              <a:rPr lang="en-GB" sz="2000" b="0">
                <a:solidFill>
                  <a:schemeClr val="accent1"/>
                </a:solidFill>
              </a:rPr>
              <a:t>-  Now, connect any of the associations with your issue to come up with fresh ideas. Again, the connection may be as arbitrary as you like — what matters are the concepts! Write the concepts on a separate page or next to their associations from step 2. You can follow that path to see where it leads if other people's thoughts prompt other ideas from you. Alternative: Combine steps 2 and 3 to generate an association and an instant thought. </a:t>
            </a:r>
            <a:endParaRPr sz="2000">
              <a:solidFill>
                <a:schemeClr val="accent1"/>
              </a:solidFill>
            </a:endParaRPr>
          </a:p>
          <a:p>
            <a:pPr marL="0" lvl="0" indent="0" algn="l" rtl="0">
              <a:lnSpc>
                <a:spcPct val="90000"/>
              </a:lnSpc>
              <a:spcBef>
                <a:spcPts val="1000"/>
              </a:spcBef>
              <a:spcAft>
                <a:spcPts val="0"/>
              </a:spcAft>
              <a:buClr>
                <a:schemeClr val="dk1"/>
              </a:buClr>
              <a:buSzPts val="2000"/>
              <a:buNone/>
            </a:pPr>
            <a:endParaRPr/>
          </a:p>
        </p:txBody>
      </p:sp>
      <p:sp>
        <p:nvSpPr>
          <p:cNvPr id="560" name="Google Shape;560;p42"/>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How to Use Random Words</a:t>
            </a:r>
            <a:endParaRPr sz="1600" b="0">
              <a:solidFill>
                <a:schemeClr val="dk2"/>
              </a:solidFill>
            </a:endParaRPr>
          </a:p>
        </p:txBody>
      </p:sp>
      <p:sp>
        <p:nvSpPr>
          <p:cNvPr id="561" name="Google Shape;561;p42"/>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562" name="Google Shape;562;p42"/>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41</a:t>
            </a:fld>
            <a:endParaRPr/>
          </a:p>
        </p:txBody>
      </p:sp>
      <p:pic>
        <p:nvPicPr>
          <p:cNvPr id="563" name="Google Shape;563;p42"/>
          <p:cNvPicPr preferRelativeResize="0"/>
          <p:nvPr/>
        </p:nvPicPr>
        <p:blipFill rotWithShape="1">
          <a:blip r:embed="rId3">
            <a:alphaModFix/>
          </a:blip>
          <a:srcRect/>
          <a:stretch/>
        </p:blipFill>
        <p:spPr>
          <a:xfrm>
            <a:off x="595624" y="4900304"/>
            <a:ext cx="4228624" cy="1957696"/>
          </a:xfrm>
          <a:prstGeom prst="ellipse">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3"/>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569" name="Google Shape;569;p43"/>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1"/>
              </a:buClr>
              <a:buSzPts val="2000"/>
              <a:buFont typeface="Arial"/>
              <a:buChar char="•"/>
            </a:pPr>
            <a:r>
              <a:rPr lang="en-GB">
                <a:solidFill>
                  <a:srgbClr val="52BFC9"/>
                </a:solidFill>
              </a:rPr>
              <a:t>The mind-map may be produced in any tree-shaped format and is really just a simple hierarchy in its most basic form. </a:t>
            </a:r>
            <a:endParaRPr/>
          </a:p>
          <a:p>
            <a:pPr marL="285750" lvl="0" indent="-285750" algn="just" rtl="0">
              <a:lnSpc>
                <a:spcPct val="90000"/>
              </a:lnSpc>
              <a:spcBef>
                <a:spcPts val="1000"/>
              </a:spcBef>
              <a:spcAft>
                <a:spcPts val="0"/>
              </a:spcAft>
              <a:buClr>
                <a:schemeClr val="accent1"/>
              </a:buClr>
              <a:buSzPts val="2000"/>
              <a:buFont typeface="Arial"/>
              <a:buChar char="•"/>
            </a:pPr>
            <a:r>
              <a:rPr lang="en-GB">
                <a:solidFill>
                  <a:srgbClr val="52BFC9"/>
                </a:solidFill>
              </a:rPr>
              <a:t>Making notes in cursive type or even as a list of bullet points takes effort and often obfuscates important information. </a:t>
            </a:r>
            <a:endParaRPr/>
          </a:p>
          <a:p>
            <a:pPr marL="285750" lvl="0" indent="-285750" algn="just" rtl="0">
              <a:lnSpc>
                <a:spcPct val="90000"/>
              </a:lnSpc>
              <a:spcBef>
                <a:spcPts val="1000"/>
              </a:spcBef>
              <a:spcAft>
                <a:spcPts val="0"/>
              </a:spcAft>
              <a:buClr>
                <a:schemeClr val="accent1"/>
              </a:buClr>
              <a:buSzPts val="2000"/>
              <a:buFont typeface="Arial"/>
              <a:buChar char="•"/>
            </a:pPr>
            <a:r>
              <a:rPr lang="en-GB">
                <a:solidFill>
                  <a:srgbClr val="52BFC9"/>
                </a:solidFill>
              </a:rPr>
              <a:t>Mind mapping circumvents these restrictions. Writing branches on curved lines enables them to curve differently in the next branches, creating a corner apex between each branch and thereby separating them (but not too much). </a:t>
            </a:r>
            <a:endParaRPr/>
          </a:p>
          <a:p>
            <a:pPr marL="285750" lvl="0" indent="-285750" algn="just" rtl="0">
              <a:lnSpc>
                <a:spcPct val="90000"/>
              </a:lnSpc>
              <a:spcBef>
                <a:spcPts val="1000"/>
              </a:spcBef>
              <a:spcAft>
                <a:spcPts val="0"/>
              </a:spcAft>
              <a:buClr>
                <a:schemeClr val="accent1"/>
              </a:buClr>
              <a:buSzPts val="2000"/>
              <a:buFont typeface="Arial"/>
              <a:buChar char="•"/>
            </a:pPr>
            <a:r>
              <a:rPr lang="en-GB">
                <a:solidFill>
                  <a:srgbClr val="52BFC9"/>
                </a:solidFill>
              </a:rPr>
              <a:t>Instead of placing the text on the lines themselves, you might write the words separately and connect them with lines. </a:t>
            </a:r>
            <a:endParaRPr/>
          </a:p>
          <a:p>
            <a:pPr marL="285750" lvl="0" indent="-285750" algn="just" rtl="0">
              <a:lnSpc>
                <a:spcPct val="90000"/>
              </a:lnSpc>
              <a:spcBef>
                <a:spcPts val="1000"/>
              </a:spcBef>
              <a:spcAft>
                <a:spcPts val="0"/>
              </a:spcAft>
              <a:buClr>
                <a:schemeClr val="accent1"/>
              </a:buClr>
              <a:buSzPts val="2000"/>
              <a:buFont typeface="Arial"/>
              <a:buChar char="•"/>
            </a:pPr>
            <a:r>
              <a:rPr lang="en-GB">
                <a:solidFill>
                  <a:srgbClr val="52BFC9"/>
                </a:solidFill>
              </a:rPr>
              <a:t>Use what works for you when mind mapping, that is the main rule. This entails trying new things, which is obviously acceptable and encouraged, especially in a creative setting. </a:t>
            </a:r>
            <a:endParaRPr/>
          </a:p>
          <a:p>
            <a:pPr marL="285750" lvl="0" indent="-285750" algn="just" rtl="0">
              <a:lnSpc>
                <a:spcPct val="90000"/>
              </a:lnSpc>
              <a:spcBef>
                <a:spcPts val="1000"/>
              </a:spcBef>
              <a:spcAft>
                <a:spcPts val="0"/>
              </a:spcAft>
              <a:buClr>
                <a:schemeClr val="accent1"/>
              </a:buClr>
              <a:buSzPts val="2000"/>
              <a:buFont typeface="Arial"/>
              <a:buChar char="•"/>
            </a:pPr>
            <a:r>
              <a:rPr lang="en-GB">
                <a:solidFill>
                  <a:srgbClr val="52BFC9"/>
                </a:solidFill>
              </a:rPr>
              <a:t>The brain works by association and thinks in pictures and wholes. Mind-maps aligns with this tendency by showing associative links and being visible as a whole. </a:t>
            </a:r>
            <a:endParaRPr/>
          </a:p>
          <a:p>
            <a:pPr marL="0" lvl="0" indent="0" algn="l" rtl="0">
              <a:lnSpc>
                <a:spcPct val="90000"/>
              </a:lnSpc>
              <a:spcBef>
                <a:spcPts val="1000"/>
              </a:spcBef>
              <a:spcAft>
                <a:spcPts val="0"/>
              </a:spcAft>
              <a:buClr>
                <a:schemeClr val="dk1"/>
              </a:buClr>
              <a:buSzPts val="2000"/>
              <a:buNone/>
            </a:pPr>
            <a:endParaRPr/>
          </a:p>
        </p:txBody>
      </p:sp>
      <p:sp>
        <p:nvSpPr>
          <p:cNvPr id="570" name="Google Shape;570;p43"/>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Mind Mapping</a:t>
            </a:r>
            <a:endParaRPr/>
          </a:p>
        </p:txBody>
      </p:sp>
      <p:sp>
        <p:nvSpPr>
          <p:cNvPr id="571" name="Google Shape;571;p43"/>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572" name="Google Shape;572;p43"/>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42</a:t>
            </a:fld>
            <a:endParaRPr/>
          </a:p>
        </p:txBody>
      </p:sp>
      <p:pic>
        <p:nvPicPr>
          <p:cNvPr id="573" name="Google Shape;573;p43"/>
          <p:cNvPicPr preferRelativeResize="0"/>
          <p:nvPr/>
        </p:nvPicPr>
        <p:blipFill rotWithShape="1">
          <a:blip r:embed="rId3">
            <a:alphaModFix/>
          </a:blip>
          <a:srcRect/>
          <a:stretch/>
        </p:blipFill>
        <p:spPr>
          <a:xfrm flipH="1">
            <a:off x="9426542" y="4978640"/>
            <a:ext cx="2568601" cy="1879360"/>
          </a:xfrm>
          <a:prstGeom prst="ellipse">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4"/>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579" name="Google Shape;579;p44"/>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4"/>
              </a:buClr>
              <a:buSzPts val="2000"/>
              <a:buFont typeface="Arial"/>
              <a:buChar char="•"/>
            </a:pPr>
            <a:r>
              <a:rPr lang="en-GB">
                <a:solidFill>
                  <a:schemeClr val="accent1"/>
                </a:solidFill>
              </a:rPr>
              <a:t>The use of colour helps to attract attention, provide mental stimulation and visually separate different areas. </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You can also use other forms of emphasis, such as </a:t>
            </a:r>
            <a:r>
              <a:rPr lang="en-GB" u="sng">
                <a:solidFill>
                  <a:schemeClr val="accent1"/>
                </a:solidFill>
              </a:rPr>
              <a:t>underlining</a:t>
            </a:r>
            <a:r>
              <a:rPr lang="en-GB">
                <a:solidFill>
                  <a:schemeClr val="accent1"/>
                </a:solidFill>
              </a:rPr>
              <a:t>, </a:t>
            </a:r>
            <a:r>
              <a:rPr lang="en-GB" b="1">
                <a:solidFill>
                  <a:schemeClr val="accent1"/>
                </a:solidFill>
              </a:rPr>
              <a:t>emboldening</a:t>
            </a:r>
            <a:r>
              <a:rPr lang="en-GB">
                <a:solidFill>
                  <a:schemeClr val="accent1"/>
                </a:solidFill>
              </a:rPr>
              <a:t>, </a:t>
            </a:r>
            <a:r>
              <a:rPr lang="en-GB" i="1">
                <a:solidFill>
                  <a:schemeClr val="accent1"/>
                </a:solidFill>
              </a:rPr>
              <a:t>italics</a:t>
            </a:r>
            <a:r>
              <a:rPr lang="en-GB">
                <a:solidFill>
                  <a:schemeClr val="accent1"/>
                </a:solidFill>
              </a:rPr>
              <a:t>, etc. </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Pictures are 'worth a thousand words' and can be used to summarise and trigger additional thinking. </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The size of the page will constrain what can be mind-mapped. This is often a good thing, as it makes you think more carefully about what to add and keeps it as a visible single chunk. </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There are a range of different software programs that are available to help you mind map on the computer. You can also do it with basic presentation software, although this will often take longer and will need more work when you want to reshuffle ideas.</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Use it to explore and develop ideas for a specific problem.</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Use it to think, doodle and see where it takes you.</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Use it to take notes during discussions, lectures and conferences.</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Use it to summarize books and papers.</a:t>
            </a:r>
            <a:endParaRPr/>
          </a:p>
          <a:p>
            <a:pPr marL="0" lvl="0" indent="0" algn="l" rtl="0">
              <a:lnSpc>
                <a:spcPct val="90000"/>
              </a:lnSpc>
              <a:spcBef>
                <a:spcPts val="1000"/>
              </a:spcBef>
              <a:spcAft>
                <a:spcPts val="0"/>
              </a:spcAft>
              <a:buClr>
                <a:schemeClr val="dk1"/>
              </a:buClr>
              <a:buSzPts val="2000"/>
              <a:buNone/>
            </a:pPr>
            <a:endParaRPr/>
          </a:p>
        </p:txBody>
      </p:sp>
      <p:sp>
        <p:nvSpPr>
          <p:cNvPr id="580" name="Google Shape;580;p44"/>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Mind Mapping</a:t>
            </a:r>
            <a:endParaRPr/>
          </a:p>
        </p:txBody>
      </p:sp>
      <p:sp>
        <p:nvSpPr>
          <p:cNvPr id="581" name="Google Shape;581;p44"/>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582" name="Google Shape;582;p44"/>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43</a:t>
            </a:fld>
            <a:endParaRPr/>
          </a:p>
        </p:txBody>
      </p:sp>
      <p:pic>
        <p:nvPicPr>
          <p:cNvPr id="583" name="Google Shape;583;p44"/>
          <p:cNvPicPr preferRelativeResize="0"/>
          <p:nvPr/>
        </p:nvPicPr>
        <p:blipFill rotWithShape="1">
          <a:blip r:embed="rId3">
            <a:alphaModFix/>
          </a:blip>
          <a:srcRect l="18807" r="17866" b="5571"/>
          <a:stretch/>
        </p:blipFill>
        <p:spPr>
          <a:xfrm>
            <a:off x="8935063" y="4106620"/>
            <a:ext cx="2542452" cy="251833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45"/>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589" name="Google Shape;589;p45"/>
          <p:cNvSpPr txBox="1">
            <a:spLocks noGrp="1"/>
          </p:cNvSpPr>
          <p:nvPr>
            <p:ph type="body" idx="1"/>
          </p:nvPr>
        </p:nvSpPr>
        <p:spPr>
          <a:xfrm>
            <a:off x="320896" y="960449"/>
            <a:ext cx="11340000" cy="5230026"/>
          </a:xfrm>
          <a:prstGeom prst="rect">
            <a:avLst/>
          </a:prstGeom>
          <a:noFill/>
          <a:ln>
            <a:noFill/>
          </a:ln>
        </p:spPr>
        <p:txBody>
          <a:bodyPr spcFirstLastPara="1" wrap="square" lIns="91425" tIns="45700" rIns="91425" bIns="45700" anchor="t" anchorCtr="0">
            <a:normAutofit fontScale="92500" lnSpcReduction="20000"/>
          </a:bodyPr>
          <a:lstStyle/>
          <a:p>
            <a:pPr marL="285750" lvl="0" indent="-285781" algn="just" rtl="0">
              <a:lnSpc>
                <a:spcPct val="90000"/>
              </a:lnSpc>
              <a:spcBef>
                <a:spcPts val="0"/>
              </a:spcBef>
              <a:spcAft>
                <a:spcPts val="0"/>
              </a:spcAft>
              <a:buClr>
                <a:schemeClr val="accent1"/>
              </a:buClr>
              <a:buSzPct val="100000"/>
              <a:buFont typeface="Arial"/>
              <a:buChar char="•"/>
            </a:pPr>
            <a:r>
              <a:rPr lang="en-GB" sz="1900" b="0" i="1" u="sng">
                <a:solidFill>
                  <a:srgbClr val="52BFC9"/>
                </a:solidFill>
              </a:rPr>
              <a:t>The Main Subject</a:t>
            </a:r>
            <a:r>
              <a:rPr lang="en-GB" sz="1900" b="0">
                <a:solidFill>
                  <a:srgbClr val="52BFC9"/>
                </a:solidFill>
              </a:rPr>
              <a:t>– In the middle of a blank piece of paper, write down the primary issue or subject you want to investigate in a succinct way. You can map more on a larger page, but it's surprising how much information can fit on a standard letter or A4 page. Problems are often expressed as verb-noun phrases. "Buying a car" and "opening a shop" are two examples of verb-noun phrases. If you want, you can also draw a picture to show the problem. Use tone to light  it up.</a:t>
            </a:r>
            <a:endParaRPr/>
          </a:p>
          <a:p>
            <a:pPr marL="285750" lvl="0" indent="-285781" algn="just" rtl="0">
              <a:lnSpc>
                <a:spcPct val="90000"/>
              </a:lnSpc>
              <a:spcBef>
                <a:spcPts val="1000"/>
              </a:spcBef>
              <a:spcAft>
                <a:spcPts val="0"/>
              </a:spcAft>
              <a:buClr>
                <a:schemeClr val="accent1"/>
              </a:buClr>
              <a:buSzPct val="100000"/>
              <a:buFont typeface="Arial"/>
              <a:buChar char="•"/>
            </a:pPr>
            <a:r>
              <a:rPr lang="en-GB" sz="1900" b="0" i="1" u="sng">
                <a:solidFill>
                  <a:srgbClr val="52BFC9"/>
                </a:solidFill>
              </a:rPr>
              <a:t>Primary Branches </a:t>
            </a:r>
            <a:r>
              <a:rPr lang="en-GB" sz="1900" b="0">
                <a:solidFill>
                  <a:srgbClr val="52BFC9"/>
                </a:solidFill>
              </a:rPr>
              <a:t>– Find the words that best describe the primary branches of the primary subject at the first level. These are significant because they will direct lower-level thinking. Assuming that they are excessively unambiguous, they will oblige thinking. They will encourage logical thinking, but perhaps not creative thinking, if they are merely logical. These are referred to as Basic Ordering Ideas (BOIs) by Buzan in recognition of their significance. The words for primary (and sub-) branches can be single words or short expressions, however, always know about the effect they will have. Look for keywords that can summari</a:t>
            </a:r>
            <a:r>
              <a:rPr lang="en-GB" sz="1900">
                <a:solidFill>
                  <a:srgbClr val="52BFC9"/>
                </a:solidFill>
              </a:rPr>
              <a:t>s</a:t>
            </a:r>
            <a:r>
              <a:rPr lang="en-GB" sz="1900" b="0">
                <a:solidFill>
                  <a:srgbClr val="52BFC9"/>
                </a:solidFill>
              </a:rPr>
              <a:t>e important points when taking notes. When trying to come up with new ideas, look for words that are both stimulating and ambiguous. Use capital letters or careful printing to ensure that words can be read clearly (cursive scribbles may impede later review).Write the main subject words on branch lines that emanate out from the fundamental subject. Most of the time, this is done in the form of a line with a slight curve that is wider at the main subject and narrows toward the primary branch. It's possible that these come in a variety of hues. Don't worry if you only have one pencil; even black-and-white is superior to other methods. Add pictures and charts any place conceivable to make sense of and investigate.</a:t>
            </a:r>
            <a:endParaRPr/>
          </a:p>
          <a:p>
            <a:pPr marL="285750" lvl="0" indent="-285781" algn="just" rtl="0">
              <a:lnSpc>
                <a:spcPct val="90000"/>
              </a:lnSpc>
              <a:spcBef>
                <a:spcPts val="1000"/>
              </a:spcBef>
              <a:spcAft>
                <a:spcPts val="0"/>
              </a:spcAft>
              <a:buClr>
                <a:schemeClr val="accent1"/>
              </a:buClr>
              <a:buSzPct val="100000"/>
              <a:buFont typeface="Arial"/>
              <a:buChar char="•"/>
            </a:pPr>
            <a:r>
              <a:rPr lang="en-GB" sz="1900" b="0" i="1" u="sng">
                <a:solidFill>
                  <a:srgbClr val="52BFC9"/>
                </a:solidFill>
              </a:rPr>
              <a:t>Sub-branches</a:t>
            </a:r>
            <a:r>
              <a:rPr lang="en-GB" sz="1900" b="0">
                <a:solidFill>
                  <a:srgbClr val="52BFC9"/>
                </a:solidFill>
              </a:rPr>
              <a:t> – Continue adding sub-branches from the primary branches and from other sub-branches to build up the mind-map. You can do as many sub-branches as you like, but by the time you get to around the third level of depth, you will probably find that you are filling up the page very quickly. You can change colour any time that you like. As you get to lower-level branches, you may also want to use smaller writing. When sub-topics seem to want to be in more than one sub-branch, then you can either write it down more than once or connect them with a cross-link (for example a dotted line).</a:t>
            </a:r>
            <a:endParaRPr/>
          </a:p>
          <a:p>
            <a:pPr marL="0" lvl="0" indent="0" algn="l" rtl="0">
              <a:lnSpc>
                <a:spcPct val="90000"/>
              </a:lnSpc>
              <a:spcBef>
                <a:spcPts val="1000"/>
              </a:spcBef>
              <a:spcAft>
                <a:spcPts val="0"/>
              </a:spcAft>
              <a:buClr>
                <a:schemeClr val="dk1"/>
              </a:buClr>
              <a:buSzPct val="100000"/>
              <a:buNone/>
            </a:pPr>
            <a:endParaRPr/>
          </a:p>
        </p:txBody>
      </p:sp>
      <p:sp>
        <p:nvSpPr>
          <p:cNvPr id="590" name="Google Shape;590;p45"/>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How to Use Mind Mapping</a:t>
            </a:r>
            <a:endParaRPr/>
          </a:p>
        </p:txBody>
      </p:sp>
      <p:sp>
        <p:nvSpPr>
          <p:cNvPr id="591" name="Google Shape;591;p45"/>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592" name="Google Shape;592;p45"/>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44</a:t>
            </a:fld>
            <a:endParaRPr/>
          </a:p>
        </p:txBody>
      </p:sp>
      <p:pic>
        <p:nvPicPr>
          <p:cNvPr id="593" name="Google Shape;593;p45"/>
          <p:cNvPicPr preferRelativeResize="0"/>
          <p:nvPr/>
        </p:nvPicPr>
        <p:blipFill rotWithShape="1">
          <a:blip r:embed="rId3">
            <a:alphaModFix/>
          </a:blip>
          <a:srcRect l="4751" t="36930" b="32747"/>
          <a:stretch/>
        </p:blipFill>
        <p:spPr>
          <a:xfrm>
            <a:off x="5019817" y="5696607"/>
            <a:ext cx="6405129" cy="107052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46"/>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599" name="Google Shape;599;p46"/>
          <p:cNvSpPr txBox="1">
            <a:spLocks noGrp="1"/>
          </p:cNvSpPr>
          <p:nvPr>
            <p:ph type="body" idx="1"/>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Mind Mapping</a:t>
            </a:r>
            <a:endParaRPr/>
          </a:p>
        </p:txBody>
      </p:sp>
      <p:sp>
        <p:nvSpPr>
          <p:cNvPr id="600" name="Google Shape;600;p46"/>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601" name="Google Shape;601;p46"/>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45</a:t>
            </a:fld>
            <a:endParaRPr/>
          </a:p>
        </p:txBody>
      </p:sp>
      <p:pic>
        <p:nvPicPr>
          <p:cNvPr id="602" name="Google Shape;602;p46"/>
          <p:cNvPicPr preferRelativeResize="0"/>
          <p:nvPr/>
        </p:nvPicPr>
        <p:blipFill rotWithShape="1">
          <a:blip r:embed="rId3">
            <a:alphaModFix/>
          </a:blip>
          <a:srcRect/>
          <a:stretch/>
        </p:blipFill>
        <p:spPr>
          <a:xfrm>
            <a:off x="1314318" y="908818"/>
            <a:ext cx="9563363" cy="570666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47"/>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608" name="Google Shape;608;p47"/>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accent1"/>
              </a:buClr>
              <a:buSzPts val="2000"/>
              <a:buNone/>
            </a:pPr>
            <a:r>
              <a:rPr lang="en-GB">
                <a:solidFill>
                  <a:schemeClr val="accent1"/>
                </a:solidFill>
              </a:rPr>
              <a:t>Lateral thinking is about moving sideways when working on a problem to try different perceptions, different concepts and different points of entry. The term covers a variety of methods including provocations to get us out of the usual line of thought. Lateral thinking is cutting across patterns in a self-organising system, and has very much to do with perception. </a:t>
            </a:r>
            <a:endParaRPr/>
          </a:p>
          <a:p>
            <a:pPr marL="0" lvl="0" indent="0" algn="just" rtl="0">
              <a:lnSpc>
                <a:spcPct val="90000"/>
              </a:lnSpc>
              <a:spcBef>
                <a:spcPts val="1000"/>
              </a:spcBef>
              <a:spcAft>
                <a:spcPts val="0"/>
              </a:spcAft>
              <a:buClr>
                <a:schemeClr val="accent1"/>
              </a:buClr>
              <a:buSzPts val="2000"/>
              <a:buNone/>
            </a:pPr>
            <a:r>
              <a:rPr lang="en-GB">
                <a:solidFill>
                  <a:schemeClr val="accent1"/>
                </a:solidFill>
              </a:rPr>
              <a:t>For example: Granny is sitting knitting and three year old Susan is upsetting Granny by playing with the wool. One parent suggests putting Susan into the playpen. The other parent suggests it might be a better idea to put Granny in the playpen to protect her from Susan. A lateral answer! </a:t>
            </a:r>
            <a:endParaRPr/>
          </a:p>
          <a:p>
            <a:pPr marL="0" lvl="0" indent="0" algn="just" rtl="0">
              <a:lnSpc>
                <a:spcPct val="90000"/>
              </a:lnSpc>
              <a:spcBef>
                <a:spcPts val="1000"/>
              </a:spcBef>
              <a:spcAft>
                <a:spcPts val="0"/>
              </a:spcAft>
              <a:buClr>
                <a:schemeClr val="accent1"/>
              </a:buClr>
              <a:buSzPts val="2000"/>
              <a:buNone/>
            </a:pPr>
            <a:r>
              <a:rPr lang="en-GB">
                <a:solidFill>
                  <a:schemeClr val="accent1"/>
                </a:solidFill>
              </a:rPr>
              <a:t>The term "</a:t>
            </a:r>
            <a:r>
              <a:rPr lang="en-GB" b="1">
                <a:solidFill>
                  <a:schemeClr val="accent1"/>
                </a:solidFill>
              </a:rPr>
              <a:t>Lateral Thinking</a:t>
            </a:r>
            <a:r>
              <a:rPr lang="en-GB">
                <a:solidFill>
                  <a:schemeClr val="accent1"/>
                </a:solidFill>
              </a:rPr>
              <a:t>" can be used in two senses: </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Specific: A set of systematic techniques used for changing concepts and perceptions, and generating new ones. </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General: Exploring multiple possibilities and approaches instead of pursuing a single approach. </a:t>
            </a:r>
            <a:endParaRPr/>
          </a:p>
          <a:p>
            <a:pPr marL="0" lvl="0" indent="0" algn="l" rtl="0">
              <a:lnSpc>
                <a:spcPct val="90000"/>
              </a:lnSpc>
              <a:spcBef>
                <a:spcPts val="1000"/>
              </a:spcBef>
              <a:spcAft>
                <a:spcPts val="0"/>
              </a:spcAft>
              <a:buClr>
                <a:schemeClr val="dk1"/>
              </a:buClr>
              <a:buSzPts val="2000"/>
              <a:buNone/>
            </a:pPr>
            <a:endParaRPr/>
          </a:p>
        </p:txBody>
      </p:sp>
      <p:sp>
        <p:nvSpPr>
          <p:cNvPr id="609" name="Google Shape;609;p47"/>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Lateral Thinking</a:t>
            </a:r>
            <a:endParaRPr/>
          </a:p>
        </p:txBody>
      </p:sp>
      <p:sp>
        <p:nvSpPr>
          <p:cNvPr id="610" name="Google Shape;610;p47"/>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611" name="Google Shape;611;p47"/>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46</a:t>
            </a:fld>
            <a:endParaRPr/>
          </a:p>
        </p:txBody>
      </p:sp>
      <p:pic>
        <p:nvPicPr>
          <p:cNvPr id="612" name="Google Shape;612;p47"/>
          <p:cNvPicPr preferRelativeResize="0"/>
          <p:nvPr/>
        </p:nvPicPr>
        <p:blipFill rotWithShape="1">
          <a:blip r:embed="rId3">
            <a:alphaModFix/>
          </a:blip>
          <a:srcRect/>
          <a:stretch/>
        </p:blipFill>
        <p:spPr>
          <a:xfrm>
            <a:off x="8911227" y="4961628"/>
            <a:ext cx="2385384" cy="166332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48"/>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618" name="Google Shape;618;p48"/>
          <p:cNvSpPr txBox="1">
            <a:spLocks noGrp="1"/>
          </p:cNvSpPr>
          <p:nvPr>
            <p:ph type="body" idx="1"/>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Lateral Thinking</a:t>
            </a:r>
            <a:endParaRPr/>
          </a:p>
        </p:txBody>
      </p:sp>
      <p:sp>
        <p:nvSpPr>
          <p:cNvPr id="619" name="Google Shape;619;p48"/>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620" name="Google Shape;620;p48"/>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47</a:t>
            </a:fld>
            <a:endParaRPr/>
          </a:p>
        </p:txBody>
      </p:sp>
      <p:pic>
        <p:nvPicPr>
          <p:cNvPr id="621" name="Google Shape;621;p48"/>
          <p:cNvPicPr preferRelativeResize="0"/>
          <p:nvPr/>
        </p:nvPicPr>
        <p:blipFill rotWithShape="1">
          <a:blip r:embed="rId3">
            <a:alphaModFix/>
          </a:blip>
          <a:srcRect l="3119" t="3790" r="8868" b="6214"/>
          <a:stretch/>
        </p:blipFill>
        <p:spPr>
          <a:xfrm>
            <a:off x="1737913" y="1086702"/>
            <a:ext cx="8716173" cy="521564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49"/>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627" name="Google Shape;627;p49"/>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1"/>
              </a:buClr>
              <a:buSzPts val="2000"/>
              <a:buFont typeface="Arial"/>
              <a:buChar char="•"/>
            </a:pPr>
            <a:r>
              <a:rPr lang="en-GB">
                <a:solidFill>
                  <a:srgbClr val="52BFC9"/>
                </a:solidFill>
              </a:rPr>
              <a:t>Lateral thinking is not an easy concept to teach, but it can be learned through examples.</a:t>
            </a:r>
            <a:endParaRPr/>
          </a:p>
          <a:p>
            <a:pPr marL="285750" lvl="0" indent="-285750" algn="l" rtl="0">
              <a:lnSpc>
                <a:spcPct val="90000"/>
              </a:lnSpc>
              <a:spcBef>
                <a:spcPts val="1000"/>
              </a:spcBef>
              <a:spcAft>
                <a:spcPts val="0"/>
              </a:spcAft>
              <a:buClr>
                <a:schemeClr val="accent1"/>
              </a:buClr>
              <a:buSzPts val="2000"/>
              <a:buFont typeface="Arial"/>
              <a:buChar char="•"/>
            </a:pPr>
            <a:r>
              <a:rPr lang="en-GB">
                <a:solidFill>
                  <a:srgbClr val="52BFC9"/>
                </a:solidFill>
              </a:rPr>
              <a:t>Edward De Bono in his book explained it as:</a:t>
            </a:r>
            <a:endParaRPr/>
          </a:p>
          <a:p>
            <a:pPr marL="0" lvl="0" indent="0" algn="just" rtl="0">
              <a:lnSpc>
                <a:spcPct val="90000"/>
              </a:lnSpc>
              <a:spcBef>
                <a:spcPts val="1000"/>
              </a:spcBef>
              <a:spcAft>
                <a:spcPts val="0"/>
              </a:spcAft>
              <a:buClr>
                <a:srgbClr val="004F54"/>
              </a:buClr>
              <a:buSzPts val="2000"/>
              <a:buNone/>
            </a:pPr>
            <a:r>
              <a:rPr lang="en-GB" i="1">
                <a:solidFill>
                  <a:srgbClr val="FFC000"/>
                </a:solidFill>
              </a:rPr>
              <a:t>“If you were to take a set of toy blocks and build them upwards, each block resting firmly and squarely on the block below it, you would have an illustration of vertical thinking. With lateral thinking the blocks are scattered around. They may be connected to each other loosely or not at all. But the pattern that may eventually emerge can be as useful as the vertical structure”</a:t>
            </a:r>
            <a:endParaRPr/>
          </a:p>
          <a:p>
            <a:pPr marL="285750" lvl="0" indent="-285750" algn="just" rtl="0">
              <a:lnSpc>
                <a:spcPct val="90000"/>
              </a:lnSpc>
              <a:spcBef>
                <a:spcPts val="1000"/>
              </a:spcBef>
              <a:spcAft>
                <a:spcPts val="0"/>
              </a:spcAft>
              <a:buClr>
                <a:schemeClr val="accent1"/>
              </a:buClr>
              <a:buSzPts val="2000"/>
              <a:buFont typeface="Arial"/>
              <a:buChar char="•"/>
            </a:pPr>
            <a:r>
              <a:rPr lang="en-GB">
                <a:solidFill>
                  <a:srgbClr val="52BFC9"/>
                </a:solidFill>
              </a:rPr>
              <a:t>Lateral thinking is thus very much about standing back, looking at the big picture and understanding concepts. It also requires that you focus in on the parts that have perhaps been overlooked, challenging assumptions and seeking alternatives.</a:t>
            </a:r>
            <a:endParaRPr/>
          </a:p>
          <a:p>
            <a:pPr marL="0" lvl="0" indent="0" algn="l" rtl="0">
              <a:lnSpc>
                <a:spcPct val="90000"/>
              </a:lnSpc>
              <a:spcBef>
                <a:spcPts val="1000"/>
              </a:spcBef>
              <a:spcAft>
                <a:spcPts val="0"/>
              </a:spcAft>
              <a:buClr>
                <a:schemeClr val="dk1"/>
              </a:buClr>
              <a:buSzPts val="2000"/>
              <a:buNone/>
            </a:pPr>
            <a:endParaRPr/>
          </a:p>
        </p:txBody>
      </p:sp>
      <p:sp>
        <p:nvSpPr>
          <p:cNvPr id="628" name="Google Shape;628;p49"/>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Lateral Thinking – Thinking Outside the Box</a:t>
            </a:r>
            <a:endParaRPr/>
          </a:p>
        </p:txBody>
      </p:sp>
      <p:sp>
        <p:nvSpPr>
          <p:cNvPr id="629" name="Google Shape;629;p49"/>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630" name="Google Shape;630;p49"/>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48</a:t>
            </a:fld>
            <a:endParaRPr/>
          </a:p>
        </p:txBody>
      </p:sp>
      <p:pic>
        <p:nvPicPr>
          <p:cNvPr id="631" name="Google Shape;631;p49"/>
          <p:cNvPicPr preferRelativeResize="0"/>
          <p:nvPr/>
        </p:nvPicPr>
        <p:blipFill rotWithShape="1">
          <a:blip r:embed="rId3">
            <a:alphaModFix/>
          </a:blip>
          <a:srcRect/>
          <a:stretch/>
        </p:blipFill>
        <p:spPr>
          <a:xfrm>
            <a:off x="8397766" y="3863198"/>
            <a:ext cx="2686128" cy="251196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50"/>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637" name="Google Shape;637;p50"/>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1"/>
              </a:buClr>
              <a:buSzPts val="2000"/>
              <a:buFont typeface="Arial"/>
              <a:buChar char="•"/>
            </a:pPr>
            <a:r>
              <a:rPr lang="en-GB" b="0">
                <a:solidFill>
                  <a:srgbClr val="52BFC9"/>
                </a:solidFill>
              </a:rPr>
              <a:t>Using a magnifying glass to light a fire when you realize you don’t have matches or a lighter.</a:t>
            </a:r>
            <a:endParaRPr/>
          </a:p>
          <a:p>
            <a:pPr marL="285750" lvl="0" indent="-285750" algn="just" rtl="0">
              <a:lnSpc>
                <a:spcPct val="90000"/>
              </a:lnSpc>
              <a:spcBef>
                <a:spcPts val="1000"/>
              </a:spcBef>
              <a:spcAft>
                <a:spcPts val="0"/>
              </a:spcAft>
              <a:buClr>
                <a:schemeClr val="accent1"/>
              </a:buClr>
              <a:buSzPts val="2000"/>
              <a:buFont typeface="Arial"/>
              <a:buChar char="•"/>
            </a:pPr>
            <a:r>
              <a:rPr lang="en-GB" b="0">
                <a:solidFill>
                  <a:srgbClr val="52BFC9"/>
                </a:solidFill>
              </a:rPr>
              <a:t>Instead of thinking about what you want to achieve, think about what you don’t want to achieve, and find ways to avoid it.</a:t>
            </a:r>
            <a:endParaRPr/>
          </a:p>
          <a:p>
            <a:pPr marL="285750" lvl="0" indent="-285750" algn="just" rtl="0">
              <a:lnSpc>
                <a:spcPct val="90000"/>
              </a:lnSpc>
              <a:spcBef>
                <a:spcPts val="1000"/>
              </a:spcBef>
              <a:spcAft>
                <a:spcPts val="0"/>
              </a:spcAft>
              <a:buClr>
                <a:schemeClr val="accent1"/>
              </a:buClr>
              <a:buSzPts val="2000"/>
              <a:buFont typeface="Arial"/>
              <a:buChar char="•"/>
            </a:pPr>
            <a:r>
              <a:rPr lang="en-GB" b="0">
                <a:solidFill>
                  <a:srgbClr val="52BFC9"/>
                </a:solidFill>
              </a:rPr>
              <a:t>Using a drone to deliver packages instead of a traditional delivery truck.</a:t>
            </a:r>
            <a:endParaRPr/>
          </a:p>
          <a:p>
            <a:pPr marL="285750" lvl="0" indent="-285750" algn="just" rtl="0">
              <a:lnSpc>
                <a:spcPct val="90000"/>
              </a:lnSpc>
              <a:spcBef>
                <a:spcPts val="1000"/>
              </a:spcBef>
              <a:spcAft>
                <a:spcPts val="0"/>
              </a:spcAft>
              <a:buClr>
                <a:schemeClr val="accent1"/>
              </a:buClr>
              <a:buSzPts val="2000"/>
              <a:buFont typeface="Arial"/>
              <a:buChar char="•"/>
            </a:pPr>
            <a:r>
              <a:rPr lang="en-GB" b="0">
                <a:solidFill>
                  <a:srgbClr val="52BFC9"/>
                </a:solidFill>
              </a:rPr>
              <a:t>Using crowdfunding to finance small business and startup projects.</a:t>
            </a:r>
            <a:endParaRPr/>
          </a:p>
          <a:p>
            <a:pPr marL="0" lvl="0" indent="0" algn="l" rtl="0">
              <a:lnSpc>
                <a:spcPct val="90000"/>
              </a:lnSpc>
              <a:spcBef>
                <a:spcPts val="1000"/>
              </a:spcBef>
              <a:spcAft>
                <a:spcPts val="0"/>
              </a:spcAft>
              <a:buClr>
                <a:schemeClr val="dk1"/>
              </a:buClr>
              <a:buSzPts val="2000"/>
              <a:buNone/>
            </a:pPr>
            <a:endParaRPr/>
          </a:p>
        </p:txBody>
      </p:sp>
      <p:sp>
        <p:nvSpPr>
          <p:cNvPr id="638" name="Google Shape;638;p50"/>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Lateral Thinking</a:t>
            </a:r>
            <a:endParaRPr/>
          </a:p>
        </p:txBody>
      </p:sp>
      <p:sp>
        <p:nvSpPr>
          <p:cNvPr id="639" name="Google Shape;639;p50"/>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640" name="Google Shape;640;p50"/>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49</a:t>
            </a:fld>
            <a:endParaRPr/>
          </a:p>
        </p:txBody>
      </p:sp>
      <p:pic>
        <p:nvPicPr>
          <p:cNvPr id="641" name="Google Shape;641;p50"/>
          <p:cNvPicPr preferRelativeResize="0"/>
          <p:nvPr/>
        </p:nvPicPr>
        <p:blipFill rotWithShape="1">
          <a:blip r:embed="rId3">
            <a:alphaModFix/>
          </a:blip>
          <a:srcRect l="1328" t="1600" r="1553" b="2529"/>
          <a:stretch/>
        </p:blipFill>
        <p:spPr>
          <a:xfrm>
            <a:off x="3199348" y="3289738"/>
            <a:ext cx="5793304" cy="30026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Rules of Creativity World</a:t>
            </a:r>
            <a:endParaRPr/>
          </a:p>
        </p:txBody>
      </p:sp>
      <p:sp>
        <p:nvSpPr>
          <p:cNvPr id="110" name="Google Shape;110;p5"/>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457200" lvl="0" indent="-457200" algn="just" rtl="0">
              <a:lnSpc>
                <a:spcPct val="80000"/>
              </a:lnSpc>
              <a:spcBef>
                <a:spcPts val="0"/>
              </a:spcBef>
              <a:spcAft>
                <a:spcPts val="0"/>
              </a:spcAft>
              <a:buClr>
                <a:schemeClr val="accent4"/>
              </a:buClr>
              <a:buSzPts val="2960"/>
              <a:buFont typeface="Arial"/>
              <a:buChar char="•"/>
            </a:pPr>
            <a:r>
              <a:rPr lang="en-GB" sz="2400">
                <a:solidFill>
                  <a:schemeClr val="accent1"/>
                </a:solidFill>
              </a:rPr>
              <a:t>There are </a:t>
            </a:r>
            <a:r>
              <a:rPr lang="en-GB" sz="2400" b="1">
                <a:solidFill>
                  <a:schemeClr val="accent1"/>
                </a:solidFill>
              </a:rPr>
              <a:t>no rules </a:t>
            </a:r>
            <a:r>
              <a:rPr lang="en-GB" sz="2400">
                <a:solidFill>
                  <a:schemeClr val="accent1"/>
                </a:solidFill>
              </a:rPr>
              <a:t>in creativity world.</a:t>
            </a:r>
            <a:endParaRPr/>
          </a:p>
          <a:p>
            <a:pPr marL="457200" lvl="0" indent="-457200" algn="just" rtl="0">
              <a:lnSpc>
                <a:spcPct val="80000"/>
              </a:lnSpc>
              <a:spcBef>
                <a:spcPts val="0"/>
              </a:spcBef>
              <a:spcAft>
                <a:spcPts val="0"/>
              </a:spcAft>
              <a:buClr>
                <a:schemeClr val="accent4"/>
              </a:buClr>
              <a:buSzPts val="2960"/>
              <a:buFont typeface="Arial"/>
              <a:buChar char="•"/>
            </a:pPr>
            <a:r>
              <a:rPr lang="en-GB" sz="2400">
                <a:solidFill>
                  <a:schemeClr val="accent1"/>
                </a:solidFill>
              </a:rPr>
              <a:t>The treasures in creativity world are endless and unusual.</a:t>
            </a:r>
            <a:endParaRPr/>
          </a:p>
          <a:p>
            <a:pPr marL="457200" lvl="0" indent="-457200" algn="just" rtl="0">
              <a:lnSpc>
                <a:spcPct val="80000"/>
              </a:lnSpc>
              <a:spcBef>
                <a:spcPts val="0"/>
              </a:spcBef>
              <a:spcAft>
                <a:spcPts val="0"/>
              </a:spcAft>
              <a:buClr>
                <a:schemeClr val="accent4"/>
              </a:buClr>
              <a:buSzPts val="2960"/>
              <a:buFont typeface="Arial"/>
              <a:buChar char="•"/>
            </a:pPr>
            <a:r>
              <a:rPr lang="en-GB" sz="2400">
                <a:solidFill>
                  <a:schemeClr val="accent1"/>
                </a:solidFill>
              </a:rPr>
              <a:t>The treasures in creativity world are found outside the box. </a:t>
            </a:r>
            <a:endParaRPr/>
          </a:p>
          <a:p>
            <a:pPr marL="457200" lvl="0" indent="-457200" algn="just" rtl="0">
              <a:lnSpc>
                <a:spcPct val="80000"/>
              </a:lnSpc>
              <a:spcBef>
                <a:spcPts val="0"/>
              </a:spcBef>
              <a:spcAft>
                <a:spcPts val="0"/>
              </a:spcAft>
              <a:buClr>
                <a:schemeClr val="accent4"/>
              </a:buClr>
              <a:buSzPts val="2960"/>
              <a:buFont typeface="Arial"/>
              <a:buChar char="•"/>
            </a:pPr>
            <a:r>
              <a:rPr lang="en-GB" sz="2400">
                <a:solidFill>
                  <a:schemeClr val="accent1"/>
                </a:solidFill>
              </a:rPr>
              <a:t>The fortunes of creativity world must be carefully recorded, so that they can be combined into a large fortune.</a:t>
            </a:r>
            <a:endParaRPr/>
          </a:p>
          <a:p>
            <a:pPr marL="0" lvl="0" indent="0" algn="l" rtl="0">
              <a:lnSpc>
                <a:spcPct val="90000"/>
              </a:lnSpc>
              <a:spcBef>
                <a:spcPts val="1000"/>
              </a:spcBef>
              <a:spcAft>
                <a:spcPts val="0"/>
              </a:spcAft>
              <a:buClr>
                <a:schemeClr val="dk1"/>
              </a:buClr>
              <a:buSzPts val="2000"/>
              <a:buNone/>
            </a:pPr>
            <a:endParaRPr/>
          </a:p>
        </p:txBody>
      </p:sp>
      <p:sp>
        <p:nvSpPr>
          <p:cNvPr id="111" name="Google Shape;111;p5"/>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112" name="Google Shape;112;p5"/>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113" name="Google Shape;113;p5"/>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5</a:t>
            </a:fld>
            <a:endParaRPr/>
          </a:p>
        </p:txBody>
      </p:sp>
      <p:pic>
        <p:nvPicPr>
          <p:cNvPr id="114" name="Google Shape;114;p5" descr="siil"/>
          <p:cNvPicPr preferRelativeResize="0"/>
          <p:nvPr/>
        </p:nvPicPr>
        <p:blipFill rotWithShape="1">
          <a:blip r:embed="rId3">
            <a:alphaModFix/>
          </a:blip>
          <a:srcRect/>
          <a:stretch/>
        </p:blipFill>
        <p:spPr>
          <a:xfrm flipH="1">
            <a:off x="351676" y="3727748"/>
            <a:ext cx="2570199" cy="264741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51"/>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647" name="Google Shape;647;p51"/>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4"/>
              </a:buClr>
              <a:buSzPts val="2000"/>
              <a:buFont typeface="Arial"/>
              <a:buChar char="•"/>
            </a:pPr>
            <a:r>
              <a:rPr lang="en-GB">
                <a:solidFill>
                  <a:schemeClr val="accent1"/>
                </a:solidFill>
              </a:rPr>
              <a:t>SCAMPER works by providing a list of active verbs that you associate with your problem and hence create ideas. As they are all verbs, they are about doing, and so get you to think about action.</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SCAMPER is an acronym for useful list of words that can be applied as stimuli to make you think differently about the problem area.</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Use it to discover more ideas when you are running out.</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Use it to stimulate new ways of thinking about the problem, perhaps to kick you out of your current rut.</a:t>
            </a:r>
            <a:endParaRPr/>
          </a:p>
          <a:p>
            <a:pPr marL="0" lvl="0" indent="0" algn="l" rtl="0">
              <a:lnSpc>
                <a:spcPct val="90000"/>
              </a:lnSpc>
              <a:spcBef>
                <a:spcPts val="1000"/>
              </a:spcBef>
              <a:spcAft>
                <a:spcPts val="0"/>
              </a:spcAft>
              <a:buClr>
                <a:schemeClr val="dk1"/>
              </a:buClr>
              <a:buSzPts val="2000"/>
              <a:buNone/>
            </a:pPr>
            <a:endParaRPr/>
          </a:p>
        </p:txBody>
      </p:sp>
      <p:sp>
        <p:nvSpPr>
          <p:cNvPr id="648" name="Google Shape;648;p51"/>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SCAMPER</a:t>
            </a:r>
            <a:endParaRPr/>
          </a:p>
        </p:txBody>
      </p:sp>
      <p:sp>
        <p:nvSpPr>
          <p:cNvPr id="649" name="Google Shape;649;p51"/>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650" name="Google Shape;650;p51"/>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50</a:t>
            </a:fld>
            <a:endParaRPr/>
          </a:p>
        </p:txBody>
      </p:sp>
      <p:pic>
        <p:nvPicPr>
          <p:cNvPr id="651" name="Google Shape;651;p51"/>
          <p:cNvPicPr preferRelativeResize="0"/>
          <p:nvPr/>
        </p:nvPicPr>
        <p:blipFill rotWithShape="1">
          <a:blip r:embed="rId3">
            <a:alphaModFix/>
          </a:blip>
          <a:srcRect l="7157" t="18889" r="6765" b="10872"/>
          <a:stretch/>
        </p:blipFill>
        <p:spPr>
          <a:xfrm>
            <a:off x="2757533" y="3542888"/>
            <a:ext cx="6676934" cy="306469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52"/>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657" name="Google Shape;657;p52"/>
          <p:cNvSpPr txBox="1">
            <a:spLocks noGrp="1"/>
          </p:cNvSpPr>
          <p:nvPr>
            <p:ph type="body" idx="1"/>
          </p:nvPr>
        </p:nvSpPr>
        <p:spPr>
          <a:xfrm>
            <a:off x="1334814" y="1145137"/>
            <a:ext cx="10431186" cy="4824739"/>
          </a:xfrm>
          <a:prstGeom prst="rect">
            <a:avLst/>
          </a:prstGeom>
          <a:noFill/>
          <a:ln>
            <a:noFill/>
          </a:ln>
        </p:spPr>
        <p:txBody>
          <a:bodyPr spcFirstLastPara="1" wrap="square" lIns="91425" tIns="45700" rIns="91425" bIns="45700" anchor="t" anchorCtr="0">
            <a:normAutofit fontScale="92500" lnSpcReduction="20000"/>
          </a:bodyPr>
          <a:lstStyle/>
          <a:p>
            <a:pPr marL="285750" lvl="0" indent="-285750" algn="just" rtl="0">
              <a:lnSpc>
                <a:spcPct val="90000"/>
              </a:lnSpc>
              <a:spcBef>
                <a:spcPts val="0"/>
              </a:spcBef>
              <a:spcAft>
                <a:spcPts val="0"/>
              </a:spcAft>
              <a:buClr>
                <a:schemeClr val="accent1"/>
              </a:buClr>
              <a:buSzPct val="100000"/>
              <a:buFont typeface="Arial"/>
              <a:buChar char="•"/>
            </a:pPr>
            <a:r>
              <a:rPr lang="en-GB" b="0" i="1" u="sng">
                <a:solidFill>
                  <a:srgbClr val="52BFC9"/>
                </a:solidFill>
              </a:rPr>
              <a:t>Substitute </a:t>
            </a:r>
            <a:r>
              <a:rPr lang="en-GB" b="0">
                <a:solidFill>
                  <a:srgbClr val="52BFC9"/>
                </a:solidFill>
              </a:rPr>
              <a:t>- What can you substitute? What can be used instead? Who else instead? What other ingredients? Other material? Other process? Other power? Other place? Other approach? Other sounds? Other forces?</a:t>
            </a:r>
            <a:endParaRPr/>
          </a:p>
          <a:p>
            <a:pPr marL="0" lvl="0" indent="0" algn="just" rtl="0">
              <a:lnSpc>
                <a:spcPct val="90000"/>
              </a:lnSpc>
              <a:spcBef>
                <a:spcPts val="1000"/>
              </a:spcBef>
              <a:spcAft>
                <a:spcPts val="0"/>
              </a:spcAft>
              <a:buClr>
                <a:srgbClr val="FFC000"/>
              </a:buClr>
              <a:buSzPct val="100000"/>
              <a:buNone/>
            </a:pPr>
            <a:r>
              <a:rPr lang="en-GB" b="0">
                <a:solidFill>
                  <a:srgbClr val="52BFC9"/>
                </a:solidFill>
              </a:rPr>
              <a:t>Instead of ... I can ...</a:t>
            </a:r>
            <a:endParaRPr/>
          </a:p>
          <a:p>
            <a:pPr marL="285750" lvl="0" indent="-285750" algn="just" rtl="0">
              <a:lnSpc>
                <a:spcPct val="90000"/>
              </a:lnSpc>
              <a:spcBef>
                <a:spcPts val="1000"/>
              </a:spcBef>
              <a:spcAft>
                <a:spcPts val="0"/>
              </a:spcAft>
              <a:buClr>
                <a:schemeClr val="accent1"/>
              </a:buClr>
              <a:buSzPct val="100000"/>
              <a:buFont typeface="Arial"/>
              <a:buChar char="•"/>
            </a:pPr>
            <a:r>
              <a:rPr lang="en-GB" b="0" i="1" u="sng">
                <a:solidFill>
                  <a:srgbClr val="52BFC9"/>
                </a:solidFill>
              </a:rPr>
              <a:t>Combine</a:t>
            </a:r>
            <a:r>
              <a:rPr lang="en-GB" b="0">
                <a:solidFill>
                  <a:srgbClr val="52BFC9"/>
                </a:solidFill>
              </a:rPr>
              <a:t> - What can you combine or bring together somehow? How about a blend, an alloy, an assortment, an ensemble? Combine units? Combine purposes? Combine appeals? Combine ideas?</a:t>
            </a:r>
            <a:endParaRPr/>
          </a:p>
          <a:p>
            <a:pPr marL="0" lvl="0" indent="0" algn="just" rtl="0">
              <a:lnSpc>
                <a:spcPct val="90000"/>
              </a:lnSpc>
              <a:spcBef>
                <a:spcPts val="1000"/>
              </a:spcBef>
              <a:spcAft>
                <a:spcPts val="0"/>
              </a:spcAft>
              <a:buClr>
                <a:srgbClr val="FFC000"/>
              </a:buClr>
              <a:buSzPct val="100000"/>
              <a:buNone/>
            </a:pPr>
            <a:r>
              <a:rPr lang="en-GB" b="0">
                <a:solidFill>
                  <a:srgbClr val="52BFC9"/>
                </a:solidFill>
              </a:rPr>
              <a:t>I can bring together ... and ... to ... </a:t>
            </a:r>
            <a:endParaRPr/>
          </a:p>
          <a:p>
            <a:pPr marL="285750" lvl="0" indent="-285750" algn="just" rtl="0">
              <a:lnSpc>
                <a:spcPct val="90000"/>
              </a:lnSpc>
              <a:spcBef>
                <a:spcPts val="1000"/>
              </a:spcBef>
              <a:spcAft>
                <a:spcPts val="0"/>
              </a:spcAft>
              <a:buClr>
                <a:schemeClr val="accent1"/>
              </a:buClr>
              <a:buSzPct val="100000"/>
              <a:buFont typeface="Arial"/>
              <a:buChar char="•"/>
            </a:pPr>
            <a:r>
              <a:rPr lang="en-GB" b="0" i="1" u="sng">
                <a:solidFill>
                  <a:srgbClr val="52BFC9"/>
                </a:solidFill>
              </a:rPr>
              <a:t>Adapt </a:t>
            </a:r>
            <a:r>
              <a:rPr lang="en-GB" b="0">
                <a:solidFill>
                  <a:srgbClr val="52BFC9"/>
                </a:solidFill>
              </a:rPr>
              <a:t>- What can you adapt for use as a solution? What else is like this? What other idea does this suggest? Does past offer a parallel? What could I copy? Who could I emulate? </a:t>
            </a:r>
            <a:endParaRPr/>
          </a:p>
          <a:p>
            <a:pPr marL="0" lvl="0" indent="0" algn="just" rtl="0">
              <a:lnSpc>
                <a:spcPct val="90000"/>
              </a:lnSpc>
              <a:spcBef>
                <a:spcPts val="1000"/>
              </a:spcBef>
              <a:spcAft>
                <a:spcPts val="0"/>
              </a:spcAft>
              <a:buClr>
                <a:srgbClr val="FFC000"/>
              </a:buClr>
              <a:buSzPct val="100000"/>
              <a:buNone/>
            </a:pPr>
            <a:r>
              <a:rPr lang="en-GB" b="0">
                <a:solidFill>
                  <a:srgbClr val="52BFC9"/>
                </a:solidFill>
              </a:rPr>
              <a:t>I can adapt ... in this way ... to ...</a:t>
            </a:r>
            <a:endParaRPr/>
          </a:p>
          <a:p>
            <a:pPr marL="285750" lvl="0" indent="-285750" algn="just" rtl="0">
              <a:lnSpc>
                <a:spcPct val="90000"/>
              </a:lnSpc>
              <a:spcBef>
                <a:spcPts val="1000"/>
              </a:spcBef>
              <a:spcAft>
                <a:spcPts val="0"/>
              </a:spcAft>
              <a:buClr>
                <a:schemeClr val="accent1"/>
              </a:buClr>
              <a:buSzPct val="100000"/>
              <a:buFont typeface="Arial"/>
              <a:buChar char="•"/>
            </a:pPr>
            <a:r>
              <a:rPr lang="en-GB" b="0" i="1" u="sng">
                <a:solidFill>
                  <a:srgbClr val="52BFC9"/>
                </a:solidFill>
              </a:rPr>
              <a:t>Modify </a:t>
            </a:r>
            <a:r>
              <a:rPr lang="en-GB" b="0">
                <a:solidFill>
                  <a:srgbClr val="52BFC9"/>
                </a:solidFill>
              </a:rPr>
              <a:t>- Can you change the item in some way? Change meaning, colour, motion, sound, smell, form, shape? Other changes?</a:t>
            </a:r>
            <a:endParaRPr/>
          </a:p>
          <a:p>
            <a:pPr marL="0" lvl="0" indent="0" algn="just" rtl="0">
              <a:lnSpc>
                <a:spcPct val="90000"/>
              </a:lnSpc>
              <a:spcBef>
                <a:spcPts val="1000"/>
              </a:spcBef>
              <a:spcAft>
                <a:spcPts val="0"/>
              </a:spcAft>
              <a:buClr>
                <a:srgbClr val="FFC000"/>
              </a:buClr>
              <a:buSzPct val="100000"/>
              <a:buNone/>
            </a:pPr>
            <a:r>
              <a:rPr lang="en-GB" b="0">
                <a:solidFill>
                  <a:srgbClr val="52BFC9"/>
                </a:solidFill>
              </a:rPr>
              <a:t>Also: </a:t>
            </a:r>
            <a:r>
              <a:rPr lang="en-GB" b="0" i="1">
                <a:solidFill>
                  <a:srgbClr val="52BFC9"/>
                </a:solidFill>
              </a:rPr>
              <a:t>Magnify</a:t>
            </a:r>
            <a:r>
              <a:rPr lang="en-GB" b="0">
                <a:solidFill>
                  <a:srgbClr val="52BFC9"/>
                </a:solidFill>
              </a:rPr>
              <a:t>: What can you add? More time? Greater frequency? Stronger? Higher? Longer? Thicker? Extra value? Plus ingredient? Duplicate? Multiply? Exaggerate?</a:t>
            </a:r>
            <a:endParaRPr/>
          </a:p>
          <a:p>
            <a:pPr marL="0" lvl="0" indent="0" algn="just" rtl="0">
              <a:lnSpc>
                <a:spcPct val="90000"/>
              </a:lnSpc>
              <a:spcBef>
                <a:spcPts val="1000"/>
              </a:spcBef>
              <a:spcAft>
                <a:spcPts val="0"/>
              </a:spcAft>
              <a:buClr>
                <a:srgbClr val="FFC000"/>
              </a:buClr>
              <a:buSzPct val="100000"/>
              <a:buNone/>
            </a:pPr>
            <a:r>
              <a:rPr lang="en-GB" b="0">
                <a:solidFill>
                  <a:srgbClr val="52BFC9"/>
                </a:solidFill>
              </a:rPr>
              <a:t>And: </a:t>
            </a:r>
            <a:r>
              <a:rPr lang="en-GB" b="0" i="1">
                <a:solidFill>
                  <a:srgbClr val="52BFC9"/>
                </a:solidFill>
              </a:rPr>
              <a:t>'Minify'</a:t>
            </a:r>
            <a:r>
              <a:rPr lang="en-GB" b="0">
                <a:solidFill>
                  <a:srgbClr val="52BFC9"/>
                </a:solidFill>
              </a:rPr>
              <a:t>: What can you remove? Smaller? Condensed? Miniature? Lower? Shorter? Lighter? Omit? Streamline? Split up? Understate? </a:t>
            </a:r>
            <a:endParaRPr/>
          </a:p>
          <a:p>
            <a:pPr marL="0" lvl="0" indent="0" algn="just" rtl="0">
              <a:lnSpc>
                <a:spcPct val="90000"/>
              </a:lnSpc>
              <a:spcBef>
                <a:spcPts val="1000"/>
              </a:spcBef>
              <a:spcAft>
                <a:spcPts val="0"/>
              </a:spcAft>
              <a:buClr>
                <a:srgbClr val="FFC000"/>
              </a:buClr>
              <a:buSzPct val="100000"/>
              <a:buNone/>
            </a:pPr>
            <a:r>
              <a:rPr lang="en-GB" b="0">
                <a:solidFill>
                  <a:srgbClr val="52BFC9"/>
                </a:solidFill>
              </a:rPr>
              <a:t>I can change ... in this way ... to ... </a:t>
            </a:r>
            <a:endParaRPr/>
          </a:p>
          <a:p>
            <a:pPr marL="0" lvl="0" indent="0" algn="l" rtl="0">
              <a:lnSpc>
                <a:spcPct val="90000"/>
              </a:lnSpc>
              <a:spcBef>
                <a:spcPts val="1000"/>
              </a:spcBef>
              <a:spcAft>
                <a:spcPts val="0"/>
              </a:spcAft>
              <a:buClr>
                <a:schemeClr val="dk1"/>
              </a:buClr>
              <a:buSzPct val="100000"/>
              <a:buNone/>
            </a:pPr>
            <a:endParaRPr/>
          </a:p>
        </p:txBody>
      </p:sp>
      <p:sp>
        <p:nvSpPr>
          <p:cNvPr id="658" name="Google Shape;658;p52"/>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How to Use SCAMPER</a:t>
            </a:r>
            <a:endParaRPr/>
          </a:p>
        </p:txBody>
      </p:sp>
      <p:sp>
        <p:nvSpPr>
          <p:cNvPr id="659" name="Google Shape;659;p52"/>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660" name="Google Shape;660;p52"/>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51</a:t>
            </a:fld>
            <a:endParaRPr/>
          </a:p>
        </p:txBody>
      </p:sp>
      <p:pic>
        <p:nvPicPr>
          <p:cNvPr id="661" name="Google Shape;661;p52"/>
          <p:cNvPicPr preferRelativeResize="0"/>
          <p:nvPr/>
        </p:nvPicPr>
        <p:blipFill rotWithShape="1">
          <a:blip r:embed="rId3">
            <a:alphaModFix/>
          </a:blip>
          <a:srcRect/>
          <a:stretch/>
        </p:blipFill>
        <p:spPr>
          <a:xfrm>
            <a:off x="21099" y="4733959"/>
            <a:ext cx="2335242" cy="226162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53"/>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667" name="Google Shape;667;p53"/>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4"/>
              </a:buClr>
              <a:buSzPts val="2000"/>
              <a:buFont typeface="Arial"/>
              <a:buChar char="•"/>
            </a:pPr>
            <a:r>
              <a:rPr lang="en-GB" b="0" i="1" u="sng">
                <a:solidFill>
                  <a:schemeClr val="accent1"/>
                </a:solidFill>
              </a:rPr>
              <a:t>Put to other uses </a:t>
            </a:r>
            <a:r>
              <a:rPr lang="en-GB" b="0">
                <a:solidFill>
                  <a:schemeClr val="accent1"/>
                </a:solidFill>
              </a:rPr>
              <a:t>- How can you put the thing to different or other uses? New ways to use as is? Other uses if it is modified?</a:t>
            </a:r>
            <a:endParaRPr/>
          </a:p>
          <a:p>
            <a:pPr marL="0" lvl="0" indent="0" algn="just" rtl="0">
              <a:lnSpc>
                <a:spcPct val="90000"/>
              </a:lnSpc>
              <a:spcBef>
                <a:spcPts val="1000"/>
              </a:spcBef>
              <a:spcAft>
                <a:spcPts val="0"/>
              </a:spcAft>
              <a:buClr>
                <a:srgbClr val="004F54"/>
              </a:buClr>
              <a:buSzPts val="2000"/>
              <a:buNone/>
            </a:pPr>
            <a:r>
              <a:rPr lang="en-GB" b="0">
                <a:solidFill>
                  <a:schemeClr val="accent1"/>
                </a:solidFill>
              </a:rPr>
              <a:t>I can re-use ... in this way ...  by ...</a:t>
            </a:r>
            <a:endParaRPr/>
          </a:p>
          <a:p>
            <a:pPr marL="285750" lvl="0" indent="-285750" algn="just" rtl="0">
              <a:lnSpc>
                <a:spcPct val="90000"/>
              </a:lnSpc>
              <a:spcBef>
                <a:spcPts val="1000"/>
              </a:spcBef>
              <a:spcAft>
                <a:spcPts val="0"/>
              </a:spcAft>
              <a:buClr>
                <a:schemeClr val="accent4"/>
              </a:buClr>
              <a:buSzPts val="2000"/>
              <a:buFont typeface="Arial"/>
              <a:buChar char="•"/>
            </a:pPr>
            <a:r>
              <a:rPr lang="en-GB" b="0" i="1" u="sng">
                <a:solidFill>
                  <a:schemeClr val="accent1"/>
                </a:solidFill>
              </a:rPr>
              <a:t>Eliminate</a:t>
            </a:r>
            <a:r>
              <a:rPr lang="en-GB" b="0">
                <a:solidFill>
                  <a:schemeClr val="accent1"/>
                </a:solidFill>
              </a:rPr>
              <a:t> - What can you eliminate? Remove something? Eliminate waste? Reduce time? Reduce effort? Cut costs?</a:t>
            </a:r>
            <a:endParaRPr/>
          </a:p>
          <a:p>
            <a:pPr marL="0" lvl="0" indent="0" algn="just" rtl="0">
              <a:lnSpc>
                <a:spcPct val="90000"/>
              </a:lnSpc>
              <a:spcBef>
                <a:spcPts val="1000"/>
              </a:spcBef>
              <a:spcAft>
                <a:spcPts val="0"/>
              </a:spcAft>
              <a:buClr>
                <a:srgbClr val="004F54"/>
              </a:buClr>
              <a:buSzPts val="2000"/>
              <a:buNone/>
            </a:pPr>
            <a:r>
              <a:rPr lang="en-GB" b="0">
                <a:solidFill>
                  <a:schemeClr val="accent1"/>
                </a:solidFill>
              </a:rPr>
              <a:t>I can eliminate ... by ...</a:t>
            </a:r>
            <a:endParaRPr/>
          </a:p>
          <a:p>
            <a:pPr marL="285750" lvl="0" indent="-285750" algn="just" rtl="0">
              <a:lnSpc>
                <a:spcPct val="90000"/>
              </a:lnSpc>
              <a:spcBef>
                <a:spcPts val="1000"/>
              </a:spcBef>
              <a:spcAft>
                <a:spcPts val="0"/>
              </a:spcAft>
              <a:buClr>
                <a:schemeClr val="accent4"/>
              </a:buClr>
              <a:buSzPts val="2000"/>
              <a:buFont typeface="Arial"/>
              <a:buChar char="•"/>
            </a:pPr>
            <a:r>
              <a:rPr lang="en-GB" b="0" i="1" u="sng">
                <a:solidFill>
                  <a:schemeClr val="accent1"/>
                </a:solidFill>
              </a:rPr>
              <a:t>Rearrange/ Reverse</a:t>
            </a:r>
            <a:r>
              <a:rPr lang="en-GB" b="0">
                <a:solidFill>
                  <a:schemeClr val="accent1"/>
                </a:solidFill>
              </a:rPr>
              <a:t> - What can be rearranged in some way? Interchange components? Other pattern? Other layout? Other sequence? Transpose cause and effect? Change pace? Change schedule?</a:t>
            </a:r>
            <a:endParaRPr/>
          </a:p>
          <a:p>
            <a:pPr marL="0" lvl="0" indent="0" algn="just" rtl="0">
              <a:lnSpc>
                <a:spcPct val="90000"/>
              </a:lnSpc>
              <a:spcBef>
                <a:spcPts val="1000"/>
              </a:spcBef>
              <a:spcAft>
                <a:spcPts val="0"/>
              </a:spcAft>
              <a:buClr>
                <a:srgbClr val="004F54"/>
              </a:buClr>
              <a:buSzPts val="2000"/>
              <a:buNone/>
            </a:pPr>
            <a:r>
              <a:rPr lang="en-GB" b="0">
                <a:solidFill>
                  <a:schemeClr val="accent1"/>
                </a:solidFill>
              </a:rPr>
              <a:t>I can rearrange ... like this ... such that ...</a:t>
            </a:r>
            <a:endParaRPr/>
          </a:p>
          <a:p>
            <a:pPr marL="0" lvl="0" indent="0" algn="l" rtl="0">
              <a:lnSpc>
                <a:spcPct val="90000"/>
              </a:lnSpc>
              <a:spcBef>
                <a:spcPts val="1000"/>
              </a:spcBef>
              <a:spcAft>
                <a:spcPts val="0"/>
              </a:spcAft>
              <a:buClr>
                <a:schemeClr val="dk1"/>
              </a:buClr>
              <a:buSzPts val="2000"/>
              <a:buNone/>
            </a:pPr>
            <a:endParaRPr/>
          </a:p>
        </p:txBody>
      </p:sp>
      <p:sp>
        <p:nvSpPr>
          <p:cNvPr id="668" name="Google Shape;668;p53"/>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400"/>
              <a:buNone/>
            </a:pPr>
            <a:r>
              <a:rPr lang="en-GB" sz="1400">
                <a:solidFill>
                  <a:schemeClr val="dk2"/>
                </a:solidFill>
              </a:rPr>
              <a:t>How to Use SCAMPER</a:t>
            </a:r>
            <a:endParaRPr/>
          </a:p>
        </p:txBody>
      </p:sp>
      <p:sp>
        <p:nvSpPr>
          <p:cNvPr id="669" name="Google Shape;669;p53"/>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670" name="Google Shape;670;p53"/>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52</a:t>
            </a:fld>
            <a:endParaRPr/>
          </a:p>
        </p:txBody>
      </p:sp>
      <p:pic>
        <p:nvPicPr>
          <p:cNvPr id="671" name="Google Shape;671;p53"/>
          <p:cNvPicPr preferRelativeResize="0"/>
          <p:nvPr/>
        </p:nvPicPr>
        <p:blipFill rotWithShape="1">
          <a:blip r:embed="rId3">
            <a:alphaModFix/>
          </a:blip>
          <a:srcRect l="6570" t="24443" r="7486" b="24444"/>
          <a:stretch/>
        </p:blipFill>
        <p:spPr>
          <a:xfrm>
            <a:off x="5638267" y="3982183"/>
            <a:ext cx="6127732" cy="273929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54"/>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677" name="Google Shape;677;p54"/>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BFC9"/>
              </a:buClr>
              <a:buSzPts val="2000"/>
              <a:buNone/>
            </a:pPr>
            <a:r>
              <a:rPr lang="en-GB">
                <a:solidFill>
                  <a:srgbClr val="52BFC9"/>
                </a:solidFill>
              </a:rPr>
              <a:t>I want to invent a new type of pen.</a:t>
            </a:r>
            <a:endParaRPr/>
          </a:p>
          <a:p>
            <a:pPr marL="342900" lvl="0" indent="-342900" algn="l" rtl="0">
              <a:lnSpc>
                <a:spcPct val="90000"/>
              </a:lnSpc>
              <a:spcBef>
                <a:spcPts val="1000"/>
              </a:spcBef>
              <a:spcAft>
                <a:spcPts val="0"/>
              </a:spcAft>
              <a:buClr>
                <a:schemeClr val="accent1"/>
              </a:buClr>
              <a:buSzPts val="2000"/>
              <a:buFont typeface="Arial"/>
              <a:buChar char="•"/>
            </a:pPr>
            <a:r>
              <a:rPr lang="en-GB">
                <a:solidFill>
                  <a:srgbClr val="52BFC9"/>
                </a:solidFill>
              </a:rPr>
              <a:t>Substitute – ink with iron, nib with knife.</a:t>
            </a:r>
            <a:endParaRPr/>
          </a:p>
          <a:p>
            <a:pPr marL="342900" lvl="0" indent="-342900" algn="l" rtl="0">
              <a:lnSpc>
                <a:spcPct val="90000"/>
              </a:lnSpc>
              <a:spcBef>
                <a:spcPts val="1000"/>
              </a:spcBef>
              <a:spcAft>
                <a:spcPts val="0"/>
              </a:spcAft>
              <a:buClr>
                <a:schemeClr val="accent1"/>
              </a:buClr>
              <a:buSzPts val="2000"/>
              <a:buFont typeface="Arial"/>
              <a:buChar char="•"/>
            </a:pPr>
            <a:r>
              <a:rPr lang="en-GB">
                <a:solidFill>
                  <a:srgbClr val="52BFC9"/>
                </a:solidFill>
              </a:rPr>
              <a:t>Combine -–writing with cutting, holding with opening.</a:t>
            </a:r>
            <a:endParaRPr/>
          </a:p>
          <a:p>
            <a:pPr marL="342900" lvl="0" indent="-342900" algn="l" rtl="0">
              <a:lnSpc>
                <a:spcPct val="90000"/>
              </a:lnSpc>
              <a:spcBef>
                <a:spcPts val="1000"/>
              </a:spcBef>
              <a:spcAft>
                <a:spcPts val="0"/>
              </a:spcAft>
              <a:buClr>
                <a:schemeClr val="accent1"/>
              </a:buClr>
              <a:buSzPts val="2000"/>
              <a:buFont typeface="Arial"/>
              <a:buChar char="•"/>
            </a:pPr>
            <a:r>
              <a:rPr lang="en-GB">
                <a:solidFill>
                  <a:srgbClr val="52BFC9"/>
                </a:solidFill>
              </a:rPr>
              <a:t>Adapt – pen top as container.</a:t>
            </a:r>
            <a:endParaRPr/>
          </a:p>
          <a:p>
            <a:pPr marL="342900" lvl="0" indent="-342900" algn="l" rtl="0">
              <a:lnSpc>
                <a:spcPct val="90000"/>
              </a:lnSpc>
              <a:spcBef>
                <a:spcPts val="1000"/>
              </a:spcBef>
              <a:spcAft>
                <a:spcPts val="0"/>
              </a:spcAft>
              <a:buClr>
                <a:schemeClr val="accent1"/>
              </a:buClr>
              <a:buSzPts val="2000"/>
              <a:buFont typeface="Arial"/>
              <a:buChar char="•"/>
            </a:pPr>
            <a:r>
              <a:rPr lang="en-GB">
                <a:solidFill>
                  <a:srgbClr val="52BFC9"/>
                </a:solidFill>
              </a:rPr>
              <a:t>Modify -–body to be flexible.</a:t>
            </a:r>
            <a:endParaRPr/>
          </a:p>
          <a:p>
            <a:pPr marL="342900" lvl="0" indent="-342900" algn="l" rtl="0">
              <a:lnSpc>
                <a:spcPct val="90000"/>
              </a:lnSpc>
              <a:spcBef>
                <a:spcPts val="1000"/>
              </a:spcBef>
              <a:spcAft>
                <a:spcPts val="0"/>
              </a:spcAft>
              <a:buClr>
                <a:schemeClr val="accent1"/>
              </a:buClr>
              <a:buSzPts val="2000"/>
              <a:buFont typeface="Arial"/>
              <a:buChar char="•"/>
            </a:pPr>
            <a:r>
              <a:rPr lang="en-GB">
                <a:solidFill>
                  <a:srgbClr val="52BFC9"/>
                </a:solidFill>
              </a:rPr>
              <a:t>Put to other uses – use to write on wood.</a:t>
            </a:r>
            <a:endParaRPr/>
          </a:p>
          <a:p>
            <a:pPr marL="342900" lvl="0" indent="-342900" algn="l" rtl="0">
              <a:lnSpc>
                <a:spcPct val="90000"/>
              </a:lnSpc>
              <a:spcBef>
                <a:spcPts val="1000"/>
              </a:spcBef>
              <a:spcAft>
                <a:spcPts val="0"/>
              </a:spcAft>
              <a:buClr>
                <a:schemeClr val="accent1"/>
              </a:buClr>
              <a:buSzPts val="2000"/>
              <a:buFont typeface="Arial"/>
              <a:buChar char="•"/>
            </a:pPr>
            <a:r>
              <a:rPr lang="en-GB">
                <a:solidFill>
                  <a:srgbClr val="52BFC9"/>
                </a:solidFill>
              </a:rPr>
              <a:t>Eliminate – clip by using velcro.</a:t>
            </a:r>
            <a:endParaRPr/>
          </a:p>
          <a:p>
            <a:pPr marL="342900" lvl="0" indent="-342900" algn="l" rtl="0">
              <a:lnSpc>
                <a:spcPct val="90000"/>
              </a:lnSpc>
              <a:spcBef>
                <a:spcPts val="1000"/>
              </a:spcBef>
              <a:spcAft>
                <a:spcPts val="0"/>
              </a:spcAft>
              <a:buClr>
                <a:schemeClr val="accent1"/>
              </a:buClr>
              <a:buSzPts val="2000"/>
              <a:buFont typeface="Arial"/>
              <a:buChar char="•"/>
            </a:pPr>
            <a:r>
              <a:rPr lang="en-GB">
                <a:solidFill>
                  <a:srgbClr val="52BFC9"/>
                </a:solidFill>
              </a:rPr>
              <a:t>Rearrange – nib to fold outwards.</a:t>
            </a:r>
            <a:endParaRPr/>
          </a:p>
          <a:p>
            <a:pPr marL="0" lvl="0" indent="0" algn="l" rtl="0">
              <a:lnSpc>
                <a:spcPct val="90000"/>
              </a:lnSpc>
              <a:spcBef>
                <a:spcPts val="1000"/>
              </a:spcBef>
              <a:spcAft>
                <a:spcPts val="0"/>
              </a:spcAft>
              <a:buClr>
                <a:schemeClr val="dk1"/>
              </a:buClr>
              <a:buSzPts val="2000"/>
              <a:buNone/>
            </a:pPr>
            <a:endParaRPr/>
          </a:p>
        </p:txBody>
      </p:sp>
      <p:sp>
        <p:nvSpPr>
          <p:cNvPr id="678" name="Google Shape;678;p54"/>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SCAMPER</a:t>
            </a:r>
            <a:endParaRPr/>
          </a:p>
        </p:txBody>
      </p:sp>
      <p:sp>
        <p:nvSpPr>
          <p:cNvPr id="679" name="Google Shape;679;p54"/>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680" name="Google Shape;680;p54"/>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53</a:t>
            </a:fld>
            <a:endParaRPr/>
          </a:p>
        </p:txBody>
      </p:sp>
      <p:grpSp>
        <p:nvGrpSpPr>
          <p:cNvPr id="681" name="Google Shape;681;p54"/>
          <p:cNvGrpSpPr/>
          <p:nvPr/>
        </p:nvGrpSpPr>
        <p:grpSpPr>
          <a:xfrm rot="-442553">
            <a:off x="5945484" y="2209363"/>
            <a:ext cx="5332108" cy="3939980"/>
            <a:chOff x="5675406" y="2672699"/>
            <a:chExt cx="4033371" cy="3523129"/>
          </a:xfrm>
        </p:grpSpPr>
        <p:pic>
          <p:nvPicPr>
            <p:cNvPr id="682" name="Google Shape;682;p54"/>
            <p:cNvPicPr preferRelativeResize="0"/>
            <p:nvPr/>
          </p:nvPicPr>
          <p:blipFill rotWithShape="1">
            <a:blip r:embed="rId3">
              <a:alphaModFix/>
            </a:blip>
            <a:srcRect l="13382" r="13234"/>
            <a:stretch/>
          </p:blipFill>
          <p:spPr>
            <a:xfrm>
              <a:off x="5675406" y="2672699"/>
              <a:ext cx="4033371" cy="3523129"/>
            </a:xfrm>
            <a:prstGeom prst="rect">
              <a:avLst/>
            </a:prstGeom>
            <a:noFill/>
            <a:ln>
              <a:noFill/>
            </a:ln>
          </p:spPr>
        </p:pic>
        <p:sp>
          <p:nvSpPr>
            <p:cNvPr id="683" name="Google Shape;683;p54"/>
            <p:cNvSpPr/>
            <p:nvPr/>
          </p:nvSpPr>
          <p:spPr>
            <a:xfrm>
              <a:off x="9179859" y="5773271"/>
              <a:ext cx="385481" cy="422557"/>
            </a:xfrm>
            <a:prstGeom prst="smileyFace">
              <a:avLst>
                <a:gd name="adj" fmla="val 4653"/>
              </a:avLst>
            </a:prstGeom>
            <a:solidFill>
              <a:srgbClr val="FFC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55"/>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Food for Thought</a:t>
            </a:r>
            <a:endParaRPr/>
          </a:p>
        </p:txBody>
      </p:sp>
      <p:pic>
        <p:nvPicPr>
          <p:cNvPr id="689" name="Google Shape;689;p55" title="Headphones Made Of Fungus Could Change How We Use Plastic And Leather"/>
          <p:cNvPicPr preferRelativeResize="0">
            <a:picLocks noGrp="1"/>
          </p:cNvPicPr>
          <p:nvPr>
            <p:ph type="body" idx="1"/>
          </p:nvPr>
        </p:nvPicPr>
        <p:blipFill rotWithShape="1">
          <a:blip r:embed="rId3">
            <a:alphaModFix/>
          </a:blip>
          <a:srcRect/>
          <a:stretch/>
        </p:blipFill>
        <p:spPr>
          <a:xfrm>
            <a:off x="588579" y="1022018"/>
            <a:ext cx="10867697" cy="5471680"/>
          </a:xfrm>
          <a:prstGeom prst="roundRect">
            <a:avLst>
              <a:gd name="adj" fmla="val 5439"/>
            </a:avLst>
          </a:prstGeom>
          <a:noFill/>
          <a:ln>
            <a:noFill/>
          </a:ln>
        </p:spPr>
      </p:pic>
      <p:sp>
        <p:nvSpPr>
          <p:cNvPr id="690" name="Google Shape;690;p55"/>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400"/>
              <a:buNone/>
            </a:pPr>
            <a:r>
              <a:rPr lang="en-GB">
                <a:solidFill>
                  <a:schemeClr val="dk2"/>
                </a:solidFill>
              </a:rPr>
              <a:t>Watch the Video and by applying some of the creativity techniques, come up with ideas that can be created using Fungus.</a:t>
            </a:r>
            <a:endParaRPr/>
          </a:p>
        </p:txBody>
      </p:sp>
      <p:sp>
        <p:nvSpPr>
          <p:cNvPr id="691" name="Google Shape;691;p55"/>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692" name="Google Shape;692;p55"/>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54</a:t>
            </a:fld>
            <a:endParaRPr/>
          </a:p>
        </p:txBody>
      </p:sp>
      <p:sp>
        <p:nvSpPr>
          <p:cNvPr id="693" name="Google Shape;693;p55">
            <a:hlinkClick r:id="rId4"/>
          </p:cNvPr>
          <p:cNvSpPr/>
          <p:nvPr/>
        </p:nvSpPr>
        <p:spPr>
          <a:xfrm>
            <a:off x="1188720" y="6493698"/>
            <a:ext cx="492935" cy="364302"/>
          </a:xfrm>
          <a:custGeom>
            <a:avLst/>
            <a:gdLst/>
            <a:ahLst/>
            <a:cxnLst/>
            <a:rect l="l" t="t" r="r" b="b"/>
            <a:pathLst>
              <a:path w="120000" h="120000" extrusionOk="0">
                <a:moveTo>
                  <a:pt x="0" y="0"/>
                </a:moveTo>
                <a:lnTo>
                  <a:pt x="120000" y="0"/>
                </a:lnTo>
                <a:lnTo>
                  <a:pt x="120000" y="120000"/>
                </a:lnTo>
                <a:lnTo>
                  <a:pt x="0" y="120000"/>
                </a:lnTo>
                <a:close/>
                <a:moveTo>
                  <a:pt x="26743" y="37000"/>
                </a:moveTo>
                <a:lnTo>
                  <a:pt x="26743" y="54813"/>
                </a:lnTo>
                <a:lnTo>
                  <a:pt x="31223" y="54813"/>
                </a:lnTo>
                <a:lnTo>
                  <a:pt x="32609" y="52779"/>
                </a:lnTo>
                <a:lnTo>
                  <a:pt x="33902" y="52779"/>
                </a:lnTo>
                <a:lnTo>
                  <a:pt x="33902" y="79967"/>
                </a:lnTo>
                <a:lnTo>
                  <a:pt x="79123" y="79967"/>
                </a:lnTo>
                <a:lnTo>
                  <a:pt x="79123" y="70592"/>
                </a:lnTo>
                <a:lnTo>
                  <a:pt x="86282" y="70592"/>
                </a:lnTo>
                <a:lnTo>
                  <a:pt x="90162" y="75750"/>
                </a:lnTo>
                <a:lnTo>
                  <a:pt x="93257" y="75750"/>
                </a:lnTo>
                <a:lnTo>
                  <a:pt x="93257" y="42625"/>
                </a:lnTo>
                <a:lnTo>
                  <a:pt x="90162" y="42625"/>
                </a:lnTo>
                <a:lnTo>
                  <a:pt x="87483" y="46217"/>
                </a:lnTo>
                <a:lnTo>
                  <a:pt x="79123" y="46217"/>
                </a:lnTo>
                <a:lnTo>
                  <a:pt x="79123" y="42625"/>
                </a:lnTo>
                <a:lnTo>
                  <a:pt x="76490" y="38875"/>
                </a:lnTo>
                <a:lnTo>
                  <a:pt x="32609" y="38875"/>
                </a:lnTo>
                <a:lnTo>
                  <a:pt x="31223" y="37000"/>
                </a:lnTo>
                <a:close/>
              </a:path>
              <a:path w="120000" h="120000" fill="darken" extrusionOk="0">
                <a:moveTo>
                  <a:pt x="26743" y="37000"/>
                </a:moveTo>
                <a:lnTo>
                  <a:pt x="26743" y="54813"/>
                </a:lnTo>
                <a:lnTo>
                  <a:pt x="31223" y="54813"/>
                </a:lnTo>
                <a:lnTo>
                  <a:pt x="32609" y="52779"/>
                </a:lnTo>
                <a:lnTo>
                  <a:pt x="33902" y="52779"/>
                </a:lnTo>
                <a:lnTo>
                  <a:pt x="33902" y="79967"/>
                </a:lnTo>
                <a:lnTo>
                  <a:pt x="79123" y="79967"/>
                </a:lnTo>
                <a:lnTo>
                  <a:pt x="79123" y="70592"/>
                </a:lnTo>
                <a:lnTo>
                  <a:pt x="86282" y="70592"/>
                </a:lnTo>
                <a:lnTo>
                  <a:pt x="90162" y="75750"/>
                </a:lnTo>
                <a:lnTo>
                  <a:pt x="93257" y="75750"/>
                </a:lnTo>
                <a:lnTo>
                  <a:pt x="93257" y="42625"/>
                </a:lnTo>
                <a:lnTo>
                  <a:pt x="90162" y="42625"/>
                </a:lnTo>
                <a:lnTo>
                  <a:pt x="87483" y="46217"/>
                </a:lnTo>
                <a:lnTo>
                  <a:pt x="79123" y="46217"/>
                </a:lnTo>
                <a:lnTo>
                  <a:pt x="79123" y="42625"/>
                </a:lnTo>
                <a:lnTo>
                  <a:pt x="76490" y="38875"/>
                </a:lnTo>
                <a:lnTo>
                  <a:pt x="32609" y="38875"/>
                </a:lnTo>
                <a:lnTo>
                  <a:pt x="31223" y="37000"/>
                </a:lnTo>
                <a:close/>
              </a:path>
              <a:path w="120000" h="120000" fill="none" extrusionOk="0">
                <a:moveTo>
                  <a:pt x="26743" y="37000"/>
                </a:moveTo>
                <a:lnTo>
                  <a:pt x="31223" y="37000"/>
                </a:lnTo>
                <a:lnTo>
                  <a:pt x="32609" y="38875"/>
                </a:lnTo>
                <a:lnTo>
                  <a:pt x="76490" y="38875"/>
                </a:lnTo>
                <a:lnTo>
                  <a:pt x="79123" y="42625"/>
                </a:lnTo>
                <a:lnTo>
                  <a:pt x="79123" y="46217"/>
                </a:lnTo>
                <a:lnTo>
                  <a:pt x="87483" y="46217"/>
                </a:lnTo>
                <a:lnTo>
                  <a:pt x="90162" y="42625"/>
                </a:lnTo>
                <a:lnTo>
                  <a:pt x="93257" y="42625"/>
                </a:lnTo>
                <a:lnTo>
                  <a:pt x="93257" y="75750"/>
                </a:lnTo>
                <a:lnTo>
                  <a:pt x="90162" y="75750"/>
                </a:lnTo>
                <a:lnTo>
                  <a:pt x="86282" y="70592"/>
                </a:lnTo>
                <a:lnTo>
                  <a:pt x="79123" y="70592"/>
                </a:lnTo>
                <a:lnTo>
                  <a:pt x="79123" y="79967"/>
                </a:lnTo>
                <a:lnTo>
                  <a:pt x="33902" y="79967"/>
                </a:lnTo>
                <a:lnTo>
                  <a:pt x="33902" y="52779"/>
                </a:lnTo>
                <a:lnTo>
                  <a:pt x="32609" y="52779"/>
                </a:lnTo>
                <a:lnTo>
                  <a:pt x="31223" y="54813"/>
                </a:lnTo>
                <a:lnTo>
                  <a:pt x="26743" y="54813"/>
                </a:lnTo>
                <a:close/>
              </a:path>
              <a:path w="120000" h="120000" fill="none" extrusionOk="0">
                <a:moveTo>
                  <a:pt x="0" y="0"/>
                </a:moveTo>
                <a:lnTo>
                  <a:pt x="120000" y="0"/>
                </a:lnTo>
                <a:lnTo>
                  <a:pt x="120000" y="120000"/>
                </a:lnTo>
                <a:lnTo>
                  <a:pt x="0" y="120000"/>
                </a:lnTo>
                <a:close/>
              </a:path>
            </a:pathLst>
          </a:cu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9"/>
                                        </p:tgtEl>
                                        <p:attrNameLst>
                                          <p:attrName>style.visibility</p:attrName>
                                        </p:attrNameLst>
                                      </p:cBhvr>
                                      <p:to>
                                        <p:strVal val="visible"/>
                                      </p:to>
                                    </p:set>
                                    <p:animEffect transition="in" filter="fade">
                                      <p:cBhvr>
                                        <p:cTn id="7" dur="1"/>
                                        <p:tgtEl>
                                          <p:spTgt spid="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56"/>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Summary</a:t>
            </a:r>
            <a:endParaRPr/>
          </a:p>
        </p:txBody>
      </p:sp>
      <p:sp>
        <p:nvSpPr>
          <p:cNvPr id="699" name="Google Shape;699;p56"/>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4"/>
              </a:buClr>
              <a:buSzPts val="2000"/>
              <a:buFont typeface="Arial"/>
              <a:buChar char="•"/>
            </a:pPr>
            <a:r>
              <a:rPr lang="en-GB">
                <a:solidFill>
                  <a:schemeClr val="accent1"/>
                </a:solidFill>
              </a:rPr>
              <a:t>Creativity is in each of us</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Creativity - the freedom to be without limits</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A point of view must be kept in mind when posing a problem</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Different creative techniques can be used, from random to systematic</a:t>
            </a:r>
            <a:endParaRPr/>
          </a:p>
          <a:p>
            <a:pPr marL="0" lvl="0" indent="0" algn="l" rtl="0">
              <a:lnSpc>
                <a:spcPct val="90000"/>
              </a:lnSpc>
              <a:spcBef>
                <a:spcPts val="1000"/>
              </a:spcBef>
              <a:spcAft>
                <a:spcPts val="0"/>
              </a:spcAft>
              <a:buClr>
                <a:schemeClr val="dk1"/>
              </a:buClr>
              <a:buSzPts val="2000"/>
              <a:buNone/>
            </a:pPr>
            <a:endParaRPr/>
          </a:p>
        </p:txBody>
      </p:sp>
      <p:sp>
        <p:nvSpPr>
          <p:cNvPr id="700" name="Google Shape;700;p56"/>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701" name="Google Shape;701;p56"/>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702" name="Google Shape;702;p56"/>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55</a:t>
            </a:fld>
            <a:endParaRPr/>
          </a:p>
        </p:txBody>
      </p:sp>
      <p:pic>
        <p:nvPicPr>
          <p:cNvPr id="703" name="Google Shape;703;p56"/>
          <p:cNvPicPr preferRelativeResize="0"/>
          <p:nvPr/>
        </p:nvPicPr>
        <p:blipFill rotWithShape="1">
          <a:blip r:embed="rId3">
            <a:alphaModFix/>
          </a:blip>
          <a:srcRect/>
          <a:stretch/>
        </p:blipFill>
        <p:spPr>
          <a:xfrm>
            <a:off x="2698531" y="2899322"/>
            <a:ext cx="6794938" cy="3822153"/>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57"/>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endParaRPr/>
          </a:p>
        </p:txBody>
      </p:sp>
      <p:sp>
        <p:nvSpPr>
          <p:cNvPr id="709" name="Google Shape;709;p57"/>
          <p:cNvSpPr txBox="1">
            <a:spLocks noGrp="1"/>
          </p:cNvSpPr>
          <p:nvPr>
            <p:ph type="body" idx="1"/>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710" name="Google Shape;710;p57"/>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pic>
        <p:nvPicPr>
          <p:cNvPr id="711" name="Google Shape;711;p57"/>
          <p:cNvPicPr preferRelativeResize="0"/>
          <p:nvPr/>
        </p:nvPicPr>
        <p:blipFill rotWithShape="1">
          <a:blip r:embed="rId3">
            <a:alphaModFix/>
          </a:blip>
          <a:srcRect/>
          <a:stretch/>
        </p:blipFill>
        <p:spPr>
          <a:xfrm>
            <a:off x="2447379" y="1020766"/>
            <a:ext cx="7297242" cy="5472932"/>
          </a:xfrm>
          <a:prstGeom prst="rect">
            <a:avLst/>
          </a:prstGeom>
          <a:noFill/>
          <a:ln>
            <a:noFill/>
          </a:ln>
        </p:spPr>
      </p:pic>
      <p:sp>
        <p:nvSpPr>
          <p:cNvPr id="712" name="Google Shape;712;p57"/>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58"/>
          <p:cNvSpPr txBox="1">
            <a:spLocks noGrp="1"/>
          </p:cNvSpPr>
          <p:nvPr>
            <p:ph type="ctrTitle"/>
          </p:nvPr>
        </p:nvSpPr>
        <p:spPr>
          <a:xfrm>
            <a:off x="439738" y="1303574"/>
            <a:ext cx="11340000" cy="114722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3300"/>
              <a:buFont typeface="Calibri"/>
              <a:buNone/>
            </a:pPr>
            <a:r>
              <a:rPr lang="en-GB"/>
              <a:t>BioBeo Project</a:t>
            </a:r>
            <a:endParaRPr/>
          </a:p>
        </p:txBody>
      </p:sp>
      <p:sp>
        <p:nvSpPr>
          <p:cNvPr id="718" name="Google Shape;718;p58"/>
          <p:cNvSpPr txBox="1">
            <a:spLocks noGrp="1"/>
          </p:cNvSpPr>
          <p:nvPr>
            <p:ph type="subTitle" idx="1"/>
          </p:nvPr>
        </p:nvSpPr>
        <p:spPr>
          <a:xfrm>
            <a:off x="439738" y="2437858"/>
            <a:ext cx="11340000" cy="127967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3"/>
              </a:buClr>
              <a:buSzPts val="2800"/>
              <a:buNone/>
            </a:pPr>
            <a:r>
              <a:rPr lang="en-GB" b="0" i="0">
                <a:solidFill>
                  <a:schemeClr val="accent3"/>
                </a:solidFill>
                <a:latin typeface="Calibri"/>
                <a:ea typeface="Calibri"/>
                <a:cs typeface="Calibri"/>
                <a:sym typeface="Calibri"/>
              </a:rPr>
              <a:t>Innovative Education for the Bioeconomy</a:t>
            </a:r>
            <a:endParaRPr b="0" i="0">
              <a:solidFill>
                <a:schemeClr val="accent3"/>
              </a:solidFill>
              <a:latin typeface="Calibri"/>
              <a:ea typeface="Calibri"/>
              <a:cs typeface="Calibri"/>
              <a:sym typeface="Calibri"/>
            </a:endParaRPr>
          </a:p>
          <a:p>
            <a:pPr marL="0" lvl="0" indent="0" algn="l" rtl="0">
              <a:lnSpc>
                <a:spcPct val="90000"/>
              </a:lnSpc>
              <a:spcBef>
                <a:spcPts val="0"/>
              </a:spcBef>
              <a:spcAft>
                <a:spcPts val="0"/>
              </a:spcAft>
              <a:buClr>
                <a:schemeClr val="accent3"/>
              </a:buClr>
              <a:buSzPts val="2800"/>
              <a:buNone/>
            </a:pPr>
            <a:r>
              <a:rPr lang="en-GB" u="sng">
                <a:solidFill>
                  <a:schemeClr val="hlink"/>
                </a:solidFill>
                <a:hlinkClick r:id="rId3"/>
              </a:rPr>
              <a:t>www.biobeo.eu</a:t>
            </a:r>
            <a:r>
              <a:rPr lang="en-GB">
                <a:solidFill>
                  <a:schemeClr val="accent3"/>
                </a:solidFill>
              </a:rPr>
              <a:t> </a:t>
            </a:r>
            <a:endParaRPr>
              <a:solidFill>
                <a:schemeClr val="accent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6"/>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Why is </a:t>
            </a:r>
            <a:r>
              <a:rPr lang="en-GB" i="1"/>
              <a:t>Creativity</a:t>
            </a:r>
            <a:r>
              <a:rPr lang="en-GB"/>
              <a:t> important and What does it contribute to?</a:t>
            </a:r>
            <a:endParaRPr/>
          </a:p>
        </p:txBody>
      </p:sp>
      <p:sp>
        <p:nvSpPr>
          <p:cNvPr id="120" name="Google Shape;120;p6"/>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457200" lvl="0" indent="-457200" algn="just" rtl="0">
              <a:lnSpc>
                <a:spcPct val="100000"/>
              </a:lnSpc>
              <a:spcBef>
                <a:spcPts val="0"/>
              </a:spcBef>
              <a:spcAft>
                <a:spcPts val="0"/>
              </a:spcAft>
              <a:buClr>
                <a:srgbClr val="F0AB20"/>
              </a:buClr>
              <a:buSzPts val="2720"/>
              <a:buFont typeface="Arial"/>
              <a:buChar char="•"/>
            </a:pPr>
            <a:r>
              <a:rPr lang="en-GB" sz="2000">
                <a:solidFill>
                  <a:srgbClr val="52BFC9"/>
                </a:solidFill>
              </a:rPr>
              <a:t>Creativity engages the mind.</a:t>
            </a:r>
            <a:endParaRPr/>
          </a:p>
          <a:p>
            <a:pPr marL="457200" lvl="0" indent="-457200" algn="just" rtl="0">
              <a:lnSpc>
                <a:spcPct val="100000"/>
              </a:lnSpc>
              <a:spcBef>
                <a:spcPts val="0"/>
              </a:spcBef>
              <a:spcAft>
                <a:spcPts val="0"/>
              </a:spcAft>
              <a:buClr>
                <a:srgbClr val="F0AB20"/>
              </a:buClr>
              <a:buSzPts val="2720"/>
              <a:buFont typeface="Arial"/>
              <a:buChar char="•"/>
            </a:pPr>
            <a:r>
              <a:rPr lang="en-GB" sz="2000">
                <a:solidFill>
                  <a:srgbClr val="52BFC9"/>
                </a:solidFill>
              </a:rPr>
              <a:t>Creativity frees the mind in a way that enables a person to absorb knowledge more easily. It makes processing learning, more efficient.</a:t>
            </a:r>
            <a:endParaRPr/>
          </a:p>
          <a:p>
            <a:pPr marL="457200" lvl="0" indent="-457200" algn="just" rtl="0">
              <a:lnSpc>
                <a:spcPct val="100000"/>
              </a:lnSpc>
              <a:spcBef>
                <a:spcPts val="0"/>
              </a:spcBef>
              <a:spcAft>
                <a:spcPts val="0"/>
              </a:spcAft>
              <a:buClr>
                <a:srgbClr val="F0AB20"/>
              </a:buClr>
              <a:buSzPts val="2720"/>
              <a:buFont typeface="Arial"/>
              <a:buChar char="•"/>
            </a:pPr>
            <a:r>
              <a:rPr lang="en-GB" sz="2000">
                <a:solidFill>
                  <a:srgbClr val="52BFC9"/>
                </a:solidFill>
              </a:rPr>
              <a:t>Creativity enables alternative ways of thinking. It opens the mind.</a:t>
            </a:r>
            <a:endParaRPr/>
          </a:p>
          <a:p>
            <a:pPr marL="457200" lvl="0" indent="-457200" algn="just" rtl="0">
              <a:lnSpc>
                <a:spcPct val="100000"/>
              </a:lnSpc>
              <a:spcBef>
                <a:spcPts val="0"/>
              </a:spcBef>
              <a:spcAft>
                <a:spcPts val="0"/>
              </a:spcAft>
              <a:buClr>
                <a:srgbClr val="F0AB20"/>
              </a:buClr>
              <a:buSzPts val="2720"/>
              <a:buFont typeface="Arial"/>
              <a:buChar char="•"/>
            </a:pPr>
            <a:r>
              <a:rPr lang="en-GB" sz="2000">
                <a:solidFill>
                  <a:srgbClr val="52BFC9"/>
                </a:solidFill>
              </a:rPr>
              <a:t>Creativity unblocks old patterns or habits of thinking. It allows for non-linear thinking.</a:t>
            </a:r>
            <a:endParaRPr/>
          </a:p>
          <a:p>
            <a:pPr marL="457200" lvl="0" indent="-457200" algn="just" rtl="0">
              <a:lnSpc>
                <a:spcPct val="100000"/>
              </a:lnSpc>
              <a:spcBef>
                <a:spcPts val="0"/>
              </a:spcBef>
              <a:spcAft>
                <a:spcPts val="0"/>
              </a:spcAft>
              <a:buClr>
                <a:srgbClr val="F0AB20"/>
              </a:buClr>
              <a:buSzPts val="2720"/>
              <a:buFont typeface="Arial"/>
              <a:buChar char="•"/>
            </a:pPr>
            <a:r>
              <a:rPr lang="en-GB" sz="2000">
                <a:solidFill>
                  <a:srgbClr val="52BFC9"/>
                </a:solidFill>
              </a:rPr>
              <a:t>Creativity enables empathy.</a:t>
            </a:r>
            <a:endParaRPr/>
          </a:p>
          <a:p>
            <a:pPr marL="457200" lvl="0" indent="-457200" algn="just" rtl="0">
              <a:lnSpc>
                <a:spcPct val="100000"/>
              </a:lnSpc>
              <a:spcBef>
                <a:spcPts val="0"/>
              </a:spcBef>
              <a:spcAft>
                <a:spcPts val="0"/>
              </a:spcAft>
              <a:buClr>
                <a:srgbClr val="F0AB20"/>
              </a:buClr>
              <a:buSzPts val="2720"/>
              <a:buFont typeface="Arial"/>
              <a:buChar char="•"/>
            </a:pPr>
            <a:r>
              <a:rPr lang="en-GB" sz="2000">
                <a:solidFill>
                  <a:srgbClr val="52BFC9"/>
                </a:solidFill>
              </a:rPr>
              <a:t>Creativity connects us to ourselves.</a:t>
            </a:r>
            <a:r>
              <a:rPr lang="en-GB" sz="2000"/>
              <a:t> </a:t>
            </a:r>
            <a:endParaRPr/>
          </a:p>
          <a:p>
            <a:pPr marL="457200" lvl="0" indent="-457200" algn="just" rtl="0">
              <a:lnSpc>
                <a:spcPct val="100000"/>
              </a:lnSpc>
              <a:spcBef>
                <a:spcPts val="0"/>
              </a:spcBef>
              <a:spcAft>
                <a:spcPts val="0"/>
              </a:spcAft>
              <a:buClr>
                <a:srgbClr val="F0AB20"/>
              </a:buClr>
              <a:buSzPts val="2720"/>
              <a:buFont typeface="Arial"/>
              <a:buChar char="•"/>
            </a:pPr>
            <a:r>
              <a:rPr lang="en-GB" sz="2000">
                <a:solidFill>
                  <a:srgbClr val="52BFC9"/>
                </a:solidFill>
              </a:rPr>
              <a:t>Creativity keeps the mind active.</a:t>
            </a:r>
            <a:endParaRPr/>
          </a:p>
          <a:p>
            <a:pPr marL="457200" lvl="0" indent="-457200" algn="just" rtl="0">
              <a:lnSpc>
                <a:spcPct val="100000"/>
              </a:lnSpc>
              <a:spcBef>
                <a:spcPts val="0"/>
              </a:spcBef>
              <a:spcAft>
                <a:spcPts val="0"/>
              </a:spcAft>
              <a:buClr>
                <a:srgbClr val="F0AB20"/>
              </a:buClr>
              <a:buSzPts val="2720"/>
              <a:buFont typeface="Arial"/>
              <a:buChar char="•"/>
            </a:pPr>
            <a:r>
              <a:rPr lang="en-GB" sz="2000">
                <a:solidFill>
                  <a:srgbClr val="52BFC9"/>
                </a:solidFill>
              </a:rPr>
              <a:t>Creativity engages different learning styles.</a:t>
            </a:r>
            <a:endParaRPr/>
          </a:p>
          <a:p>
            <a:pPr marL="0" lvl="0" indent="0" algn="l" rtl="0">
              <a:lnSpc>
                <a:spcPct val="90000"/>
              </a:lnSpc>
              <a:spcBef>
                <a:spcPts val="1000"/>
              </a:spcBef>
              <a:spcAft>
                <a:spcPts val="0"/>
              </a:spcAft>
              <a:buClr>
                <a:schemeClr val="dk1"/>
              </a:buClr>
              <a:buSzPts val="2000"/>
              <a:buNone/>
            </a:pPr>
            <a:endParaRPr/>
          </a:p>
        </p:txBody>
      </p:sp>
      <p:sp>
        <p:nvSpPr>
          <p:cNvPr id="121" name="Google Shape;121;p6"/>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122" name="Google Shape;122;p6"/>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123" name="Google Shape;123;p6"/>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6</a:t>
            </a:fld>
            <a:endParaRPr/>
          </a:p>
        </p:txBody>
      </p:sp>
      <p:pic>
        <p:nvPicPr>
          <p:cNvPr id="124" name="Google Shape;124;p6"/>
          <p:cNvPicPr preferRelativeResize="0"/>
          <p:nvPr/>
        </p:nvPicPr>
        <p:blipFill rotWithShape="1">
          <a:blip r:embed="rId3">
            <a:alphaModFix/>
          </a:blip>
          <a:srcRect r="8730"/>
          <a:stretch/>
        </p:blipFill>
        <p:spPr>
          <a:xfrm>
            <a:off x="8807669" y="3038992"/>
            <a:ext cx="3153103" cy="34547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7"/>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Why is </a:t>
            </a:r>
            <a:r>
              <a:rPr lang="en-GB" i="1"/>
              <a:t>Creativity</a:t>
            </a:r>
            <a:r>
              <a:rPr lang="en-GB"/>
              <a:t> important and What does it contribute to?</a:t>
            </a:r>
            <a:endParaRPr/>
          </a:p>
        </p:txBody>
      </p:sp>
      <p:sp>
        <p:nvSpPr>
          <p:cNvPr id="130" name="Google Shape;130;p7"/>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457200" lvl="0" indent="-457200" algn="just" rtl="0">
              <a:lnSpc>
                <a:spcPct val="90000"/>
              </a:lnSpc>
              <a:spcBef>
                <a:spcPts val="0"/>
              </a:spcBef>
              <a:spcAft>
                <a:spcPts val="0"/>
              </a:spcAft>
              <a:buClr>
                <a:schemeClr val="accent4"/>
              </a:buClr>
              <a:buSzPts val="2000"/>
              <a:buFont typeface="Arial"/>
              <a:buChar char="•"/>
            </a:pPr>
            <a:r>
              <a:rPr lang="en-GB" sz="2000">
                <a:solidFill>
                  <a:schemeClr val="accent1"/>
                </a:solidFill>
              </a:rPr>
              <a:t>Creativity challenges.</a:t>
            </a:r>
            <a:endParaRPr/>
          </a:p>
          <a:p>
            <a:pPr marL="457200" lvl="0" indent="-457200" algn="just" rtl="0">
              <a:lnSpc>
                <a:spcPct val="90000"/>
              </a:lnSpc>
              <a:spcBef>
                <a:spcPts val="1000"/>
              </a:spcBef>
              <a:spcAft>
                <a:spcPts val="0"/>
              </a:spcAft>
              <a:buClr>
                <a:schemeClr val="accent4"/>
              </a:buClr>
              <a:buSzPts val="2000"/>
              <a:buFont typeface="Arial"/>
              <a:buChar char="•"/>
            </a:pPr>
            <a:r>
              <a:rPr lang="en-GB" sz="2000">
                <a:solidFill>
                  <a:schemeClr val="accent1"/>
                </a:solidFill>
              </a:rPr>
              <a:t>Creativity can connect reflection with action.</a:t>
            </a:r>
            <a:endParaRPr/>
          </a:p>
          <a:p>
            <a:pPr marL="457200" lvl="0" indent="-457200" algn="just" rtl="0">
              <a:lnSpc>
                <a:spcPct val="90000"/>
              </a:lnSpc>
              <a:spcBef>
                <a:spcPts val="1000"/>
              </a:spcBef>
              <a:spcAft>
                <a:spcPts val="0"/>
              </a:spcAft>
              <a:buClr>
                <a:schemeClr val="accent4"/>
              </a:buClr>
              <a:buSzPts val="2000"/>
              <a:buFont typeface="Arial"/>
              <a:buChar char="•"/>
            </a:pPr>
            <a:r>
              <a:rPr lang="en-GB" sz="2000">
                <a:solidFill>
                  <a:schemeClr val="accent1"/>
                </a:solidFill>
              </a:rPr>
              <a:t>Creativity nurtures confidence.</a:t>
            </a:r>
            <a:endParaRPr/>
          </a:p>
          <a:p>
            <a:pPr marL="457200" lvl="0" indent="-457200" algn="just" rtl="0">
              <a:lnSpc>
                <a:spcPct val="90000"/>
              </a:lnSpc>
              <a:spcBef>
                <a:spcPts val="1000"/>
              </a:spcBef>
              <a:spcAft>
                <a:spcPts val="0"/>
              </a:spcAft>
              <a:buClr>
                <a:schemeClr val="accent4"/>
              </a:buClr>
              <a:buSzPts val="2000"/>
              <a:buFont typeface="Arial"/>
              <a:buChar char="•"/>
            </a:pPr>
            <a:r>
              <a:rPr lang="en-GB" sz="2000">
                <a:solidFill>
                  <a:schemeClr val="accent1"/>
                </a:solidFill>
              </a:rPr>
              <a:t>Creativity instils curiosity. It encourages questions.</a:t>
            </a:r>
            <a:endParaRPr/>
          </a:p>
          <a:p>
            <a:pPr marL="457200" lvl="0" indent="-457200" algn="just" rtl="0">
              <a:lnSpc>
                <a:spcPct val="90000"/>
              </a:lnSpc>
              <a:spcBef>
                <a:spcPts val="1000"/>
              </a:spcBef>
              <a:spcAft>
                <a:spcPts val="0"/>
              </a:spcAft>
              <a:buClr>
                <a:schemeClr val="accent4"/>
              </a:buClr>
              <a:buSzPts val="2000"/>
              <a:buFont typeface="Arial"/>
              <a:buChar char="•"/>
            </a:pPr>
            <a:r>
              <a:rPr lang="en-GB" sz="2000">
                <a:solidFill>
                  <a:schemeClr val="accent1"/>
                </a:solidFill>
              </a:rPr>
              <a:t>Creative expression gives a voice. It can help capture ideas, thoughts and visions about the world. Young people can advocate for themselves and for others.</a:t>
            </a:r>
            <a:endParaRPr/>
          </a:p>
          <a:p>
            <a:pPr marL="457200" lvl="0" indent="-457200" algn="just" rtl="0">
              <a:lnSpc>
                <a:spcPct val="90000"/>
              </a:lnSpc>
              <a:spcBef>
                <a:spcPts val="1000"/>
              </a:spcBef>
              <a:spcAft>
                <a:spcPts val="0"/>
              </a:spcAft>
              <a:buClr>
                <a:schemeClr val="accent4"/>
              </a:buClr>
              <a:buSzPts val="2000"/>
              <a:buFont typeface="Arial"/>
              <a:buChar char="•"/>
            </a:pPr>
            <a:r>
              <a:rPr lang="en-GB" sz="2000">
                <a:solidFill>
                  <a:schemeClr val="accent1"/>
                </a:solidFill>
              </a:rPr>
              <a:t>Creativity is participatory and interactive.</a:t>
            </a:r>
            <a:endParaRPr/>
          </a:p>
          <a:p>
            <a:pPr marL="457200" lvl="0" indent="-457200" algn="just" rtl="0">
              <a:lnSpc>
                <a:spcPct val="90000"/>
              </a:lnSpc>
              <a:spcBef>
                <a:spcPts val="1000"/>
              </a:spcBef>
              <a:spcAft>
                <a:spcPts val="0"/>
              </a:spcAft>
              <a:buClr>
                <a:schemeClr val="accent4"/>
              </a:buClr>
              <a:buSzPts val="2000"/>
              <a:buFont typeface="Arial"/>
              <a:buChar char="•"/>
            </a:pPr>
            <a:r>
              <a:rPr lang="en-GB" sz="2000">
                <a:solidFill>
                  <a:schemeClr val="accent1"/>
                </a:solidFill>
              </a:rPr>
              <a:t>Creativity stimulates and motivates.</a:t>
            </a:r>
            <a:endParaRPr/>
          </a:p>
          <a:p>
            <a:pPr marL="457200" lvl="0" indent="-457200" algn="just" rtl="0">
              <a:lnSpc>
                <a:spcPct val="90000"/>
              </a:lnSpc>
              <a:spcBef>
                <a:spcPts val="1000"/>
              </a:spcBef>
              <a:spcAft>
                <a:spcPts val="0"/>
              </a:spcAft>
              <a:buClr>
                <a:schemeClr val="accent4"/>
              </a:buClr>
              <a:buSzPts val="2000"/>
              <a:buFont typeface="Arial"/>
              <a:buChar char="•"/>
            </a:pPr>
            <a:r>
              <a:rPr lang="en-GB" sz="2000">
                <a:solidFill>
                  <a:schemeClr val="accent1"/>
                </a:solidFill>
              </a:rPr>
              <a:t>Creativity brings us beyond words.</a:t>
            </a:r>
            <a:endParaRPr/>
          </a:p>
          <a:p>
            <a:pPr marL="0" lvl="0" indent="0" algn="l" rtl="0">
              <a:lnSpc>
                <a:spcPct val="90000"/>
              </a:lnSpc>
              <a:spcBef>
                <a:spcPts val="1000"/>
              </a:spcBef>
              <a:spcAft>
                <a:spcPts val="0"/>
              </a:spcAft>
              <a:buClr>
                <a:schemeClr val="dk1"/>
              </a:buClr>
              <a:buSzPts val="2000"/>
              <a:buNone/>
            </a:pPr>
            <a:endParaRPr/>
          </a:p>
        </p:txBody>
      </p:sp>
      <p:sp>
        <p:nvSpPr>
          <p:cNvPr id="131" name="Google Shape;131;p7"/>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132" name="Google Shape;132;p7"/>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133" name="Google Shape;133;p7"/>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7</a:t>
            </a:fld>
            <a:endParaRPr/>
          </a:p>
        </p:txBody>
      </p:sp>
      <p:pic>
        <p:nvPicPr>
          <p:cNvPr id="134" name="Google Shape;134;p7"/>
          <p:cNvPicPr preferRelativeResize="0"/>
          <p:nvPr/>
        </p:nvPicPr>
        <p:blipFill rotWithShape="1">
          <a:blip r:embed="rId3">
            <a:alphaModFix/>
          </a:blip>
          <a:srcRect/>
          <a:stretch/>
        </p:blipFill>
        <p:spPr>
          <a:xfrm>
            <a:off x="6978869" y="2924504"/>
            <a:ext cx="4269827" cy="42698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8"/>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What does Creativity depend on?</a:t>
            </a:r>
            <a:endParaRPr/>
          </a:p>
        </p:txBody>
      </p:sp>
      <p:sp>
        <p:nvSpPr>
          <p:cNvPr id="140" name="Google Shape;140;p8"/>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141" name="Google Shape;141;p8"/>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142" name="Google Shape;142;p8"/>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8</a:t>
            </a:fld>
            <a:endParaRPr/>
          </a:p>
        </p:txBody>
      </p:sp>
      <p:grpSp>
        <p:nvGrpSpPr>
          <p:cNvPr id="143" name="Google Shape;143;p8"/>
          <p:cNvGrpSpPr/>
          <p:nvPr/>
        </p:nvGrpSpPr>
        <p:grpSpPr>
          <a:xfrm>
            <a:off x="2049517" y="1145137"/>
            <a:ext cx="8513380" cy="5230026"/>
            <a:chOff x="3765176" y="1310479"/>
            <a:chExt cx="7662584" cy="4785660"/>
          </a:xfrm>
        </p:grpSpPr>
        <p:grpSp>
          <p:nvGrpSpPr>
            <p:cNvPr id="144" name="Google Shape;144;p8"/>
            <p:cNvGrpSpPr/>
            <p:nvPr/>
          </p:nvGrpSpPr>
          <p:grpSpPr>
            <a:xfrm>
              <a:off x="3765176" y="1310479"/>
              <a:ext cx="7662584" cy="4785660"/>
              <a:chOff x="3765176" y="1310479"/>
              <a:chExt cx="7662584" cy="4785660"/>
            </a:xfrm>
          </p:grpSpPr>
          <p:pic>
            <p:nvPicPr>
              <p:cNvPr id="145" name="Google Shape;145;p8"/>
              <p:cNvPicPr preferRelativeResize="0"/>
              <p:nvPr/>
            </p:nvPicPr>
            <p:blipFill rotWithShape="1">
              <a:blip r:embed="rId3">
                <a:alphaModFix/>
              </a:blip>
              <a:srcRect/>
              <a:stretch/>
            </p:blipFill>
            <p:spPr>
              <a:xfrm>
                <a:off x="3765176" y="1310479"/>
                <a:ext cx="7662584" cy="4785660"/>
              </a:xfrm>
              <a:prstGeom prst="roundRect">
                <a:avLst>
                  <a:gd name="adj" fmla="val 16667"/>
                </a:avLst>
              </a:prstGeom>
              <a:noFill/>
              <a:ln>
                <a:noFill/>
              </a:ln>
            </p:spPr>
          </p:pic>
          <p:grpSp>
            <p:nvGrpSpPr>
              <p:cNvPr id="146" name="Google Shape;146;p8"/>
              <p:cNvGrpSpPr/>
              <p:nvPr/>
            </p:nvGrpSpPr>
            <p:grpSpPr>
              <a:xfrm>
                <a:off x="3875871" y="1764815"/>
                <a:ext cx="4387209" cy="3468411"/>
                <a:chOff x="3875871" y="1764815"/>
                <a:chExt cx="4387209" cy="3468411"/>
              </a:xfrm>
            </p:grpSpPr>
            <p:sp>
              <p:nvSpPr>
                <p:cNvPr id="147" name="Google Shape;147;p8"/>
                <p:cNvSpPr/>
                <p:nvPr/>
              </p:nvSpPr>
              <p:spPr>
                <a:xfrm rot="-318763">
                  <a:off x="4242594" y="1814389"/>
                  <a:ext cx="1104758" cy="731540"/>
                </a:xfrm>
                <a:prstGeom prst="cloud">
                  <a:avLst/>
                </a:prstGeom>
                <a:solidFill>
                  <a:schemeClr val="lt1"/>
                </a:solidFill>
                <a:ln w="12700" cap="flat" cmpd="sng">
                  <a:solidFill>
                    <a:schemeClr val="accent3"/>
                  </a:solidFill>
                  <a:prstDash val="solid"/>
                  <a:miter lim="800000"/>
                  <a:headEnd type="none" w="sm" len="sm"/>
                  <a:tailEnd type="none" w="sm" len="sm"/>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Ideas</a:t>
                  </a:r>
                  <a:endParaRPr sz="1400" b="0" i="0" u="none" strike="noStrike" cap="none">
                    <a:solidFill>
                      <a:srgbClr val="000000"/>
                    </a:solidFill>
                    <a:latin typeface="Arial"/>
                    <a:ea typeface="Arial"/>
                    <a:cs typeface="Arial"/>
                    <a:sym typeface="Arial"/>
                  </a:endParaRPr>
                </a:p>
              </p:txBody>
            </p:sp>
            <p:sp>
              <p:nvSpPr>
                <p:cNvPr id="148" name="Google Shape;148;p8"/>
                <p:cNvSpPr/>
                <p:nvPr/>
              </p:nvSpPr>
              <p:spPr>
                <a:xfrm rot="-329949" flipH="1">
                  <a:off x="4688797" y="2540466"/>
                  <a:ext cx="2233819" cy="1385057"/>
                </a:xfrm>
                <a:prstGeom prst="cloud">
                  <a:avLst/>
                </a:prstGeom>
                <a:solidFill>
                  <a:schemeClr val="lt1"/>
                </a:solidFill>
                <a:ln w="12700" cap="flat" cmpd="sng">
                  <a:solidFill>
                    <a:schemeClr val="accent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Imagination </a:t>
                  </a:r>
                  <a:endParaRPr sz="1800" b="0" i="0" u="none" strike="noStrike" cap="none">
                    <a:solidFill>
                      <a:schemeClr val="dk1"/>
                    </a:solidFill>
                    <a:latin typeface="Calibri"/>
                    <a:ea typeface="Calibri"/>
                    <a:cs typeface="Calibri"/>
                    <a:sym typeface="Calibri"/>
                  </a:endParaRPr>
                </a:p>
              </p:txBody>
            </p:sp>
            <p:sp>
              <p:nvSpPr>
                <p:cNvPr id="149" name="Google Shape;149;p8"/>
                <p:cNvSpPr/>
                <p:nvPr/>
              </p:nvSpPr>
              <p:spPr>
                <a:xfrm rot="566738">
                  <a:off x="6455562" y="3587307"/>
                  <a:ext cx="1738251" cy="987747"/>
                </a:xfrm>
                <a:prstGeom prst="cloud">
                  <a:avLst/>
                </a:prstGeom>
                <a:solidFill>
                  <a:schemeClr val="lt1"/>
                </a:solidFill>
                <a:ln w="12700" cap="flat" cmpd="sng">
                  <a:solidFill>
                    <a:schemeClr val="accent4"/>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Problem Solving</a:t>
                  </a:r>
                  <a:endParaRPr sz="1400" b="0" i="0" u="none" strike="noStrike" cap="none">
                    <a:solidFill>
                      <a:srgbClr val="000000"/>
                    </a:solidFill>
                    <a:latin typeface="Arial"/>
                    <a:ea typeface="Arial"/>
                    <a:cs typeface="Arial"/>
                    <a:sym typeface="Arial"/>
                  </a:endParaRPr>
                </a:p>
              </p:txBody>
            </p:sp>
            <p:sp>
              <p:nvSpPr>
                <p:cNvPr id="150" name="Google Shape;150;p8"/>
                <p:cNvSpPr/>
                <p:nvPr/>
              </p:nvSpPr>
              <p:spPr>
                <a:xfrm rot="1036419">
                  <a:off x="3999605" y="3883205"/>
                  <a:ext cx="1803104" cy="1107288"/>
                </a:xfrm>
                <a:prstGeom prst="cloud">
                  <a:avLst/>
                </a:prstGeom>
                <a:solidFill>
                  <a:schemeClr val="lt1"/>
                </a:solidFill>
                <a:ln w="12700" cap="flat" cmpd="sng">
                  <a:solidFill>
                    <a:schemeClr val="accent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Thoughts</a:t>
                  </a:r>
                  <a:endParaRPr sz="1400" b="0" i="0" u="none" strike="noStrike" cap="none">
                    <a:solidFill>
                      <a:srgbClr val="000000"/>
                    </a:solidFill>
                    <a:latin typeface="Arial"/>
                    <a:ea typeface="Arial"/>
                    <a:cs typeface="Arial"/>
                    <a:sym typeface="Arial"/>
                  </a:endParaRPr>
                </a:p>
              </p:txBody>
            </p:sp>
          </p:grpSp>
        </p:grpSp>
        <p:sp>
          <p:nvSpPr>
            <p:cNvPr id="151" name="Google Shape;151;p8"/>
            <p:cNvSpPr/>
            <p:nvPr/>
          </p:nvSpPr>
          <p:spPr>
            <a:xfrm rot="-1551422" flipH="1">
              <a:off x="6574271" y="1676973"/>
              <a:ext cx="1719736" cy="1256793"/>
            </a:xfrm>
            <a:prstGeom prst="cloud">
              <a:avLst/>
            </a:prstGeom>
            <a:solidFill>
              <a:schemeClr val="lt1"/>
            </a:solidFill>
            <a:ln w="12700" cap="flat" cmpd="sng">
              <a:solidFill>
                <a:schemeClr val="accent2"/>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Concepts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What does Creativity depend on?</a:t>
            </a:r>
            <a:endParaRPr/>
          </a:p>
        </p:txBody>
      </p:sp>
      <p:sp>
        <p:nvSpPr>
          <p:cNvPr id="157" name="Google Shape;157;p9"/>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r>
              <a:rPr lang="en-GB"/>
              <a:t>Components of Creativity</a:t>
            </a:r>
            <a:endParaRPr/>
          </a:p>
        </p:txBody>
      </p:sp>
      <p:sp>
        <p:nvSpPr>
          <p:cNvPr id="158" name="Google Shape;158;p9"/>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BioBeo</a:t>
            </a:r>
            <a:endParaRPr/>
          </a:p>
        </p:txBody>
      </p:sp>
      <p:sp>
        <p:nvSpPr>
          <p:cNvPr id="159" name="Google Shape;159;p9"/>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GB"/>
              <a:t>9</a:t>
            </a:fld>
            <a:endParaRPr/>
          </a:p>
        </p:txBody>
      </p:sp>
      <p:grpSp>
        <p:nvGrpSpPr>
          <p:cNvPr id="160" name="Google Shape;160;p9"/>
          <p:cNvGrpSpPr/>
          <p:nvPr/>
        </p:nvGrpSpPr>
        <p:grpSpPr>
          <a:xfrm>
            <a:off x="1159075" y="1450867"/>
            <a:ext cx="9110987" cy="4736440"/>
            <a:chOff x="135966" y="1365176"/>
            <a:chExt cx="9110987" cy="4736440"/>
          </a:xfrm>
        </p:grpSpPr>
        <p:sp>
          <p:nvSpPr>
            <p:cNvPr id="161" name="Google Shape;161;p9"/>
            <p:cNvSpPr txBox="1"/>
            <p:nvPr/>
          </p:nvSpPr>
          <p:spPr>
            <a:xfrm>
              <a:off x="135966" y="1940986"/>
              <a:ext cx="2398687"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FF7C80"/>
                  </a:solidFill>
                  <a:latin typeface="Calibri"/>
                  <a:ea typeface="Calibri"/>
                  <a:cs typeface="Calibri"/>
                  <a:sym typeface="Calibri"/>
                </a:rPr>
                <a:t>Technical, procedural, and technical knowledge </a:t>
              </a:r>
              <a:endParaRPr sz="1400" b="0" i="0" u="none" strike="noStrike" cap="none">
                <a:solidFill>
                  <a:srgbClr val="000000"/>
                </a:solidFill>
                <a:latin typeface="Arial"/>
                <a:ea typeface="Arial"/>
                <a:cs typeface="Arial"/>
                <a:sym typeface="Arial"/>
              </a:endParaRPr>
            </a:p>
          </p:txBody>
        </p:sp>
        <p:grpSp>
          <p:nvGrpSpPr>
            <p:cNvPr id="162" name="Google Shape;162;p9"/>
            <p:cNvGrpSpPr/>
            <p:nvPr/>
          </p:nvGrpSpPr>
          <p:grpSpPr>
            <a:xfrm>
              <a:off x="1139626" y="1365176"/>
              <a:ext cx="8107327" cy="4736440"/>
              <a:chOff x="1139626" y="1365176"/>
              <a:chExt cx="8107327" cy="4736440"/>
            </a:xfrm>
          </p:grpSpPr>
          <p:grpSp>
            <p:nvGrpSpPr>
              <p:cNvPr id="163" name="Google Shape;163;p9"/>
              <p:cNvGrpSpPr/>
              <p:nvPr/>
            </p:nvGrpSpPr>
            <p:grpSpPr>
              <a:xfrm>
                <a:off x="2366265" y="1365176"/>
                <a:ext cx="4524275" cy="4356766"/>
                <a:chOff x="3164124" y="1988999"/>
                <a:chExt cx="4524275" cy="4356766"/>
              </a:xfrm>
            </p:grpSpPr>
            <p:grpSp>
              <p:nvGrpSpPr>
                <p:cNvPr id="164" name="Google Shape;164;p9"/>
                <p:cNvGrpSpPr/>
                <p:nvPr/>
              </p:nvGrpSpPr>
              <p:grpSpPr>
                <a:xfrm>
                  <a:off x="3164124" y="1988999"/>
                  <a:ext cx="4524275" cy="4356766"/>
                  <a:chOff x="1726783" y="294670"/>
                  <a:chExt cx="4524275" cy="4356766"/>
                </a:xfrm>
              </p:grpSpPr>
              <p:sp>
                <p:nvSpPr>
                  <p:cNvPr id="165" name="Google Shape;165;p9"/>
                  <p:cNvSpPr/>
                  <p:nvPr/>
                </p:nvSpPr>
                <p:spPr>
                  <a:xfrm>
                    <a:off x="1726783" y="294670"/>
                    <a:ext cx="2879986" cy="2880000"/>
                  </a:xfrm>
                  <a:prstGeom prst="ellipse">
                    <a:avLst/>
                  </a:prstGeom>
                  <a:solidFill>
                    <a:srgbClr val="FF0000">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9"/>
                  <p:cNvSpPr txBox="1"/>
                  <p:nvPr/>
                </p:nvSpPr>
                <p:spPr>
                  <a:xfrm>
                    <a:off x="2148547" y="716436"/>
                    <a:ext cx="2036458" cy="2036468"/>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GB" sz="1800" b="1" i="0" u="none" strike="noStrike" cap="none">
                        <a:solidFill>
                          <a:schemeClr val="lt1"/>
                        </a:solidFill>
                        <a:latin typeface="Calibri"/>
                        <a:ea typeface="Calibri"/>
                        <a:cs typeface="Calibri"/>
                        <a:sym typeface="Calibri"/>
                      </a:rPr>
                      <a:t>Expertise</a:t>
                    </a:r>
                    <a:endParaRPr sz="1400" b="0" i="0" u="none" strike="noStrike" cap="none">
                      <a:solidFill>
                        <a:srgbClr val="000000"/>
                      </a:solidFill>
                      <a:latin typeface="Arial"/>
                      <a:ea typeface="Arial"/>
                      <a:cs typeface="Arial"/>
                      <a:sym typeface="Arial"/>
                    </a:endParaRPr>
                  </a:p>
                </p:txBody>
              </p:sp>
              <p:sp>
                <p:nvSpPr>
                  <p:cNvPr id="167" name="Google Shape;167;p9"/>
                  <p:cNvSpPr/>
                  <p:nvPr/>
                </p:nvSpPr>
                <p:spPr>
                  <a:xfrm>
                    <a:off x="2560594" y="1771436"/>
                    <a:ext cx="2879986" cy="2880000"/>
                  </a:xfrm>
                  <a:prstGeom prst="ellipse">
                    <a:avLst/>
                  </a:prstGeom>
                  <a:solidFill>
                    <a:srgbClr val="15E115">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9"/>
                  <p:cNvSpPr txBox="1"/>
                  <p:nvPr/>
                </p:nvSpPr>
                <p:spPr>
                  <a:xfrm>
                    <a:off x="2982358" y="2193202"/>
                    <a:ext cx="2036458" cy="2036468"/>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dk1"/>
                      </a:buClr>
                      <a:buSzPts val="2000"/>
                      <a:buFont typeface="Calibri"/>
                      <a:buNone/>
                    </a:pPr>
                    <a:endParaRPr sz="2000" b="0" i="0" u="none" strike="noStrike" cap="none">
                      <a:solidFill>
                        <a:schemeClr val="lt1"/>
                      </a:solidFill>
                      <a:latin typeface="Calibri"/>
                      <a:ea typeface="Calibri"/>
                      <a:cs typeface="Calibri"/>
                      <a:sym typeface="Calibri"/>
                    </a:endParaRPr>
                  </a:p>
                  <a:p>
                    <a:pPr marL="0" marR="0" lvl="0" indent="0" algn="ctr" rtl="0">
                      <a:lnSpc>
                        <a:spcPct val="90000"/>
                      </a:lnSpc>
                      <a:spcBef>
                        <a:spcPts val="700"/>
                      </a:spcBef>
                      <a:spcAft>
                        <a:spcPts val="0"/>
                      </a:spcAft>
                      <a:buClr>
                        <a:schemeClr val="dk1"/>
                      </a:buClr>
                      <a:buSzPts val="2000"/>
                      <a:buFont typeface="Calibri"/>
                      <a:buNone/>
                    </a:pPr>
                    <a:endParaRPr sz="2000" b="0" i="0" u="none" strike="noStrike" cap="none">
                      <a:solidFill>
                        <a:schemeClr val="lt1"/>
                      </a:solidFill>
                      <a:latin typeface="Calibri"/>
                      <a:ea typeface="Calibri"/>
                      <a:cs typeface="Calibri"/>
                      <a:sym typeface="Calibri"/>
                    </a:endParaRPr>
                  </a:p>
                  <a:p>
                    <a:pPr marL="0" marR="0" lvl="0" indent="0" algn="ctr" rtl="0">
                      <a:lnSpc>
                        <a:spcPct val="90000"/>
                      </a:lnSpc>
                      <a:spcBef>
                        <a:spcPts val="700"/>
                      </a:spcBef>
                      <a:spcAft>
                        <a:spcPts val="0"/>
                      </a:spcAft>
                      <a:buClr>
                        <a:schemeClr val="dk1"/>
                      </a:buClr>
                      <a:buSzPts val="2000"/>
                      <a:buFont typeface="Calibri"/>
                      <a:buNone/>
                    </a:pPr>
                    <a:endParaRPr sz="2000" b="0" i="0" u="none" strike="noStrike" cap="none">
                      <a:solidFill>
                        <a:schemeClr val="lt1"/>
                      </a:solidFill>
                      <a:latin typeface="Calibri"/>
                      <a:ea typeface="Calibri"/>
                      <a:cs typeface="Calibri"/>
                      <a:sym typeface="Calibri"/>
                    </a:endParaRPr>
                  </a:p>
                  <a:p>
                    <a:pPr marL="0" marR="0" lvl="0" indent="0" algn="ctr" rtl="0">
                      <a:lnSpc>
                        <a:spcPct val="90000"/>
                      </a:lnSpc>
                      <a:spcBef>
                        <a:spcPts val="700"/>
                      </a:spcBef>
                      <a:spcAft>
                        <a:spcPts val="0"/>
                      </a:spcAft>
                      <a:buClr>
                        <a:schemeClr val="lt1"/>
                      </a:buClr>
                      <a:buSzPts val="1800"/>
                      <a:buFont typeface="Calibri"/>
                      <a:buNone/>
                    </a:pPr>
                    <a:r>
                      <a:rPr lang="en-GB" sz="1800" b="1" i="0" u="none" strike="noStrike" cap="none">
                        <a:solidFill>
                          <a:schemeClr val="lt1"/>
                        </a:solidFill>
                        <a:latin typeface="Calibri"/>
                        <a:ea typeface="Calibri"/>
                        <a:cs typeface="Calibri"/>
                        <a:sym typeface="Calibri"/>
                      </a:rPr>
                      <a:t>Creative-thinking Skills</a:t>
                    </a:r>
                    <a:endParaRPr sz="1400" b="0" i="0" u="none" strike="noStrike" cap="none">
                      <a:solidFill>
                        <a:srgbClr val="000000"/>
                      </a:solidFill>
                      <a:latin typeface="Arial"/>
                      <a:ea typeface="Arial"/>
                      <a:cs typeface="Arial"/>
                      <a:sym typeface="Arial"/>
                    </a:endParaRPr>
                  </a:p>
                </p:txBody>
              </p:sp>
              <p:sp>
                <p:nvSpPr>
                  <p:cNvPr id="169" name="Google Shape;169;p9"/>
                  <p:cNvSpPr/>
                  <p:nvPr/>
                </p:nvSpPr>
                <p:spPr>
                  <a:xfrm>
                    <a:off x="3371072" y="294670"/>
                    <a:ext cx="2879986" cy="2880000"/>
                  </a:xfrm>
                  <a:prstGeom prst="ellipse">
                    <a:avLst/>
                  </a:prstGeom>
                  <a:solidFill>
                    <a:srgbClr val="00B0F0">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9"/>
                  <p:cNvSpPr txBox="1"/>
                  <p:nvPr/>
                </p:nvSpPr>
                <p:spPr>
                  <a:xfrm>
                    <a:off x="3792836" y="716436"/>
                    <a:ext cx="2036458" cy="2036468"/>
                  </a:xfrm>
                  <a:prstGeom prst="rect">
                    <a:avLst/>
                  </a:prstGeom>
                  <a:noFill/>
                  <a:ln>
                    <a:noFill/>
                  </a:ln>
                </p:spPr>
                <p:txBody>
                  <a:bodyPr spcFirstLastPara="1" wrap="square" lIns="68575" tIns="68575" rIns="68575" bIns="68575" anchor="ctr" anchorCtr="0">
                    <a:noAutofit/>
                  </a:bodyPr>
                  <a:lstStyle/>
                  <a:p>
                    <a:pPr marL="0" marR="0" lvl="0" indent="0" algn="r" rtl="0">
                      <a:lnSpc>
                        <a:spcPct val="90000"/>
                      </a:lnSpc>
                      <a:spcBef>
                        <a:spcPts val="0"/>
                      </a:spcBef>
                      <a:spcAft>
                        <a:spcPts val="0"/>
                      </a:spcAft>
                      <a:buClr>
                        <a:schemeClr val="lt1"/>
                      </a:buClr>
                      <a:buSzPts val="1800"/>
                      <a:buFont typeface="Calibri"/>
                      <a:buNone/>
                    </a:pPr>
                    <a:r>
                      <a:rPr lang="en-GB" sz="1800" b="1" i="0" u="none" strike="noStrike" cap="none">
                        <a:solidFill>
                          <a:schemeClr val="lt1"/>
                        </a:solidFill>
                        <a:latin typeface="Calibri"/>
                        <a:ea typeface="Calibri"/>
                        <a:cs typeface="Calibri"/>
                        <a:sym typeface="Calibri"/>
                      </a:rPr>
                      <a:t>Motivation</a:t>
                    </a:r>
                    <a:endParaRPr sz="1400" b="0" i="0" u="none" strike="noStrike" cap="none">
                      <a:solidFill>
                        <a:srgbClr val="000000"/>
                      </a:solidFill>
                      <a:latin typeface="Arial"/>
                      <a:ea typeface="Arial"/>
                      <a:cs typeface="Arial"/>
                      <a:sym typeface="Arial"/>
                    </a:endParaRPr>
                  </a:p>
                </p:txBody>
              </p:sp>
            </p:grpSp>
            <p:sp>
              <p:nvSpPr>
                <p:cNvPr id="171" name="Google Shape;171;p9"/>
                <p:cNvSpPr txBox="1"/>
                <p:nvPr/>
              </p:nvSpPr>
              <p:spPr>
                <a:xfrm>
                  <a:off x="4827493" y="3618716"/>
                  <a:ext cx="124161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FFFF00"/>
                      </a:solidFill>
                      <a:latin typeface="Calibri"/>
                      <a:ea typeface="Calibri"/>
                      <a:cs typeface="Calibri"/>
                      <a:sym typeface="Calibri"/>
                    </a:rPr>
                    <a:t>Creativity</a:t>
                  </a:r>
                  <a:r>
                    <a:rPr lang="en-GB" sz="1800" b="0" i="0" u="none" strike="noStrike" cap="none">
                      <a:solidFill>
                        <a:srgbClr val="FFFF00"/>
                      </a:solidFill>
                      <a:latin typeface="Calibri"/>
                      <a:ea typeface="Calibri"/>
                      <a:cs typeface="Calibri"/>
                      <a:sym typeface="Calibri"/>
                    </a:rPr>
                    <a:t> </a:t>
                  </a:r>
                  <a:endParaRPr sz="1800" b="0" i="0" u="none" strike="noStrike" cap="none">
                    <a:solidFill>
                      <a:srgbClr val="FFFF00"/>
                    </a:solidFill>
                    <a:latin typeface="Calibri"/>
                    <a:ea typeface="Calibri"/>
                    <a:cs typeface="Calibri"/>
                    <a:sym typeface="Calibri"/>
                  </a:endParaRPr>
                </a:p>
              </p:txBody>
            </p:sp>
          </p:grpSp>
          <p:sp>
            <p:nvSpPr>
              <p:cNvPr id="172" name="Google Shape;172;p9"/>
              <p:cNvSpPr txBox="1"/>
              <p:nvPr/>
            </p:nvSpPr>
            <p:spPr>
              <a:xfrm>
                <a:off x="1139626" y="5732284"/>
                <a:ext cx="786652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15E115"/>
                    </a:solidFill>
                    <a:latin typeface="Calibri"/>
                    <a:ea typeface="Calibri"/>
                    <a:cs typeface="Calibri"/>
                    <a:sym typeface="Calibri"/>
                  </a:rPr>
                  <a:t>Determine how flexible and imaginatively people approach problems. </a:t>
                </a:r>
                <a:endParaRPr sz="1400" b="0" i="0" u="none" strike="noStrike" cap="none">
                  <a:solidFill>
                    <a:srgbClr val="000000"/>
                  </a:solidFill>
                  <a:latin typeface="Arial"/>
                  <a:ea typeface="Arial"/>
                  <a:cs typeface="Arial"/>
                  <a:sym typeface="Arial"/>
                </a:endParaRPr>
              </a:p>
            </p:txBody>
          </p:sp>
          <p:sp>
            <p:nvSpPr>
              <p:cNvPr id="173" name="Google Shape;173;p9"/>
              <p:cNvSpPr txBox="1"/>
              <p:nvPr/>
            </p:nvSpPr>
            <p:spPr>
              <a:xfrm>
                <a:off x="6920753" y="1710154"/>
                <a:ext cx="2326200" cy="3417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800" b="1" i="0" u="none" strike="noStrike" cap="none">
                    <a:solidFill>
                      <a:srgbClr val="00B0F0"/>
                    </a:solidFill>
                    <a:latin typeface="Calibri"/>
                    <a:ea typeface="Calibri"/>
                    <a:cs typeface="Calibri"/>
                    <a:sym typeface="Calibri"/>
                  </a:rPr>
                  <a:t>An inner passion to solve the problem at hand leads to solutions far more creative than do external rewards, such as money. Intrinsic motivation is the one that can be mostly immediately influenced by the work environment.</a:t>
                </a: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theme/theme1.xml><?xml version="1.0" encoding="utf-8"?>
<a:theme xmlns:a="http://schemas.openxmlformats.org/drawingml/2006/main" name="Project">
  <a:themeElements>
    <a:clrScheme name="BioBeo">
      <a:dk1>
        <a:srgbClr val="393939"/>
      </a:dk1>
      <a:lt1>
        <a:srgbClr val="FFFFFF"/>
      </a:lt1>
      <a:dk2>
        <a:srgbClr val="006A71"/>
      </a:dk2>
      <a:lt2>
        <a:srgbClr val="E7E6E6"/>
      </a:lt2>
      <a:accent1>
        <a:srgbClr val="F58220"/>
      </a:accent1>
      <a:accent2>
        <a:srgbClr val="DB3A64"/>
      </a:accent2>
      <a:accent3>
        <a:srgbClr val="006A71"/>
      </a:accent3>
      <a:accent4>
        <a:srgbClr val="008E97"/>
      </a:accent4>
      <a:accent5>
        <a:srgbClr val="9BDAE0"/>
      </a:accent5>
      <a:accent6>
        <a:srgbClr val="92D050"/>
      </a:accent6>
      <a:hlink>
        <a:srgbClr val="00B0F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7254</Words>
  <Application>Microsoft Office PowerPoint</Application>
  <PresentationFormat>Breitbild</PresentationFormat>
  <Paragraphs>546</Paragraphs>
  <Slides>57</Slides>
  <Notes>57</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57</vt:i4>
      </vt:variant>
    </vt:vector>
  </HeadingPairs>
  <TitlesOfParts>
    <vt:vector size="63" baseType="lpstr">
      <vt:lpstr>Calibri</vt:lpstr>
      <vt:lpstr>Courier New</vt:lpstr>
      <vt:lpstr>Quattrocento Sans</vt:lpstr>
      <vt:lpstr>Arial</vt:lpstr>
      <vt:lpstr>Noto Sans Symbols</vt:lpstr>
      <vt:lpstr>Project</vt:lpstr>
      <vt:lpstr>BioBeo</vt:lpstr>
      <vt:lpstr>Content</vt:lpstr>
      <vt:lpstr>What is Creativity?</vt:lpstr>
      <vt:lpstr>Where does Creativity come from?</vt:lpstr>
      <vt:lpstr>Rules of Creativity World</vt:lpstr>
      <vt:lpstr>Why is Creativity important and What does it contribute to?</vt:lpstr>
      <vt:lpstr>Why is Creativity important and What does it contribute to?</vt:lpstr>
      <vt:lpstr>What does Creativity depend on?</vt:lpstr>
      <vt:lpstr>What does Creativity depend on?</vt:lpstr>
      <vt:lpstr>What does Creativity depend on?</vt:lpstr>
      <vt:lpstr>What does Creativity depend on?</vt:lpstr>
      <vt:lpstr>7 Innovation Myths</vt:lpstr>
      <vt:lpstr>How to Develop Creativity?</vt:lpstr>
      <vt:lpstr>How to develop Creativity?</vt:lpstr>
      <vt:lpstr>How to develop Creativity?</vt:lpstr>
      <vt:lpstr>How to develop Creativity?</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Food for Thought</vt:lpstr>
      <vt:lpstr>Summary</vt:lpstr>
      <vt:lpstr>PowerPoint-Präsentation</vt:lpstr>
      <vt:lpstr>BioBeo Project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SYNYO</dc:creator>
  <cp:lastModifiedBy>Olivia Kafka</cp:lastModifiedBy>
  <cp:revision>1</cp:revision>
  <dcterms:created xsi:type="dcterms:W3CDTF">2019-05-16T10:14:01Z</dcterms:created>
  <dcterms:modified xsi:type="dcterms:W3CDTF">2025-04-29T11:18:00Z</dcterms:modified>
</cp:coreProperties>
</file>