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387">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ODk8bi5PiZdbM5GwJmU0Z99/K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5604EE-235B-4716-A51B-A7E671546503}">
  <a:tblStyle styleId="{BE5604EE-235B-4716-A51B-A7E67154650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8F9"/>
          </a:solidFill>
        </a:fill>
      </a:tcStyle>
    </a:wholeTbl>
    <a:band1H>
      <a:tcTxStyle/>
      <a:tcStyle>
        <a:tcBdr/>
        <a:fill>
          <a:solidFill>
            <a:srgbClr val="DEF1F3"/>
          </a:solidFill>
        </a:fill>
      </a:tcStyle>
    </a:band1H>
    <a:band2H>
      <a:tcTxStyle/>
      <a:tcStyle>
        <a:tcBdr/>
      </a:tcStyle>
    </a:band2H>
    <a:band1V>
      <a:tcTxStyle/>
      <a:tcStyle>
        <a:tcBdr/>
        <a:fill>
          <a:solidFill>
            <a:srgbClr val="DEF1F3"/>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86094" autoAdjust="0"/>
  </p:normalViewPr>
  <p:slideViewPr>
    <p:cSldViewPr snapToGrid="0">
      <p:cViewPr>
        <p:scale>
          <a:sx n="75" d="100"/>
          <a:sy n="75" d="100"/>
        </p:scale>
        <p:origin x="792" y="552"/>
      </p:cViewPr>
      <p:guideLst>
        <p:guide pos="3840"/>
        <p:guide orient="horz" pos="2387"/>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5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11111"/>
              </a:buClr>
              <a:buSzPts val="1200"/>
              <a:buFont typeface="Arial"/>
              <a:buNone/>
            </a:pPr>
            <a:r>
              <a:rPr lang="en-GB" b="0" i="0">
                <a:solidFill>
                  <a:srgbClr val="111111"/>
                </a:solidFill>
                <a:latin typeface="Arial"/>
                <a:ea typeface="Arial"/>
                <a:cs typeface="Arial"/>
                <a:sym typeface="Arial"/>
              </a:rPr>
              <a:t>This is a game that helps you discover the bio-based products that are around you in your daily life. You can print out a bingo card with different categories of products, such as food, clothing, cosmetics, packaging, etc. Then, you can ask to look for items that are made from biological resources, such as plants, animals, microorganisms, or natural resources. For example, a banana is a bio-based food, a cotton shirt is a bio-based clothing, and a soap bar is a bio-based cosmetic. You can ask to mark the items on the bingo card and ask to try to complete a row, a column or a diagonal.  </a:t>
            </a:r>
            <a:r>
              <a:rPr lang="en-GB">
                <a:latin typeface="Arial"/>
                <a:ea typeface="Arial"/>
                <a:cs typeface="Arial"/>
                <a:sym typeface="Arial"/>
              </a:rPr>
              <a:t>You can also teach more about the benefits of using bio-based products instead of fossil-based ones during this exercise.</a:t>
            </a:r>
            <a:endParaRPr>
              <a:solidFill>
                <a:schemeClr val="accent1"/>
              </a:solidFill>
            </a:endParaRPr>
          </a:p>
          <a:p>
            <a:pPr marL="0" lvl="0" indent="0" algn="l" rtl="0">
              <a:spcBef>
                <a:spcPts val="0"/>
              </a:spcBef>
              <a:spcAft>
                <a:spcPts val="0"/>
              </a:spcAft>
              <a:buNone/>
            </a:pPr>
            <a:endParaRPr/>
          </a:p>
        </p:txBody>
      </p:sp>
      <p:sp>
        <p:nvSpPr>
          <p:cNvPr id="419" name="Google Shape;41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p:cSld name="Title Slide ">
    <p:spTree>
      <p:nvGrpSpPr>
        <p:cNvPr id="1" name="Shape 14"/>
        <p:cNvGrpSpPr/>
        <p:nvPr/>
      </p:nvGrpSpPr>
      <p:grpSpPr>
        <a:xfrm>
          <a:off x="0" y="0"/>
          <a:ext cx="0" cy="0"/>
          <a:chOff x="0" y="0"/>
          <a:chExt cx="0" cy="0"/>
        </a:xfrm>
      </p:grpSpPr>
      <p:pic>
        <p:nvPicPr>
          <p:cNvPr id="15" name="Google Shape;15;p46"/>
          <p:cNvPicPr preferRelativeResize="0"/>
          <p:nvPr/>
        </p:nvPicPr>
        <p:blipFill rotWithShape="1">
          <a:blip r:embed="rId2">
            <a:alphaModFix/>
          </a:blip>
          <a:srcRect l="22" r="23"/>
          <a:stretch/>
        </p:blipFill>
        <p:spPr>
          <a:xfrm>
            <a:off x="8738441" y="3428999"/>
            <a:ext cx="3453558" cy="3429001"/>
          </a:xfrm>
          <a:prstGeom prst="rect">
            <a:avLst/>
          </a:prstGeom>
          <a:noFill/>
          <a:ln>
            <a:noFill/>
          </a:ln>
        </p:spPr>
      </p:pic>
      <p:pic>
        <p:nvPicPr>
          <p:cNvPr id="17" name="Google Shape;17;p46"/>
          <p:cNvPicPr preferRelativeResize="0"/>
          <p:nvPr/>
        </p:nvPicPr>
        <p:blipFill rotWithShape="1">
          <a:blip r:embed="rId3">
            <a:alphaModFix/>
          </a:blip>
          <a:srcRect/>
          <a:stretch/>
        </p:blipFill>
        <p:spPr>
          <a:xfrm>
            <a:off x="9930254" y="261564"/>
            <a:ext cx="1849484" cy="909329"/>
          </a:xfrm>
          <a:prstGeom prst="rect">
            <a:avLst/>
          </a:prstGeom>
          <a:noFill/>
          <a:ln>
            <a:noFill/>
          </a:ln>
        </p:spPr>
      </p:pic>
      <p:sp>
        <p:nvSpPr>
          <p:cNvPr id="18" name="Google Shape;18;p46"/>
          <p:cNvSpPr txBox="1">
            <a:spLocks noGrp="1"/>
          </p:cNvSpPr>
          <p:nvPr>
            <p:ph type="ctrTitle"/>
          </p:nvPr>
        </p:nvSpPr>
        <p:spPr>
          <a:xfrm>
            <a:off x="439738" y="1281715"/>
            <a:ext cx="11340000" cy="1080000"/>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3300"/>
              <a:buFont typeface="Calibri"/>
              <a:buNone/>
              <a:defRPr sz="33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6"/>
          <p:cNvSpPr txBox="1">
            <a:spLocks noGrp="1"/>
          </p:cNvSpPr>
          <p:nvPr>
            <p:ph type="subTitle" idx="1"/>
          </p:nvPr>
        </p:nvSpPr>
        <p:spPr>
          <a:xfrm>
            <a:off x="439738" y="2437858"/>
            <a:ext cx="11340000" cy="127967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4"/>
              </a:buClr>
              <a:buSzPts val="2800"/>
              <a:buNone/>
              <a:defRPr sz="2800">
                <a:solidFill>
                  <a:schemeClr val="accent4"/>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46"/>
          <p:cNvSpPr txBox="1">
            <a:spLocks noGrp="1"/>
          </p:cNvSpPr>
          <p:nvPr>
            <p:ph type="body" idx="2"/>
          </p:nvPr>
        </p:nvSpPr>
        <p:spPr>
          <a:xfrm>
            <a:off x="439739" y="3792940"/>
            <a:ext cx="8620442" cy="360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3"/>
              </a:buClr>
              <a:buSzPts val="2000"/>
              <a:buNone/>
              <a:defRPr sz="2000" b="1">
                <a:solidFill>
                  <a:schemeClr val="accent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6"/>
          <p:cNvSpPr txBox="1">
            <a:spLocks noGrp="1"/>
          </p:cNvSpPr>
          <p:nvPr>
            <p:ph type="body" idx="3"/>
          </p:nvPr>
        </p:nvSpPr>
        <p:spPr>
          <a:xfrm>
            <a:off x="439739" y="5188138"/>
            <a:ext cx="8620442" cy="27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04F54"/>
              </a:buClr>
              <a:buSzPts val="1400"/>
              <a:buNone/>
              <a:defRPr sz="1400" b="0">
                <a:solidFill>
                  <a:srgbClr val="004F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46"/>
          <p:cNvSpPr txBox="1">
            <a:spLocks noGrp="1"/>
          </p:cNvSpPr>
          <p:nvPr>
            <p:ph type="body" idx="4"/>
          </p:nvPr>
        </p:nvSpPr>
        <p:spPr>
          <a:xfrm>
            <a:off x="439739" y="4891889"/>
            <a:ext cx="8620442" cy="27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4F54"/>
              </a:buClr>
              <a:buSzPts val="1400"/>
              <a:buNone/>
              <a:defRPr sz="1400" b="0">
                <a:solidFill>
                  <a:srgbClr val="004F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6"/>
          <p:cNvSpPr txBox="1">
            <a:spLocks noGrp="1"/>
          </p:cNvSpPr>
          <p:nvPr>
            <p:ph type="body" idx="5"/>
          </p:nvPr>
        </p:nvSpPr>
        <p:spPr>
          <a:xfrm>
            <a:off x="439739" y="4175433"/>
            <a:ext cx="8620442" cy="629925"/>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chemeClr val="accent3"/>
              </a:buClr>
              <a:buSzPts val="1800"/>
              <a:buFont typeface="Noto Sans Symbols"/>
              <a:buNone/>
              <a:defRPr sz="1800" b="0">
                <a:solidFill>
                  <a:schemeClr val="accent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 name="Grafik 2">
            <a:extLst>
              <a:ext uri="{FF2B5EF4-FFF2-40B4-BE49-F238E27FC236}">
                <a16:creationId xmlns:a16="http://schemas.microsoft.com/office/drawing/2014/main" id="{BB7CDA7F-2BEC-9B2A-1F93-951B345BB543}"/>
              </a:ext>
            </a:extLst>
          </p:cNvPr>
          <p:cNvPicPr>
            <a:picLocks noChangeAspect="1"/>
          </p:cNvPicPr>
          <p:nvPr userDrawn="1"/>
        </p:nvPicPr>
        <p:blipFill>
          <a:blip r:embed="rId4"/>
          <a:stretch>
            <a:fillRect/>
          </a:stretch>
        </p:blipFill>
        <p:spPr>
          <a:xfrm>
            <a:off x="439738" y="5875942"/>
            <a:ext cx="8620443" cy="71764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24"/>
        <p:cNvGrpSpPr/>
        <p:nvPr/>
      </p:nvGrpSpPr>
      <p:grpSpPr>
        <a:xfrm>
          <a:off x="0" y="0"/>
          <a:ext cx="0" cy="0"/>
          <a:chOff x="0" y="0"/>
          <a:chExt cx="0" cy="0"/>
        </a:xfrm>
      </p:grpSpPr>
      <p:sp>
        <p:nvSpPr>
          <p:cNvPr id="25" name="Google Shape;25;p4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7"/>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7"/>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accent4"/>
              </a:buClr>
              <a:buSzPts val="1400"/>
              <a:buNone/>
              <a:defRPr sz="14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a:solidFill>
                  <a:srgbClr val="8E8E8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8E8E8E"/>
                </a:solidFill>
                <a:latin typeface="Calibri"/>
                <a:ea typeface="Calibri"/>
                <a:cs typeface="Calibri"/>
                <a:sym typeface="Calibri"/>
              </a:defRPr>
            </a:lvl1pPr>
            <a:lvl2pPr marL="0" lvl="1" indent="0" algn="r">
              <a:spcBef>
                <a:spcPts val="0"/>
              </a:spcBef>
              <a:buNone/>
              <a:defRPr sz="1000" b="0" i="0" u="none" strike="noStrike" cap="none">
                <a:solidFill>
                  <a:srgbClr val="8E8E8E"/>
                </a:solidFill>
                <a:latin typeface="Calibri"/>
                <a:ea typeface="Calibri"/>
                <a:cs typeface="Calibri"/>
                <a:sym typeface="Calibri"/>
              </a:defRPr>
            </a:lvl2pPr>
            <a:lvl3pPr marL="0" lvl="2" indent="0" algn="r">
              <a:spcBef>
                <a:spcPts val="0"/>
              </a:spcBef>
              <a:buNone/>
              <a:defRPr sz="1000" b="0" i="0" u="none" strike="noStrike" cap="none">
                <a:solidFill>
                  <a:srgbClr val="8E8E8E"/>
                </a:solidFill>
                <a:latin typeface="Calibri"/>
                <a:ea typeface="Calibri"/>
                <a:cs typeface="Calibri"/>
                <a:sym typeface="Calibri"/>
              </a:defRPr>
            </a:lvl3pPr>
            <a:lvl4pPr marL="0" lvl="3" indent="0" algn="r">
              <a:spcBef>
                <a:spcPts val="0"/>
              </a:spcBef>
              <a:buNone/>
              <a:defRPr sz="1000" b="0" i="0" u="none" strike="noStrike" cap="none">
                <a:solidFill>
                  <a:srgbClr val="8E8E8E"/>
                </a:solidFill>
                <a:latin typeface="Calibri"/>
                <a:ea typeface="Calibri"/>
                <a:cs typeface="Calibri"/>
                <a:sym typeface="Calibri"/>
              </a:defRPr>
            </a:lvl4pPr>
            <a:lvl5pPr marL="0" lvl="4" indent="0" algn="r">
              <a:spcBef>
                <a:spcPts val="0"/>
              </a:spcBef>
              <a:buNone/>
              <a:defRPr sz="1000" b="0" i="0" u="none" strike="noStrike" cap="none">
                <a:solidFill>
                  <a:srgbClr val="8E8E8E"/>
                </a:solidFill>
                <a:latin typeface="Calibri"/>
                <a:ea typeface="Calibri"/>
                <a:cs typeface="Calibri"/>
                <a:sym typeface="Calibri"/>
              </a:defRPr>
            </a:lvl5pPr>
            <a:lvl6pPr marL="0" lvl="5" indent="0" algn="r">
              <a:spcBef>
                <a:spcPts val="0"/>
              </a:spcBef>
              <a:buNone/>
              <a:defRPr sz="1000" b="0" i="0" u="none" strike="noStrike" cap="none">
                <a:solidFill>
                  <a:srgbClr val="8E8E8E"/>
                </a:solidFill>
                <a:latin typeface="Calibri"/>
                <a:ea typeface="Calibri"/>
                <a:cs typeface="Calibri"/>
                <a:sym typeface="Calibri"/>
              </a:defRPr>
            </a:lvl6pPr>
            <a:lvl7pPr marL="0" lvl="6" indent="0" algn="r">
              <a:spcBef>
                <a:spcPts val="0"/>
              </a:spcBef>
              <a:buNone/>
              <a:defRPr sz="1000" b="0" i="0" u="none" strike="noStrike" cap="none">
                <a:solidFill>
                  <a:srgbClr val="8E8E8E"/>
                </a:solidFill>
                <a:latin typeface="Calibri"/>
                <a:ea typeface="Calibri"/>
                <a:cs typeface="Calibri"/>
                <a:sym typeface="Calibri"/>
              </a:defRPr>
            </a:lvl7pPr>
            <a:lvl8pPr marL="0" lvl="7" indent="0" algn="r">
              <a:spcBef>
                <a:spcPts val="0"/>
              </a:spcBef>
              <a:buNone/>
              <a:defRPr sz="1000" b="0" i="0" u="none" strike="noStrike" cap="none">
                <a:solidFill>
                  <a:srgbClr val="8E8E8E"/>
                </a:solidFill>
                <a:latin typeface="Calibri"/>
                <a:ea typeface="Calibri"/>
                <a:cs typeface="Calibri"/>
                <a:sym typeface="Calibri"/>
              </a:defRPr>
            </a:lvl8pPr>
            <a:lvl9pPr marL="0" lvl="8" indent="0" algn="r">
              <a:spcBef>
                <a:spcPts val="0"/>
              </a:spcBef>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pic>
        <p:nvPicPr>
          <p:cNvPr id="30" name="Google Shape;30;p47"/>
          <p:cNvPicPr preferRelativeResize="0"/>
          <p:nvPr/>
        </p:nvPicPr>
        <p:blipFill rotWithShape="1">
          <a:blip r:embed="rId2">
            <a:alphaModFix/>
          </a:blip>
          <a:srcRect/>
          <a:stretch/>
        </p:blipFill>
        <p:spPr>
          <a:xfrm>
            <a:off x="10469828" y="257065"/>
            <a:ext cx="1296171" cy="63728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mpty Slide">
  <p:cSld name="Empty Slide">
    <p:spTree>
      <p:nvGrpSpPr>
        <p:cNvPr id="1" name="Shape 31"/>
        <p:cNvGrpSpPr/>
        <p:nvPr/>
      </p:nvGrpSpPr>
      <p:grpSpPr>
        <a:xfrm>
          <a:off x="0" y="0"/>
          <a:ext cx="0" cy="0"/>
          <a:chOff x="0" y="0"/>
          <a:chExt cx="0" cy="0"/>
        </a:xfrm>
      </p:grpSpPr>
      <p:sp>
        <p:nvSpPr>
          <p:cNvPr id="32" name="Google Shape;32;p48"/>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8"/>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accent4"/>
              </a:buClr>
              <a:buSzPts val="1400"/>
              <a:buNone/>
              <a:defRPr sz="14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8"/>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a:solidFill>
                  <a:srgbClr val="8E8E8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8"/>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8E8E8E"/>
                </a:solidFill>
                <a:latin typeface="Calibri"/>
                <a:ea typeface="Calibri"/>
                <a:cs typeface="Calibri"/>
                <a:sym typeface="Calibri"/>
              </a:defRPr>
            </a:lvl1pPr>
            <a:lvl2pPr marL="0" lvl="1" indent="0" algn="r">
              <a:spcBef>
                <a:spcPts val="0"/>
              </a:spcBef>
              <a:buNone/>
              <a:defRPr sz="1000" b="0" i="0" u="none" strike="noStrike" cap="none">
                <a:solidFill>
                  <a:srgbClr val="8E8E8E"/>
                </a:solidFill>
                <a:latin typeface="Calibri"/>
                <a:ea typeface="Calibri"/>
                <a:cs typeface="Calibri"/>
                <a:sym typeface="Calibri"/>
              </a:defRPr>
            </a:lvl2pPr>
            <a:lvl3pPr marL="0" lvl="2" indent="0" algn="r">
              <a:spcBef>
                <a:spcPts val="0"/>
              </a:spcBef>
              <a:buNone/>
              <a:defRPr sz="1000" b="0" i="0" u="none" strike="noStrike" cap="none">
                <a:solidFill>
                  <a:srgbClr val="8E8E8E"/>
                </a:solidFill>
                <a:latin typeface="Calibri"/>
                <a:ea typeface="Calibri"/>
                <a:cs typeface="Calibri"/>
                <a:sym typeface="Calibri"/>
              </a:defRPr>
            </a:lvl3pPr>
            <a:lvl4pPr marL="0" lvl="3" indent="0" algn="r">
              <a:spcBef>
                <a:spcPts val="0"/>
              </a:spcBef>
              <a:buNone/>
              <a:defRPr sz="1000" b="0" i="0" u="none" strike="noStrike" cap="none">
                <a:solidFill>
                  <a:srgbClr val="8E8E8E"/>
                </a:solidFill>
                <a:latin typeface="Calibri"/>
                <a:ea typeface="Calibri"/>
                <a:cs typeface="Calibri"/>
                <a:sym typeface="Calibri"/>
              </a:defRPr>
            </a:lvl4pPr>
            <a:lvl5pPr marL="0" lvl="4" indent="0" algn="r">
              <a:spcBef>
                <a:spcPts val="0"/>
              </a:spcBef>
              <a:buNone/>
              <a:defRPr sz="1000" b="0" i="0" u="none" strike="noStrike" cap="none">
                <a:solidFill>
                  <a:srgbClr val="8E8E8E"/>
                </a:solidFill>
                <a:latin typeface="Calibri"/>
                <a:ea typeface="Calibri"/>
                <a:cs typeface="Calibri"/>
                <a:sym typeface="Calibri"/>
              </a:defRPr>
            </a:lvl5pPr>
            <a:lvl6pPr marL="0" lvl="5" indent="0" algn="r">
              <a:spcBef>
                <a:spcPts val="0"/>
              </a:spcBef>
              <a:buNone/>
              <a:defRPr sz="1000" b="0" i="0" u="none" strike="noStrike" cap="none">
                <a:solidFill>
                  <a:srgbClr val="8E8E8E"/>
                </a:solidFill>
                <a:latin typeface="Calibri"/>
                <a:ea typeface="Calibri"/>
                <a:cs typeface="Calibri"/>
                <a:sym typeface="Calibri"/>
              </a:defRPr>
            </a:lvl6pPr>
            <a:lvl7pPr marL="0" lvl="6" indent="0" algn="r">
              <a:spcBef>
                <a:spcPts val="0"/>
              </a:spcBef>
              <a:buNone/>
              <a:defRPr sz="1000" b="0" i="0" u="none" strike="noStrike" cap="none">
                <a:solidFill>
                  <a:srgbClr val="8E8E8E"/>
                </a:solidFill>
                <a:latin typeface="Calibri"/>
                <a:ea typeface="Calibri"/>
                <a:cs typeface="Calibri"/>
                <a:sym typeface="Calibri"/>
              </a:defRPr>
            </a:lvl7pPr>
            <a:lvl8pPr marL="0" lvl="7" indent="0" algn="r">
              <a:spcBef>
                <a:spcPts val="0"/>
              </a:spcBef>
              <a:buNone/>
              <a:defRPr sz="1000" b="0" i="0" u="none" strike="noStrike" cap="none">
                <a:solidFill>
                  <a:srgbClr val="8E8E8E"/>
                </a:solidFill>
                <a:latin typeface="Calibri"/>
                <a:ea typeface="Calibri"/>
                <a:cs typeface="Calibri"/>
                <a:sym typeface="Calibri"/>
              </a:defRPr>
            </a:lvl8pPr>
            <a:lvl9pPr marL="0" lvl="8" indent="0" algn="r">
              <a:spcBef>
                <a:spcPts val="0"/>
              </a:spcBef>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pic>
        <p:nvPicPr>
          <p:cNvPr id="36" name="Google Shape;36;p48"/>
          <p:cNvPicPr preferRelativeResize="0"/>
          <p:nvPr/>
        </p:nvPicPr>
        <p:blipFill rotWithShape="1">
          <a:blip r:embed="rId2">
            <a:alphaModFix/>
          </a:blip>
          <a:srcRect/>
          <a:stretch/>
        </p:blipFill>
        <p:spPr>
          <a:xfrm>
            <a:off x="10469828" y="257065"/>
            <a:ext cx="1296171" cy="63728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
  <p:cSld name="Section Slide ">
    <p:spTree>
      <p:nvGrpSpPr>
        <p:cNvPr id="1" name="Shape 37"/>
        <p:cNvGrpSpPr/>
        <p:nvPr/>
      </p:nvGrpSpPr>
      <p:grpSpPr>
        <a:xfrm>
          <a:off x="0" y="0"/>
          <a:ext cx="0" cy="0"/>
          <a:chOff x="0" y="0"/>
          <a:chExt cx="0" cy="0"/>
        </a:xfrm>
      </p:grpSpPr>
      <p:pic>
        <p:nvPicPr>
          <p:cNvPr id="38" name="Google Shape;38;p49"/>
          <p:cNvPicPr preferRelativeResize="0"/>
          <p:nvPr/>
        </p:nvPicPr>
        <p:blipFill rotWithShape="1">
          <a:blip r:embed="rId2">
            <a:alphaModFix/>
          </a:blip>
          <a:srcRect t="1070" b="1070"/>
          <a:stretch/>
        </p:blipFill>
        <p:spPr>
          <a:xfrm>
            <a:off x="9010653" y="3768261"/>
            <a:ext cx="3181346" cy="3089740"/>
          </a:xfrm>
          <a:prstGeom prst="rect">
            <a:avLst/>
          </a:prstGeom>
          <a:noFill/>
          <a:ln>
            <a:noFill/>
          </a:ln>
        </p:spPr>
      </p:pic>
      <p:sp>
        <p:nvSpPr>
          <p:cNvPr id="39" name="Google Shape;39;p49"/>
          <p:cNvSpPr txBox="1">
            <a:spLocks noGrp="1"/>
          </p:cNvSpPr>
          <p:nvPr>
            <p:ph type="ctrTitle"/>
          </p:nvPr>
        </p:nvSpPr>
        <p:spPr>
          <a:xfrm>
            <a:off x="439738" y="1558248"/>
            <a:ext cx="11340000" cy="900000"/>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2600"/>
              <a:buFont typeface="Calibri"/>
              <a:buNone/>
              <a:defRPr sz="2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9"/>
          <p:cNvSpPr txBox="1">
            <a:spLocks noGrp="1"/>
          </p:cNvSpPr>
          <p:nvPr>
            <p:ph type="subTitle" idx="1"/>
          </p:nvPr>
        </p:nvSpPr>
        <p:spPr>
          <a:xfrm>
            <a:off x="439738" y="2528741"/>
            <a:ext cx="11352212" cy="24259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accent4"/>
              </a:buClr>
              <a:buSzPts val="2200"/>
              <a:buNone/>
              <a:defRPr sz="2200">
                <a:solidFill>
                  <a:schemeClr val="accent4"/>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 name="Google Shape;41;p4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a:solidFill>
                  <a:srgbClr val="8E8E8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888888"/>
                </a:solidFill>
                <a:latin typeface="Calibri"/>
                <a:ea typeface="Calibri"/>
                <a:cs typeface="Calibri"/>
                <a:sym typeface="Calibri"/>
              </a:defRPr>
            </a:lvl1pPr>
            <a:lvl2pPr marL="0" lvl="1" indent="0" algn="r">
              <a:spcBef>
                <a:spcPts val="0"/>
              </a:spcBef>
              <a:buNone/>
              <a:defRPr sz="1000" b="0" i="0" u="none" strike="noStrike" cap="none">
                <a:solidFill>
                  <a:srgbClr val="888888"/>
                </a:solidFill>
                <a:latin typeface="Calibri"/>
                <a:ea typeface="Calibri"/>
                <a:cs typeface="Calibri"/>
                <a:sym typeface="Calibri"/>
              </a:defRPr>
            </a:lvl2pPr>
            <a:lvl3pPr marL="0" lvl="2" indent="0" algn="r">
              <a:spcBef>
                <a:spcPts val="0"/>
              </a:spcBef>
              <a:buNone/>
              <a:defRPr sz="1000" b="0" i="0" u="none" strike="noStrike" cap="none">
                <a:solidFill>
                  <a:srgbClr val="888888"/>
                </a:solidFill>
                <a:latin typeface="Calibri"/>
                <a:ea typeface="Calibri"/>
                <a:cs typeface="Calibri"/>
                <a:sym typeface="Calibri"/>
              </a:defRPr>
            </a:lvl3pPr>
            <a:lvl4pPr marL="0" lvl="3" indent="0" algn="r">
              <a:spcBef>
                <a:spcPts val="0"/>
              </a:spcBef>
              <a:buNone/>
              <a:defRPr sz="1000" b="0" i="0" u="none" strike="noStrike" cap="none">
                <a:solidFill>
                  <a:srgbClr val="888888"/>
                </a:solidFill>
                <a:latin typeface="Calibri"/>
                <a:ea typeface="Calibri"/>
                <a:cs typeface="Calibri"/>
                <a:sym typeface="Calibri"/>
              </a:defRPr>
            </a:lvl4pPr>
            <a:lvl5pPr marL="0" lvl="4" indent="0" algn="r">
              <a:spcBef>
                <a:spcPts val="0"/>
              </a:spcBef>
              <a:buNone/>
              <a:defRPr sz="1000" b="0" i="0" u="none" strike="noStrike" cap="none">
                <a:solidFill>
                  <a:srgbClr val="888888"/>
                </a:solidFill>
                <a:latin typeface="Calibri"/>
                <a:ea typeface="Calibri"/>
                <a:cs typeface="Calibri"/>
                <a:sym typeface="Calibri"/>
              </a:defRPr>
            </a:lvl5pPr>
            <a:lvl6pPr marL="0" lvl="5" indent="0" algn="r">
              <a:spcBef>
                <a:spcPts val="0"/>
              </a:spcBef>
              <a:buNone/>
              <a:defRPr sz="1000" b="0" i="0" u="none" strike="noStrike" cap="none">
                <a:solidFill>
                  <a:srgbClr val="888888"/>
                </a:solidFill>
                <a:latin typeface="Calibri"/>
                <a:ea typeface="Calibri"/>
                <a:cs typeface="Calibri"/>
                <a:sym typeface="Calibri"/>
              </a:defRPr>
            </a:lvl6pPr>
            <a:lvl7pPr marL="0" lvl="6" indent="0" algn="r">
              <a:spcBef>
                <a:spcPts val="0"/>
              </a:spcBef>
              <a:buNone/>
              <a:defRPr sz="1000" b="0" i="0" u="none" strike="noStrike" cap="none">
                <a:solidFill>
                  <a:srgbClr val="888888"/>
                </a:solidFill>
                <a:latin typeface="Calibri"/>
                <a:ea typeface="Calibri"/>
                <a:cs typeface="Calibri"/>
                <a:sym typeface="Calibri"/>
              </a:defRPr>
            </a:lvl7pPr>
            <a:lvl8pPr marL="0" lvl="7" indent="0" algn="r">
              <a:spcBef>
                <a:spcPts val="0"/>
              </a:spcBef>
              <a:buNone/>
              <a:defRPr sz="1000" b="0" i="0" u="none" strike="noStrike" cap="none">
                <a:solidFill>
                  <a:srgbClr val="888888"/>
                </a:solidFill>
                <a:latin typeface="Calibri"/>
                <a:ea typeface="Calibri"/>
                <a:cs typeface="Calibri"/>
                <a:sym typeface="Calibri"/>
              </a:defRPr>
            </a:lvl8pPr>
            <a:lvl9pPr marL="0" lvl="8" indent="0" algn="r">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
        <p:nvSpPr>
          <p:cNvPr id="43" name="Google Shape;43;p49"/>
          <p:cNvSpPr txBox="1">
            <a:spLocks noGrp="1"/>
          </p:cNvSpPr>
          <p:nvPr>
            <p:ph type="body" idx="2"/>
          </p:nvPr>
        </p:nvSpPr>
        <p:spPr>
          <a:xfrm>
            <a:off x="439738" y="5034750"/>
            <a:ext cx="11352212" cy="13470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chemeClr val="accent3"/>
              </a:buClr>
              <a:buSzPts val="1500"/>
              <a:buFont typeface="Noto Sans Symbols"/>
              <a:buNone/>
              <a:defRPr sz="1500" b="0">
                <a:solidFill>
                  <a:schemeClr val="accent3"/>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9"/>
          <p:cNvSpPr txBox="1">
            <a:spLocks noGrp="1"/>
          </p:cNvSpPr>
          <p:nvPr>
            <p:ph type="body" idx="3"/>
          </p:nvPr>
        </p:nvSpPr>
        <p:spPr>
          <a:xfrm>
            <a:off x="439738" y="1133262"/>
            <a:ext cx="11352212" cy="32053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chemeClr val="accent3"/>
              </a:buClr>
              <a:buSzPts val="1300"/>
              <a:buFont typeface="Noto Sans Symbols"/>
              <a:buNone/>
              <a:defRPr sz="1300" b="0">
                <a:solidFill>
                  <a:schemeClr val="accent3"/>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49"/>
          <p:cNvPicPr preferRelativeResize="0"/>
          <p:nvPr/>
        </p:nvPicPr>
        <p:blipFill rotWithShape="1">
          <a:blip r:embed="rId3">
            <a:alphaModFix/>
          </a:blip>
          <a:srcRect/>
          <a:stretch/>
        </p:blipFill>
        <p:spPr>
          <a:xfrm>
            <a:off x="9969998" y="138281"/>
            <a:ext cx="1796001" cy="8830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Columns) 1/2+1/2">
  <p:cSld name="Content Slide (Columns) 1/2+1/2">
    <p:spTree>
      <p:nvGrpSpPr>
        <p:cNvPr id="1" name="Shape 46"/>
        <p:cNvGrpSpPr/>
        <p:nvPr/>
      </p:nvGrpSpPr>
      <p:grpSpPr>
        <a:xfrm>
          <a:off x="0" y="0"/>
          <a:ext cx="0" cy="0"/>
          <a:chOff x="0" y="0"/>
          <a:chExt cx="0" cy="0"/>
        </a:xfrm>
      </p:grpSpPr>
      <p:sp>
        <p:nvSpPr>
          <p:cNvPr id="47" name="Google Shape;47;p50"/>
          <p:cNvSpPr txBox="1">
            <a:spLocks noGrp="1"/>
          </p:cNvSpPr>
          <p:nvPr>
            <p:ph type="title"/>
          </p:nvPr>
        </p:nvSpPr>
        <p:spPr>
          <a:xfrm>
            <a:off x="426000" y="274926"/>
            <a:ext cx="9310111" cy="382299"/>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0"/>
          <p:cNvSpPr txBox="1">
            <a:spLocks noGrp="1"/>
          </p:cNvSpPr>
          <p:nvPr>
            <p:ph type="body" idx="1"/>
          </p:nvPr>
        </p:nvSpPr>
        <p:spPr>
          <a:xfrm>
            <a:off x="425692" y="1140552"/>
            <a:ext cx="5545667" cy="52411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0"/>
          <p:cNvSpPr txBox="1">
            <a:spLocks noGrp="1"/>
          </p:cNvSpPr>
          <p:nvPr>
            <p:ph type="body" idx="2"/>
          </p:nvPr>
        </p:nvSpPr>
        <p:spPr>
          <a:xfrm>
            <a:off x="6228534" y="1140552"/>
            <a:ext cx="5545667" cy="52411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a:solidFill>
                  <a:srgbClr val="8E8E8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8E8E8E"/>
                </a:solidFill>
                <a:latin typeface="Calibri"/>
                <a:ea typeface="Calibri"/>
                <a:cs typeface="Calibri"/>
                <a:sym typeface="Calibri"/>
              </a:defRPr>
            </a:lvl1pPr>
            <a:lvl2pPr marL="0" lvl="1" indent="0" algn="r">
              <a:spcBef>
                <a:spcPts val="0"/>
              </a:spcBef>
              <a:buNone/>
              <a:defRPr sz="1000" b="0" i="0" u="none" strike="noStrike" cap="none">
                <a:solidFill>
                  <a:srgbClr val="8E8E8E"/>
                </a:solidFill>
                <a:latin typeface="Calibri"/>
                <a:ea typeface="Calibri"/>
                <a:cs typeface="Calibri"/>
                <a:sym typeface="Calibri"/>
              </a:defRPr>
            </a:lvl2pPr>
            <a:lvl3pPr marL="0" lvl="2" indent="0" algn="r">
              <a:spcBef>
                <a:spcPts val="0"/>
              </a:spcBef>
              <a:buNone/>
              <a:defRPr sz="1000" b="0" i="0" u="none" strike="noStrike" cap="none">
                <a:solidFill>
                  <a:srgbClr val="8E8E8E"/>
                </a:solidFill>
                <a:latin typeface="Calibri"/>
                <a:ea typeface="Calibri"/>
                <a:cs typeface="Calibri"/>
                <a:sym typeface="Calibri"/>
              </a:defRPr>
            </a:lvl3pPr>
            <a:lvl4pPr marL="0" lvl="3" indent="0" algn="r">
              <a:spcBef>
                <a:spcPts val="0"/>
              </a:spcBef>
              <a:buNone/>
              <a:defRPr sz="1000" b="0" i="0" u="none" strike="noStrike" cap="none">
                <a:solidFill>
                  <a:srgbClr val="8E8E8E"/>
                </a:solidFill>
                <a:latin typeface="Calibri"/>
                <a:ea typeface="Calibri"/>
                <a:cs typeface="Calibri"/>
                <a:sym typeface="Calibri"/>
              </a:defRPr>
            </a:lvl4pPr>
            <a:lvl5pPr marL="0" lvl="4" indent="0" algn="r">
              <a:spcBef>
                <a:spcPts val="0"/>
              </a:spcBef>
              <a:buNone/>
              <a:defRPr sz="1000" b="0" i="0" u="none" strike="noStrike" cap="none">
                <a:solidFill>
                  <a:srgbClr val="8E8E8E"/>
                </a:solidFill>
                <a:latin typeface="Calibri"/>
                <a:ea typeface="Calibri"/>
                <a:cs typeface="Calibri"/>
                <a:sym typeface="Calibri"/>
              </a:defRPr>
            </a:lvl5pPr>
            <a:lvl6pPr marL="0" lvl="5" indent="0" algn="r">
              <a:spcBef>
                <a:spcPts val="0"/>
              </a:spcBef>
              <a:buNone/>
              <a:defRPr sz="1000" b="0" i="0" u="none" strike="noStrike" cap="none">
                <a:solidFill>
                  <a:srgbClr val="8E8E8E"/>
                </a:solidFill>
                <a:latin typeface="Calibri"/>
                <a:ea typeface="Calibri"/>
                <a:cs typeface="Calibri"/>
                <a:sym typeface="Calibri"/>
              </a:defRPr>
            </a:lvl6pPr>
            <a:lvl7pPr marL="0" lvl="6" indent="0" algn="r">
              <a:spcBef>
                <a:spcPts val="0"/>
              </a:spcBef>
              <a:buNone/>
              <a:defRPr sz="1000" b="0" i="0" u="none" strike="noStrike" cap="none">
                <a:solidFill>
                  <a:srgbClr val="8E8E8E"/>
                </a:solidFill>
                <a:latin typeface="Calibri"/>
                <a:ea typeface="Calibri"/>
                <a:cs typeface="Calibri"/>
                <a:sym typeface="Calibri"/>
              </a:defRPr>
            </a:lvl7pPr>
            <a:lvl8pPr marL="0" lvl="7" indent="0" algn="r">
              <a:spcBef>
                <a:spcPts val="0"/>
              </a:spcBef>
              <a:buNone/>
              <a:defRPr sz="1000" b="0" i="0" u="none" strike="noStrike" cap="none">
                <a:solidFill>
                  <a:srgbClr val="8E8E8E"/>
                </a:solidFill>
                <a:latin typeface="Calibri"/>
                <a:ea typeface="Calibri"/>
                <a:cs typeface="Calibri"/>
                <a:sym typeface="Calibri"/>
              </a:defRPr>
            </a:lvl8pPr>
            <a:lvl9pPr marL="0" lvl="8" indent="0" algn="r">
              <a:spcBef>
                <a:spcPts val="0"/>
              </a:spcBef>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
        <p:nvSpPr>
          <p:cNvPr id="52" name="Google Shape;52;p50"/>
          <p:cNvSpPr txBox="1">
            <a:spLocks noGrp="1"/>
          </p:cNvSpPr>
          <p:nvPr>
            <p:ph type="body" idx="3"/>
          </p:nvPr>
        </p:nvSpPr>
        <p:spPr>
          <a:xfrm>
            <a:off x="426000" y="670693"/>
            <a:ext cx="9311866" cy="224657"/>
          </a:xfrm>
          <a:prstGeom prst="rect">
            <a:avLst/>
          </a:prstGeom>
          <a:noFill/>
          <a:ln>
            <a:noFill/>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accent4"/>
              </a:buClr>
              <a:buSzPts val="1400"/>
              <a:buNone/>
              <a:defRPr sz="14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p50"/>
          <p:cNvPicPr preferRelativeResize="0"/>
          <p:nvPr/>
        </p:nvPicPr>
        <p:blipFill rotWithShape="1">
          <a:blip r:embed="rId2">
            <a:alphaModFix/>
          </a:blip>
          <a:srcRect/>
          <a:stretch/>
        </p:blipFill>
        <p:spPr>
          <a:xfrm>
            <a:off x="10469828" y="257065"/>
            <a:ext cx="1296171" cy="63728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Slide (Columns) 2/3+1/3">
  <p:cSld name="Content Slide (Columns) 2/3+1/3">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426000" y="274926"/>
            <a:ext cx="9287626" cy="382299"/>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1"/>
          <p:cNvSpPr txBox="1">
            <a:spLocks noGrp="1"/>
          </p:cNvSpPr>
          <p:nvPr>
            <p:ph type="body" idx="1"/>
          </p:nvPr>
        </p:nvSpPr>
        <p:spPr>
          <a:xfrm>
            <a:off x="425692" y="1140552"/>
            <a:ext cx="7673280" cy="52411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51"/>
          <p:cNvSpPr txBox="1">
            <a:spLocks noGrp="1"/>
          </p:cNvSpPr>
          <p:nvPr>
            <p:ph type="body" idx="2"/>
          </p:nvPr>
        </p:nvSpPr>
        <p:spPr>
          <a:xfrm>
            <a:off x="8220892" y="1140552"/>
            <a:ext cx="3553309" cy="52411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51"/>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a:solidFill>
                  <a:srgbClr val="8E8E8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8E8E8E"/>
                </a:solidFill>
                <a:latin typeface="Calibri"/>
                <a:ea typeface="Calibri"/>
                <a:cs typeface="Calibri"/>
                <a:sym typeface="Calibri"/>
              </a:defRPr>
            </a:lvl1pPr>
            <a:lvl2pPr marL="0" lvl="1" indent="0" algn="r">
              <a:spcBef>
                <a:spcPts val="0"/>
              </a:spcBef>
              <a:buNone/>
              <a:defRPr sz="1000" b="0" i="0" u="none" strike="noStrike" cap="none">
                <a:solidFill>
                  <a:srgbClr val="8E8E8E"/>
                </a:solidFill>
                <a:latin typeface="Calibri"/>
                <a:ea typeface="Calibri"/>
                <a:cs typeface="Calibri"/>
                <a:sym typeface="Calibri"/>
              </a:defRPr>
            </a:lvl2pPr>
            <a:lvl3pPr marL="0" lvl="2" indent="0" algn="r">
              <a:spcBef>
                <a:spcPts val="0"/>
              </a:spcBef>
              <a:buNone/>
              <a:defRPr sz="1000" b="0" i="0" u="none" strike="noStrike" cap="none">
                <a:solidFill>
                  <a:srgbClr val="8E8E8E"/>
                </a:solidFill>
                <a:latin typeface="Calibri"/>
                <a:ea typeface="Calibri"/>
                <a:cs typeface="Calibri"/>
                <a:sym typeface="Calibri"/>
              </a:defRPr>
            </a:lvl3pPr>
            <a:lvl4pPr marL="0" lvl="3" indent="0" algn="r">
              <a:spcBef>
                <a:spcPts val="0"/>
              </a:spcBef>
              <a:buNone/>
              <a:defRPr sz="1000" b="0" i="0" u="none" strike="noStrike" cap="none">
                <a:solidFill>
                  <a:srgbClr val="8E8E8E"/>
                </a:solidFill>
                <a:latin typeface="Calibri"/>
                <a:ea typeface="Calibri"/>
                <a:cs typeface="Calibri"/>
                <a:sym typeface="Calibri"/>
              </a:defRPr>
            </a:lvl4pPr>
            <a:lvl5pPr marL="0" lvl="4" indent="0" algn="r">
              <a:spcBef>
                <a:spcPts val="0"/>
              </a:spcBef>
              <a:buNone/>
              <a:defRPr sz="1000" b="0" i="0" u="none" strike="noStrike" cap="none">
                <a:solidFill>
                  <a:srgbClr val="8E8E8E"/>
                </a:solidFill>
                <a:latin typeface="Calibri"/>
                <a:ea typeface="Calibri"/>
                <a:cs typeface="Calibri"/>
                <a:sym typeface="Calibri"/>
              </a:defRPr>
            </a:lvl5pPr>
            <a:lvl6pPr marL="0" lvl="5" indent="0" algn="r">
              <a:spcBef>
                <a:spcPts val="0"/>
              </a:spcBef>
              <a:buNone/>
              <a:defRPr sz="1000" b="0" i="0" u="none" strike="noStrike" cap="none">
                <a:solidFill>
                  <a:srgbClr val="8E8E8E"/>
                </a:solidFill>
                <a:latin typeface="Calibri"/>
                <a:ea typeface="Calibri"/>
                <a:cs typeface="Calibri"/>
                <a:sym typeface="Calibri"/>
              </a:defRPr>
            </a:lvl6pPr>
            <a:lvl7pPr marL="0" lvl="6" indent="0" algn="r">
              <a:spcBef>
                <a:spcPts val="0"/>
              </a:spcBef>
              <a:buNone/>
              <a:defRPr sz="1000" b="0" i="0" u="none" strike="noStrike" cap="none">
                <a:solidFill>
                  <a:srgbClr val="8E8E8E"/>
                </a:solidFill>
                <a:latin typeface="Calibri"/>
                <a:ea typeface="Calibri"/>
                <a:cs typeface="Calibri"/>
                <a:sym typeface="Calibri"/>
              </a:defRPr>
            </a:lvl7pPr>
            <a:lvl8pPr marL="0" lvl="7" indent="0" algn="r">
              <a:spcBef>
                <a:spcPts val="0"/>
              </a:spcBef>
              <a:buNone/>
              <a:defRPr sz="1000" b="0" i="0" u="none" strike="noStrike" cap="none">
                <a:solidFill>
                  <a:srgbClr val="8E8E8E"/>
                </a:solidFill>
                <a:latin typeface="Calibri"/>
                <a:ea typeface="Calibri"/>
                <a:cs typeface="Calibri"/>
                <a:sym typeface="Calibri"/>
              </a:defRPr>
            </a:lvl8pPr>
            <a:lvl9pPr marL="0" lvl="8" indent="0" algn="r">
              <a:spcBef>
                <a:spcPts val="0"/>
              </a:spcBef>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
        <p:nvSpPr>
          <p:cNvPr id="60" name="Google Shape;60;p51"/>
          <p:cNvSpPr txBox="1">
            <a:spLocks noGrp="1"/>
          </p:cNvSpPr>
          <p:nvPr>
            <p:ph type="body" idx="3"/>
          </p:nvPr>
        </p:nvSpPr>
        <p:spPr>
          <a:xfrm>
            <a:off x="426000" y="670693"/>
            <a:ext cx="9289377" cy="224657"/>
          </a:xfrm>
          <a:prstGeom prst="rect">
            <a:avLst/>
          </a:prstGeom>
          <a:noFill/>
          <a:ln>
            <a:noFill/>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accent4"/>
              </a:buClr>
              <a:buSzPts val="1400"/>
              <a:buNone/>
              <a:defRPr sz="14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 name="Google Shape;61;p51"/>
          <p:cNvPicPr preferRelativeResize="0"/>
          <p:nvPr/>
        </p:nvPicPr>
        <p:blipFill rotWithShape="1">
          <a:blip r:embed="rId2">
            <a:alphaModFix/>
          </a:blip>
          <a:srcRect/>
          <a:stretch/>
        </p:blipFill>
        <p:spPr>
          <a:xfrm>
            <a:off x="10469828" y="257065"/>
            <a:ext cx="1296171" cy="63728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Slide (without logo)">
  <p:cSld name="Content Slide (without logo)">
    <p:spTree>
      <p:nvGrpSpPr>
        <p:cNvPr id="1" name="Shape 62"/>
        <p:cNvGrpSpPr/>
        <p:nvPr/>
      </p:nvGrpSpPr>
      <p:grpSpPr>
        <a:xfrm>
          <a:off x="0" y="0"/>
          <a:ext cx="0" cy="0"/>
          <a:chOff x="0" y="0"/>
          <a:chExt cx="0" cy="0"/>
        </a:xfrm>
      </p:grpSpPr>
      <p:sp>
        <p:nvSpPr>
          <p:cNvPr id="63" name="Google Shape;63;p52"/>
          <p:cNvSpPr txBox="1">
            <a:spLocks noGrp="1"/>
          </p:cNvSpPr>
          <p:nvPr>
            <p:ph type="title"/>
          </p:nvPr>
        </p:nvSpPr>
        <p:spPr>
          <a:xfrm>
            <a:off x="426000" y="274926"/>
            <a:ext cx="11340000" cy="382299"/>
          </a:xfrm>
          <a:prstGeom prst="rect">
            <a:avLst/>
          </a:prstGeom>
          <a:noFill/>
          <a:ln>
            <a:noFill/>
          </a:ln>
        </p:spPr>
        <p:txBody>
          <a:bodyPr spcFirstLastPara="1" wrap="square" lIns="91425" tIns="0" rIns="91425" bIns="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52"/>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52"/>
          <p:cNvSpPr txBox="1">
            <a:spLocks noGrp="1"/>
          </p:cNvSpPr>
          <p:nvPr>
            <p:ph type="body" idx="2"/>
          </p:nvPr>
        </p:nvSpPr>
        <p:spPr>
          <a:xfrm>
            <a:off x="426000" y="670693"/>
            <a:ext cx="11342138" cy="224657"/>
          </a:xfrm>
          <a:prstGeom prst="rect">
            <a:avLst/>
          </a:prstGeom>
          <a:noFill/>
          <a:ln>
            <a:noFill/>
          </a:ln>
        </p:spPr>
        <p:txBody>
          <a:bodyPr spcFirstLastPara="1" wrap="square" lIns="91425" tIns="0" rIns="91425" bIns="0" anchor="ctr" anchorCtr="0">
            <a:noAutofit/>
          </a:bodyPr>
          <a:lstStyle>
            <a:lvl1pPr marL="457200" lvl="0" indent="-228600" algn="l">
              <a:lnSpc>
                <a:spcPct val="90000"/>
              </a:lnSpc>
              <a:spcBef>
                <a:spcPts val="1000"/>
              </a:spcBef>
              <a:spcAft>
                <a:spcPts val="0"/>
              </a:spcAft>
              <a:buClr>
                <a:schemeClr val="accent4"/>
              </a:buClr>
              <a:buSzPts val="1400"/>
              <a:buNone/>
              <a:defRPr sz="1400">
                <a:solidFill>
                  <a:schemeClr val="accent4"/>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5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000">
                <a:solidFill>
                  <a:srgbClr val="8E8E8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rgbClr val="8E8E8E"/>
                </a:solidFill>
                <a:latin typeface="Calibri"/>
                <a:ea typeface="Calibri"/>
                <a:cs typeface="Calibri"/>
                <a:sym typeface="Calibri"/>
              </a:defRPr>
            </a:lvl1pPr>
            <a:lvl2pPr marL="0" lvl="1" indent="0" algn="r">
              <a:spcBef>
                <a:spcPts val="0"/>
              </a:spcBef>
              <a:buNone/>
              <a:defRPr sz="1000" b="0" i="0" u="none" strike="noStrike" cap="none">
                <a:solidFill>
                  <a:srgbClr val="8E8E8E"/>
                </a:solidFill>
                <a:latin typeface="Calibri"/>
                <a:ea typeface="Calibri"/>
                <a:cs typeface="Calibri"/>
                <a:sym typeface="Calibri"/>
              </a:defRPr>
            </a:lvl2pPr>
            <a:lvl3pPr marL="0" lvl="2" indent="0" algn="r">
              <a:spcBef>
                <a:spcPts val="0"/>
              </a:spcBef>
              <a:buNone/>
              <a:defRPr sz="1000" b="0" i="0" u="none" strike="noStrike" cap="none">
                <a:solidFill>
                  <a:srgbClr val="8E8E8E"/>
                </a:solidFill>
                <a:latin typeface="Calibri"/>
                <a:ea typeface="Calibri"/>
                <a:cs typeface="Calibri"/>
                <a:sym typeface="Calibri"/>
              </a:defRPr>
            </a:lvl3pPr>
            <a:lvl4pPr marL="0" lvl="3" indent="0" algn="r">
              <a:spcBef>
                <a:spcPts val="0"/>
              </a:spcBef>
              <a:buNone/>
              <a:defRPr sz="1000" b="0" i="0" u="none" strike="noStrike" cap="none">
                <a:solidFill>
                  <a:srgbClr val="8E8E8E"/>
                </a:solidFill>
                <a:latin typeface="Calibri"/>
                <a:ea typeface="Calibri"/>
                <a:cs typeface="Calibri"/>
                <a:sym typeface="Calibri"/>
              </a:defRPr>
            </a:lvl4pPr>
            <a:lvl5pPr marL="0" lvl="4" indent="0" algn="r">
              <a:spcBef>
                <a:spcPts val="0"/>
              </a:spcBef>
              <a:buNone/>
              <a:defRPr sz="1000" b="0" i="0" u="none" strike="noStrike" cap="none">
                <a:solidFill>
                  <a:srgbClr val="8E8E8E"/>
                </a:solidFill>
                <a:latin typeface="Calibri"/>
                <a:ea typeface="Calibri"/>
                <a:cs typeface="Calibri"/>
                <a:sym typeface="Calibri"/>
              </a:defRPr>
            </a:lvl5pPr>
            <a:lvl6pPr marL="0" lvl="5" indent="0" algn="r">
              <a:spcBef>
                <a:spcPts val="0"/>
              </a:spcBef>
              <a:buNone/>
              <a:defRPr sz="1000" b="0" i="0" u="none" strike="noStrike" cap="none">
                <a:solidFill>
                  <a:srgbClr val="8E8E8E"/>
                </a:solidFill>
                <a:latin typeface="Calibri"/>
                <a:ea typeface="Calibri"/>
                <a:cs typeface="Calibri"/>
                <a:sym typeface="Calibri"/>
              </a:defRPr>
            </a:lvl6pPr>
            <a:lvl7pPr marL="0" lvl="6" indent="0" algn="r">
              <a:spcBef>
                <a:spcPts val="0"/>
              </a:spcBef>
              <a:buNone/>
              <a:defRPr sz="1000" b="0" i="0" u="none" strike="noStrike" cap="none">
                <a:solidFill>
                  <a:srgbClr val="8E8E8E"/>
                </a:solidFill>
                <a:latin typeface="Calibri"/>
                <a:ea typeface="Calibri"/>
                <a:cs typeface="Calibri"/>
                <a:sym typeface="Calibri"/>
              </a:defRPr>
            </a:lvl7pPr>
            <a:lvl8pPr marL="0" lvl="7" indent="0" algn="r">
              <a:spcBef>
                <a:spcPts val="0"/>
              </a:spcBef>
              <a:buNone/>
              <a:defRPr sz="1000" b="0" i="0" u="none" strike="noStrike" cap="none">
                <a:solidFill>
                  <a:srgbClr val="8E8E8E"/>
                </a:solidFill>
                <a:latin typeface="Calibri"/>
                <a:ea typeface="Calibri"/>
                <a:cs typeface="Calibri"/>
                <a:sym typeface="Calibri"/>
              </a:defRPr>
            </a:lvl8pPr>
            <a:lvl9pPr marL="0" lvl="8" indent="0" algn="r">
              <a:spcBef>
                <a:spcPts val="0"/>
              </a:spcBef>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426000" y="274926"/>
            <a:ext cx="11340000" cy="382299"/>
          </a:xfrm>
          <a:prstGeom prst="rect">
            <a:avLst/>
          </a:prstGeom>
          <a:noFill/>
          <a:ln>
            <a:noFill/>
          </a:ln>
        </p:spPr>
        <p:txBody>
          <a:bodyPr spcFirstLastPara="1" wrap="square" lIns="91425" tIns="0" rIns="91425" bIns="0" anchor="ctr" anchorCtr="0">
            <a:normAutofit/>
          </a:bodyPr>
          <a:lstStyle>
            <a:lvl1pPr marR="0" lvl="0" algn="l" rtl="0">
              <a:lnSpc>
                <a:spcPct val="90000"/>
              </a:lnSpc>
              <a:spcBef>
                <a:spcPts val="0"/>
              </a:spcBef>
              <a:spcAft>
                <a:spcPts val="0"/>
              </a:spcAft>
              <a:buClr>
                <a:schemeClr val="accent1"/>
              </a:buClr>
              <a:buSzPts val="2300"/>
              <a:buFont typeface="Calibri"/>
              <a:buNone/>
              <a:defRPr sz="23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1pPr>
            <a:lvl2pPr marL="914400" marR="0" lvl="1" indent="-336550" algn="l" rtl="0">
              <a:lnSpc>
                <a:spcPct val="90000"/>
              </a:lnSpc>
              <a:spcBef>
                <a:spcPts val="500"/>
              </a:spcBef>
              <a:spcAft>
                <a:spcPts val="0"/>
              </a:spcAft>
              <a:buClr>
                <a:schemeClr val="dk1"/>
              </a:buClr>
              <a:buSzPts val="1700"/>
              <a:buFont typeface="Noto Sans Symbols"/>
              <a:buChar char="▪"/>
              <a:defRPr sz="17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5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500"/>
              </a:spcBef>
              <a:spcAft>
                <a:spcPts val="0"/>
              </a:spcAft>
              <a:buClr>
                <a:schemeClr val="dk1"/>
              </a:buClr>
              <a:buSzPts val="1300"/>
              <a:buFont typeface="Noto Sans Symbols"/>
              <a:buChar char="▪"/>
              <a:defRPr sz="13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500"/>
              </a:spcBef>
              <a:spcAft>
                <a:spcPts val="0"/>
              </a:spcAft>
              <a:buClr>
                <a:schemeClr val="dk1"/>
              </a:buClr>
              <a:buSzPts val="1100"/>
              <a:buFont typeface="Noto Sans Symbols"/>
              <a:buChar char="▪"/>
              <a:defRPr sz="11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E8E8E"/>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8E8E8E"/>
                </a:solidFill>
                <a:latin typeface="Calibri"/>
                <a:ea typeface="Calibri"/>
                <a:cs typeface="Calibri"/>
                <a:sym typeface="Calibri"/>
              </a:defRPr>
            </a:lvl1pPr>
            <a:lvl2pPr marL="0" marR="0" lvl="1" indent="0" algn="r" rtl="0">
              <a:spcBef>
                <a:spcPts val="0"/>
              </a:spcBef>
              <a:buNone/>
              <a:defRPr sz="1000" b="0" i="0" u="none" strike="noStrike" cap="none">
                <a:solidFill>
                  <a:srgbClr val="8E8E8E"/>
                </a:solidFill>
                <a:latin typeface="Calibri"/>
                <a:ea typeface="Calibri"/>
                <a:cs typeface="Calibri"/>
                <a:sym typeface="Calibri"/>
              </a:defRPr>
            </a:lvl2pPr>
            <a:lvl3pPr marL="0" marR="0" lvl="2" indent="0" algn="r" rtl="0">
              <a:spcBef>
                <a:spcPts val="0"/>
              </a:spcBef>
              <a:buNone/>
              <a:defRPr sz="1000" b="0" i="0" u="none" strike="noStrike" cap="none">
                <a:solidFill>
                  <a:srgbClr val="8E8E8E"/>
                </a:solidFill>
                <a:latin typeface="Calibri"/>
                <a:ea typeface="Calibri"/>
                <a:cs typeface="Calibri"/>
                <a:sym typeface="Calibri"/>
              </a:defRPr>
            </a:lvl3pPr>
            <a:lvl4pPr marL="0" marR="0" lvl="3" indent="0" algn="r" rtl="0">
              <a:spcBef>
                <a:spcPts val="0"/>
              </a:spcBef>
              <a:buNone/>
              <a:defRPr sz="1000" b="0" i="0" u="none" strike="noStrike" cap="none">
                <a:solidFill>
                  <a:srgbClr val="8E8E8E"/>
                </a:solidFill>
                <a:latin typeface="Calibri"/>
                <a:ea typeface="Calibri"/>
                <a:cs typeface="Calibri"/>
                <a:sym typeface="Calibri"/>
              </a:defRPr>
            </a:lvl4pPr>
            <a:lvl5pPr marL="0" marR="0" lvl="4" indent="0" algn="r" rtl="0">
              <a:spcBef>
                <a:spcPts val="0"/>
              </a:spcBef>
              <a:buNone/>
              <a:defRPr sz="1000" b="0" i="0" u="none" strike="noStrike" cap="none">
                <a:solidFill>
                  <a:srgbClr val="8E8E8E"/>
                </a:solidFill>
                <a:latin typeface="Calibri"/>
                <a:ea typeface="Calibri"/>
                <a:cs typeface="Calibri"/>
                <a:sym typeface="Calibri"/>
              </a:defRPr>
            </a:lvl5pPr>
            <a:lvl6pPr marL="0" marR="0" lvl="5" indent="0" algn="r" rtl="0">
              <a:spcBef>
                <a:spcPts val="0"/>
              </a:spcBef>
              <a:buNone/>
              <a:defRPr sz="1000" b="0" i="0" u="none" strike="noStrike" cap="none">
                <a:solidFill>
                  <a:srgbClr val="8E8E8E"/>
                </a:solidFill>
                <a:latin typeface="Calibri"/>
                <a:ea typeface="Calibri"/>
                <a:cs typeface="Calibri"/>
                <a:sym typeface="Calibri"/>
              </a:defRPr>
            </a:lvl6pPr>
            <a:lvl7pPr marL="0" marR="0" lvl="6" indent="0" algn="r" rtl="0">
              <a:spcBef>
                <a:spcPts val="0"/>
              </a:spcBef>
              <a:buNone/>
              <a:defRPr sz="1000" b="0" i="0" u="none" strike="noStrike" cap="none">
                <a:solidFill>
                  <a:srgbClr val="8E8E8E"/>
                </a:solidFill>
                <a:latin typeface="Calibri"/>
                <a:ea typeface="Calibri"/>
                <a:cs typeface="Calibri"/>
                <a:sym typeface="Calibri"/>
              </a:defRPr>
            </a:lvl7pPr>
            <a:lvl8pPr marL="0" marR="0" lvl="7" indent="0" algn="r" rtl="0">
              <a:spcBef>
                <a:spcPts val="0"/>
              </a:spcBef>
              <a:buNone/>
              <a:defRPr sz="1000" b="0" i="0" u="none" strike="noStrike" cap="none">
                <a:solidFill>
                  <a:srgbClr val="8E8E8E"/>
                </a:solidFill>
                <a:latin typeface="Calibri"/>
                <a:ea typeface="Calibri"/>
                <a:cs typeface="Calibri"/>
                <a:sym typeface="Calibri"/>
              </a:defRPr>
            </a:lvl8pPr>
            <a:lvl9pPr marL="0" marR="0" lvl="8" indent="0" algn="r" rtl="0">
              <a:spcBef>
                <a:spcPts val="0"/>
              </a:spcBef>
              <a:buNone/>
              <a:defRPr sz="1000" b="0" i="0" u="none" strike="noStrike" cap="none">
                <a:solidFill>
                  <a:srgbClr val="8E8E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guide id="3" orient="horz" pos="754">
          <p15:clr>
            <a:srgbClr val="F26B43"/>
          </p15:clr>
        </p15:guide>
        <p15:guide id="4" orient="horz" pos="40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undp.org/european-union/sustainable-development-goal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youtu.be/a-G6qNsF6z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1"/>
          <p:cNvSpPr txBox="1">
            <a:spLocks noGrp="1"/>
          </p:cNvSpPr>
          <p:nvPr>
            <p:ph type="ctrTitle"/>
          </p:nvPr>
        </p:nvSpPr>
        <p:spPr>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3300"/>
              <a:buFont typeface="Calibri"/>
              <a:buNone/>
            </a:pPr>
            <a:r>
              <a:rPr lang="en-GB" dirty="0" err="1"/>
              <a:t>BioBeo</a:t>
            </a:r>
            <a:endParaRPr dirty="0"/>
          </a:p>
        </p:txBody>
      </p:sp>
      <p:sp>
        <p:nvSpPr>
          <p:cNvPr id="74" name="Google Shape;74;p1"/>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2800"/>
              <a:buNone/>
            </a:pPr>
            <a:r>
              <a:rPr lang="en-GB" sz="2800" dirty="0">
                <a:solidFill>
                  <a:schemeClr val="accent3"/>
                </a:solidFill>
              </a:rPr>
              <a:t>Creativity Techniques</a:t>
            </a:r>
            <a:endParaRPr dirty="0">
              <a:solidFill>
                <a:schemeClr val="accent3"/>
              </a:solidFill>
            </a:endParaRPr>
          </a:p>
        </p:txBody>
      </p:sp>
    </p:spTree>
  </p:cSld>
  <p:clrMapOvr>
    <a:overrideClrMapping bg1="lt1" tx1="dk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0"/>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170" name="Google Shape;170;p10"/>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rgbClr val="F0AB20"/>
              </a:buClr>
              <a:buSzPts val="2000"/>
              <a:buFont typeface="Arial"/>
              <a:buChar char="•"/>
            </a:pPr>
            <a:r>
              <a:rPr lang="en-GB" b="0" dirty="0">
                <a:solidFill>
                  <a:srgbClr val="52BFC9"/>
                </a:solidFill>
              </a:rPr>
              <a:t>Brainstorming consolidates a relaxed, casual way to deal with critical thinking with lateral reasoning. It </a:t>
            </a:r>
            <a:r>
              <a:rPr lang="en-GB" dirty="0">
                <a:solidFill>
                  <a:srgbClr val="52BFC9"/>
                </a:solidFill>
              </a:rPr>
              <a:t>encourages free association, creativity, and divergent thinking</a:t>
            </a:r>
            <a:r>
              <a:rPr lang="en-GB" b="0" dirty="0">
                <a:solidFill>
                  <a:srgbClr val="52BFC9"/>
                </a:solidFill>
              </a:rPr>
              <a:t>. The main rules are to defer judgment, go for quantity, welcome wild ideas, and build on others’ ideas. </a:t>
            </a:r>
            <a:r>
              <a:rPr lang="en-GB" dirty="0">
                <a:solidFill>
                  <a:srgbClr val="52BFC9"/>
                </a:solidFill>
              </a:rPr>
              <a:t>It urges individuals to concoct ideas and thoughts that can, from the start, appear to be impractical.</a:t>
            </a:r>
            <a:r>
              <a:rPr lang="en-GB" b="0" dirty="0">
                <a:solidFill>
                  <a:srgbClr val="52BFC9"/>
                </a:solidFill>
              </a:rPr>
              <a:t> This allows people to use each other's ideas to jolting their thinking, and  helps to get out of their normal thinking, by making them unstuck to look beyond. </a:t>
            </a:r>
            <a:endParaRPr dirty="0"/>
          </a:p>
          <a:p>
            <a:pPr marL="342900" lvl="0" indent="-342900" algn="just" rtl="0">
              <a:lnSpc>
                <a:spcPct val="90000"/>
              </a:lnSpc>
              <a:spcBef>
                <a:spcPts val="1000"/>
              </a:spcBef>
              <a:spcAft>
                <a:spcPts val="0"/>
              </a:spcAft>
              <a:buClr>
                <a:srgbClr val="F0AB20"/>
              </a:buClr>
              <a:buSzPts val="2000"/>
              <a:buFont typeface="Arial"/>
              <a:buChar char="•"/>
            </a:pPr>
            <a:r>
              <a:rPr lang="en-GB" b="0" dirty="0">
                <a:solidFill>
                  <a:srgbClr val="52BFC9"/>
                </a:solidFill>
              </a:rPr>
              <a:t>It’s can be used for mostly all kinds of groups.</a:t>
            </a:r>
            <a:endParaRPr dirty="0"/>
          </a:p>
          <a:p>
            <a:pPr marL="342900" lvl="0" indent="-342900" algn="just" rtl="0">
              <a:lnSpc>
                <a:spcPct val="90000"/>
              </a:lnSpc>
              <a:spcBef>
                <a:spcPts val="1000"/>
              </a:spcBef>
              <a:spcAft>
                <a:spcPts val="0"/>
              </a:spcAft>
              <a:buClr>
                <a:srgbClr val="F0AB20"/>
              </a:buClr>
              <a:buSzPts val="2000"/>
              <a:buFont typeface="Arial"/>
              <a:buChar char="•"/>
            </a:pPr>
            <a:r>
              <a:rPr lang="en-GB" b="0" dirty="0">
                <a:solidFill>
                  <a:srgbClr val="52BFC9"/>
                </a:solidFill>
              </a:rPr>
              <a:t>When brainstorming, everyone is encouraged to participate in a free and open environment. All participants are encouraged to fully contribute, which aids in the development of a wide range of inventive solutions, and unconventional concepts are encouraged and built upon.</a:t>
            </a:r>
            <a:endParaRPr dirty="0"/>
          </a:p>
          <a:p>
            <a:pPr marL="342900" lvl="0" indent="-342900" algn="just" rtl="0">
              <a:lnSpc>
                <a:spcPct val="90000"/>
              </a:lnSpc>
              <a:spcBef>
                <a:spcPts val="1000"/>
              </a:spcBef>
              <a:spcAft>
                <a:spcPts val="0"/>
              </a:spcAft>
              <a:buClr>
                <a:srgbClr val="F0AB20"/>
              </a:buClr>
              <a:buSzPts val="2000"/>
              <a:buFont typeface="Arial"/>
              <a:buChar char="•"/>
            </a:pPr>
            <a:r>
              <a:rPr lang="en-GB" b="0" dirty="0">
                <a:solidFill>
                  <a:srgbClr val="52BFC9"/>
                </a:solidFill>
              </a:rPr>
              <a:t>The typical time is between thirty and one hour. can be shorter or longer, depending on how hard the problem is and how motivated the group is.</a:t>
            </a:r>
            <a:endParaRPr dirty="0"/>
          </a:p>
          <a:p>
            <a:pPr marL="0" lvl="0" indent="0" algn="l" rtl="0">
              <a:lnSpc>
                <a:spcPct val="90000"/>
              </a:lnSpc>
              <a:spcBef>
                <a:spcPts val="1000"/>
              </a:spcBef>
              <a:spcAft>
                <a:spcPts val="0"/>
              </a:spcAft>
              <a:buClr>
                <a:schemeClr val="dk1"/>
              </a:buClr>
              <a:buSzPts val="2000"/>
              <a:buNone/>
            </a:pPr>
            <a:endParaRPr dirty="0"/>
          </a:p>
        </p:txBody>
      </p:sp>
      <p:sp>
        <p:nvSpPr>
          <p:cNvPr id="171" name="Google Shape;171;p10"/>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Brainstorming </a:t>
            </a:r>
            <a:endParaRPr/>
          </a:p>
        </p:txBody>
      </p:sp>
      <p:sp>
        <p:nvSpPr>
          <p:cNvPr id="172" name="Google Shape;172;p1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173" name="Google Shape;173;p1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pic>
        <p:nvPicPr>
          <p:cNvPr id="174" name="Google Shape;174;p10"/>
          <p:cNvPicPr preferRelativeResize="0"/>
          <p:nvPr/>
        </p:nvPicPr>
        <p:blipFill rotWithShape="1">
          <a:blip r:embed="rId3">
            <a:alphaModFix/>
          </a:blip>
          <a:srcRect l="21295" t="8732" r="20376"/>
          <a:stretch/>
        </p:blipFill>
        <p:spPr>
          <a:xfrm flipH="1">
            <a:off x="9326717" y="5011272"/>
            <a:ext cx="2098229" cy="18467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1"/>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180" name="Google Shape;180;p11"/>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sz="2000" b="0">
                <a:solidFill>
                  <a:schemeClr val="accent1"/>
                </a:solidFill>
              </a:rPr>
              <a:t>When you state that something is similar to something else (in some ways but not in others), you are using an analogy. For instance, a jumbo jet and an albatross are similar in that they both fly, have wings, can go great distances without stopping, and can sense where they are going; nevertheless, they differ in that they use various propulsion systems, are constructed from various materials, etc. </a:t>
            </a:r>
            <a:endParaRPr/>
          </a:p>
          <a:p>
            <a:pPr marL="285750" lvl="0" indent="-285750" algn="just" rtl="0">
              <a:lnSpc>
                <a:spcPct val="90000"/>
              </a:lnSpc>
              <a:spcBef>
                <a:spcPts val="1000"/>
              </a:spcBef>
              <a:spcAft>
                <a:spcPts val="0"/>
              </a:spcAft>
              <a:buClr>
                <a:schemeClr val="accent4"/>
              </a:buClr>
              <a:buSzPts val="2000"/>
              <a:buFont typeface="Arial"/>
              <a:buChar char="•"/>
            </a:pPr>
            <a:r>
              <a:rPr lang="en-GB" sz="2000" b="0">
                <a:solidFill>
                  <a:schemeClr val="accent1"/>
                </a:solidFill>
              </a:rPr>
              <a:t>Many methods for fostering creativity include analogies as a major component. An informal way of using an analogy is to say, "This problem makes me think of X (analogy), which suggests to me that maybe we could try Y (idea derived from analogy X)."</a:t>
            </a:r>
            <a:endParaRPr/>
          </a:p>
          <a:p>
            <a:pPr marL="0" lvl="0" indent="0" algn="l" rtl="0">
              <a:lnSpc>
                <a:spcPct val="90000"/>
              </a:lnSpc>
              <a:spcBef>
                <a:spcPts val="1000"/>
              </a:spcBef>
              <a:spcAft>
                <a:spcPts val="0"/>
              </a:spcAft>
              <a:buClr>
                <a:schemeClr val="dk1"/>
              </a:buClr>
              <a:buSzPts val="2000"/>
              <a:buNone/>
            </a:pPr>
            <a:endParaRPr/>
          </a:p>
        </p:txBody>
      </p:sp>
      <p:sp>
        <p:nvSpPr>
          <p:cNvPr id="181" name="Google Shape;181;p11"/>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Brainstorming by Analogies</a:t>
            </a:r>
            <a:endParaRPr sz="1600">
              <a:solidFill>
                <a:schemeClr val="dk2"/>
              </a:solidFill>
            </a:endParaRPr>
          </a:p>
        </p:txBody>
      </p:sp>
      <p:sp>
        <p:nvSpPr>
          <p:cNvPr id="182" name="Google Shape;182;p11"/>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183" name="Google Shape;183;p11"/>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a:p>
        </p:txBody>
      </p:sp>
      <p:pic>
        <p:nvPicPr>
          <p:cNvPr id="184" name="Google Shape;184;p11"/>
          <p:cNvPicPr preferRelativeResize="0"/>
          <p:nvPr/>
        </p:nvPicPr>
        <p:blipFill rotWithShape="1">
          <a:blip r:embed="rId3">
            <a:alphaModFix/>
          </a:blip>
          <a:srcRect/>
          <a:stretch/>
        </p:blipFill>
        <p:spPr>
          <a:xfrm>
            <a:off x="1313351" y="3489522"/>
            <a:ext cx="3764867" cy="31354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190" name="Google Shape;190;p12"/>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sz="2000" b="0">
                <a:solidFill>
                  <a:srgbClr val="52BFC9"/>
                </a:solidFill>
              </a:rPr>
              <a:t>The process of six people writing three ideas in five minutes.</a:t>
            </a:r>
            <a:endParaRPr/>
          </a:p>
          <a:p>
            <a:pPr marL="285750" lvl="0" indent="-285750" algn="just" rtl="0">
              <a:lnSpc>
                <a:spcPct val="90000"/>
              </a:lnSpc>
              <a:spcBef>
                <a:spcPts val="1000"/>
              </a:spcBef>
              <a:spcAft>
                <a:spcPts val="0"/>
              </a:spcAft>
              <a:buClr>
                <a:schemeClr val="accent1"/>
              </a:buClr>
              <a:buSzPts val="2000"/>
              <a:buFont typeface="Arial"/>
              <a:buChar char="•"/>
            </a:pPr>
            <a:r>
              <a:rPr lang="en-GB" sz="2000" b="0">
                <a:solidFill>
                  <a:srgbClr val="52BFC9"/>
                </a:solidFill>
              </a:rPr>
              <a:t>In particular, for groups of people who are somewhat reluctant and can't provide a lot of ideas at an open group session like Brainstorming, Brainwriting is very helpful. </a:t>
            </a:r>
            <a:endParaRPr/>
          </a:p>
          <a:p>
            <a:pPr marL="285750" lvl="0" indent="-285750" algn="just" rtl="0">
              <a:lnSpc>
                <a:spcPct val="90000"/>
              </a:lnSpc>
              <a:spcBef>
                <a:spcPts val="1000"/>
              </a:spcBef>
              <a:spcAft>
                <a:spcPts val="0"/>
              </a:spcAft>
              <a:buClr>
                <a:schemeClr val="accent1"/>
              </a:buClr>
              <a:buSzPts val="2000"/>
              <a:buFont typeface="Arial"/>
              <a:buChar char="•"/>
            </a:pPr>
            <a:r>
              <a:rPr lang="en-GB" sz="2000" b="0">
                <a:solidFill>
                  <a:srgbClr val="52BFC9"/>
                </a:solidFill>
              </a:rPr>
              <a:t>It is also helpful when each one of us has a problem which he or she wishes to solve. </a:t>
            </a:r>
            <a:endParaRPr/>
          </a:p>
          <a:p>
            <a:pPr marL="285750" lvl="0" indent="-285750" algn="just" rtl="0">
              <a:lnSpc>
                <a:spcPct val="90000"/>
              </a:lnSpc>
              <a:spcBef>
                <a:spcPts val="1000"/>
              </a:spcBef>
              <a:spcAft>
                <a:spcPts val="0"/>
              </a:spcAft>
              <a:buClr>
                <a:schemeClr val="accent1"/>
              </a:buClr>
              <a:buSzPts val="2000"/>
              <a:buFont typeface="Arial"/>
              <a:buChar char="•"/>
            </a:pPr>
            <a:r>
              <a:rPr lang="en-GB" sz="2000" b="0">
                <a:solidFill>
                  <a:srgbClr val="52BFC9"/>
                </a:solidFill>
              </a:rPr>
              <a:t>It's very well suited to large groups, and it doesn't really impose any limits on group size.</a:t>
            </a:r>
            <a:endParaRPr/>
          </a:p>
          <a:p>
            <a:pPr marL="0" lvl="0" indent="0" algn="l" rtl="0">
              <a:lnSpc>
                <a:spcPct val="90000"/>
              </a:lnSpc>
              <a:spcBef>
                <a:spcPts val="1000"/>
              </a:spcBef>
              <a:spcAft>
                <a:spcPts val="0"/>
              </a:spcAft>
              <a:buClr>
                <a:schemeClr val="dk1"/>
              </a:buClr>
              <a:buSzPts val="2000"/>
              <a:buNone/>
            </a:pPr>
            <a:endParaRPr/>
          </a:p>
        </p:txBody>
      </p:sp>
      <p:sp>
        <p:nvSpPr>
          <p:cNvPr id="191" name="Google Shape;191;p1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Brainwriting 6-3-5</a:t>
            </a:r>
            <a:endParaRPr sz="1600">
              <a:solidFill>
                <a:schemeClr val="dk2"/>
              </a:solidFill>
            </a:endParaRPr>
          </a:p>
        </p:txBody>
      </p:sp>
      <p:sp>
        <p:nvSpPr>
          <p:cNvPr id="192" name="Google Shape;192;p1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193" name="Google Shape;193;p1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pic>
        <p:nvPicPr>
          <p:cNvPr id="194" name="Google Shape;194;p12"/>
          <p:cNvPicPr preferRelativeResize="0"/>
          <p:nvPr/>
        </p:nvPicPr>
        <p:blipFill rotWithShape="1">
          <a:blip r:embed="rId3">
            <a:alphaModFix/>
          </a:blip>
          <a:srcRect l="5427" t="5325" r="7136" b="22914"/>
          <a:stretch/>
        </p:blipFill>
        <p:spPr>
          <a:xfrm>
            <a:off x="7830207" y="3237143"/>
            <a:ext cx="3594739" cy="29501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200" name="Google Shape;200;p13"/>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chemeClr val="accent4"/>
              </a:buClr>
              <a:buSzPts val="2000"/>
              <a:buFont typeface="Arial"/>
              <a:buChar char="•"/>
            </a:pPr>
            <a:r>
              <a:rPr lang="en-GB" b="0">
                <a:solidFill>
                  <a:schemeClr val="accent1"/>
                </a:solidFill>
              </a:rPr>
              <a:t>Pictures can be a powerful tool for triggering ideas and stimulating creativity. When we see an image, our brain immediately begins to process it and make associations with other concepts, memories, and emotions. These associations can spark new ideas and insights that we might not have considered otherwise.</a:t>
            </a:r>
            <a:endParaRPr/>
          </a:p>
          <a:p>
            <a:pPr marL="342900" lvl="0" indent="-342900" algn="just" rtl="0">
              <a:lnSpc>
                <a:spcPct val="90000"/>
              </a:lnSpc>
              <a:spcBef>
                <a:spcPts val="1000"/>
              </a:spcBef>
              <a:spcAft>
                <a:spcPts val="0"/>
              </a:spcAft>
              <a:buClr>
                <a:schemeClr val="accent4"/>
              </a:buClr>
              <a:buSzPts val="2000"/>
              <a:buFont typeface="Arial"/>
              <a:buChar char="•"/>
            </a:pPr>
            <a:r>
              <a:rPr lang="en-GB" b="0">
                <a:solidFill>
                  <a:schemeClr val="accent1"/>
                </a:solidFill>
              </a:rPr>
              <a:t>Pictures can also help us to break out of our usual patterns of thinking and see things from a fresh perspective. For example, if you're stuck on a problem or idea, looking at a picture of a related concept or a completely unrelated subject could help you make connections and generate new ideas.</a:t>
            </a:r>
            <a:endParaRPr/>
          </a:p>
          <a:p>
            <a:pPr marL="342900" lvl="0" indent="-342900" algn="just" rtl="0">
              <a:lnSpc>
                <a:spcPct val="90000"/>
              </a:lnSpc>
              <a:spcBef>
                <a:spcPts val="1000"/>
              </a:spcBef>
              <a:spcAft>
                <a:spcPts val="0"/>
              </a:spcAft>
              <a:buClr>
                <a:schemeClr val="accent4"/>
              </a:buClr>
              <a:buSzPts val="2000"/>
              <a:buFont typeface="Arial"/>
              <a:buChar char="•"/>
            </a:pPr>
            <a:r>
              <a:rPr lang="en-GB" b="0">
                <a:solidFill>
                  <a:schemeClr val="accent1"/>
                </a:solidFill>
              </a:rPr>
              <a:t>Additionally, pictures can evoke strong emotions and create a mood or atmosphere that can inspire creativity. A beautiful landscape, an interesting character, or a striking abstract image can all elicit different feelings and ideas.</a:t>
            </a:r>
            <a:endParaRPr/>
          </a:p>
          <a:p>
            <a:pPr marL="342900" lvl="0" indent="-342900" algn="just" rtl="0">
              <a:lnSpc>
                <a:spcPct val="90000"/>
              </a:lnSpc>
              <a:spcBef>
                <a:spcPts val="1000"/>
              </a:spcBef>
              <a:spcAft>
                <a:spcPts val="0"/>
              </a:spcAft>
              <a:buClr>
                <a:schemeClr val="accent4"/>
              </a:buClr>
              <a:buSzPts val="2000"/>
              <a:buFont typeface="Arial"/>
              <a:buChar char="•"/>
            </a:pPr>
            <a:r>
              <a:rPr lang="en-GB" b="0">
                <a:solidFill>
                  <a:schemeClr val="accent1"/>
                </a:solidFill>
              </a:rPr>
              <a:t>Overall, pictures can serve as a powerful source of inspiration and idea triggers, allowing us to tap into our imagination and explore new possibilities.</a:t>
            </a:r>
            <a:endParaRPr/>
          </a:p>
          <a:p>
            <a:pPr marL="0" lvl="0" indent="0" algn="l" rtl="0">
              <a:lnSpc>
                <a:spcPct val="90000"/>
              </a:lnSpc>
              <a:spcBef>
                <a:spcPts val="1000"/>
              </a:spcBef>
              <a:spcAft>
                <a:spcPts val="0"/>
              </a:spcAft>
              <a:buClr>
                <a:schemeClr val="dk1"/>
              </a:buClr>
              <a:buSzPts val="2000"/>
              <a:buNone/>
            </a:pPr>
            <a:endParaRPr/>
          </a:p>
        </p:txBody>
      </p:sp>
      <p:sp>
        <p:nvSpPr>
          <p:cNvPr id="201" name="Google Shape;201;p13"/>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Pictures as Idea Triggers</a:t>
            </a:r>
            <a:endParaRPr/>
          </a:p>
        </p:txBody>
      </p:sp>
      <p:sp>
        <p:nvSpPr>
          <p:cNvPr id="202" name="Google Shape;202;p1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203" name="Google Shape;203;p1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pic>
        <p:nvPicPr>
          <p:cNvPr id="204" name="Google Shape;204;p13" descr="kaelkirjak"/>
          <p:cNvPicPr preferRelativeResize="0"/>
          <p:nvPr/>
        </p:nvPicPr>
        <p:blipFill rotWithShape="1">
          <a:blip r:embed="rId3">
            <a:alphaModFix/>
          </a:blip>
          <a:srcRect/>
          <a:stretch/>
        </p:blipFill>
        <p:spPr>
          <a:xfrm>
            <a:off x="8849912" y="4627486"/>
            <a:ext cx="2575034" cy="217075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4"/>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210" name="Google Shape;210;p14"/>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211" name="Google Shape;211;p1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212" name="Google Shape;212;p1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14</a:t>
            </a:fld>
            <a:endParaRPr/>
          </a:p>
        </p:txBody>
      </p:sp>
      <p:pic>
        <p:nvPicPr>
          <p:cNvPr id="213" name="Google Shape;213;p14"/>
          <p:cNvPicPr preferRelativeResize="0"/>
          <p:nvPr/>
        </p:nvPicPr>
        <p:blipFill rotWithShape="1">
          <a:blip r:embed="rId3">
            <a:alphaModFix/>
          </a:blip>
          <a:srcRect/>
          <a:stretch/>
        </p:blipFill>
        <p:spPr>
          <a:xfrm>
            <a:off x="268940" y="24755"/>
            <a:ext cx="11654119" cy="6810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5"/>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219" name="Google Shape;219;p15"/>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b="0" dirty="0">
                <a:solidFill>
                  <a:srgbClr val="52BFC9"/>
                </a:solidFill>
              </a:rPr>
              <a:t>Despite having a wonderful name (given by its creator, Fritz Zwicky), morphological analysis employs two basic principles of creativity: forced association and decomposition. The issue is divided into its component variables, with potential values for each one determined. By "putting together" various combinations of these values, the association principle is subsequently put into action. </a:t>
            </a:r>
            <a:endParaRPr dirty="0"/>
          </a:p>
          <a:p>
            <a:pPr marL="285750" lvl="0" indent="-285750" algn="just" rtl="0">
              <a:lnSpc>
                <a:spcPct val="90000"/>
              </a:lnSpc>
              <a:spcBef>
                <a:spcPts val="1000"/>
              </a:spcBef>
              <a:spcAft>
                <a:spcPts val="0"/>
              </a:spcAft>
              <a:buClr>
                <a:schemeClr val="accent1"/>
              </a:buClr>
              <a:buSzPts val="2000"/>
              <a:buFont typeface="Arial"/>
              <a:buChar char="•"/>
            </a:pPr>
            <a:r>
              <a:rPr lang="en-GB" b="0" dirty="0">
                <a:solidFill>
                  <a:srgbClr val="52BFC9"/>
                </a:solidFill>
              </a:rPr>
              <a:t>Use it in exploring new and different ideas. </a:t>
            </a:r>
            <a:endParaRPr dirty="0"/>
          </a:p>
          <a:p>
            <a:pPr marL="285750" lvl="0" indent="-285750" algn="just" rtl="0">
              <a:lnSpc>
                <a:spcPct val="90000"/>
              </a:lnSpc>
              <a:spcBef>
                <a:spcPts val="1000"/>
              </a:spcBef>
              <a:spcAft>
                <a:spcPts val="0"/>
              </a:spcAft>
              <a:buClr>
                <a:schemeClr val="accent1"/>
              </a:buClr>
              <a:buSzPts val="2000"/>
              <a:buFont typeface="Arial"/>
              <a:buChar char="•"/>
            </a:pPr>
            <a:r>
              <a:rPr lang="en-GB" b="0" dirty="0">
                <a:solidFill>
                  <a:srgbClr val="52BFC9"/>
                </a:solidFill>
              </a:rPr>
              <a:t>Use it to help unblock you when you are stuck. </a:t>
            </a:r>
            <a:endParaRPr dirty="0"/>
          </a:p>
          <a:p>
            <a:pPr marL="285750" lvl="0" indent="-285750" algn="just" rtl="0">
              <a:lnSpc>
                <a:spcPct val="90000"/>
              </a:lnSpc>
              <a:spcBef>
                <a:spcPts val="1000"/>
              </a:spcBef>
              <a:spcAft>
                <a:spcPts val="0"/>
              </a:spcAft>
              <a:buClr>
                <a:schemeClr val="accent1"/>
              </a:buClr>
              <a:buSzPts val="2000"/>
              <a:buFont typeface="Arial"/>
              <a:buChar char="•"/>
            </a:pPr>
            <a:r>
              <a:rPr lang="en-GB" b="0" dirty="0">
                <a:solidFill>
                  <a:srgbClr val="52BFC9"/>
                </a:solidFill>
              </a:rPr>
              <a:t>Use it to change the way you think.</a:t>
            </a:r>
            <a:endParaRPr dirty="0"/>
          </a:p>
          <a:p>
            <a:pPr marL="0" lvl="0" indent="0" algn="l" rtl="0">
              <a:lnSpc>
                <a:spcPct val="90000"/>
              </a:lnSpc>
              <a:spcBef>
                <a:spcPts val="1000"/>
              </a:spcBef>
              <a:spcAft>
                <a:spcPts val="0"/>
              </a:spcAft>
              <a:buClr>
                <a:schemeClr val="dk1"/>
              </a:buClr>
              <a:buSzPts val="2000"/>
              <a:buNone/>
            </a:pPr>
            <a:endParaRPr dirty="0"/>
          </a:p>
        </p:txBody>
      </p:sp>
      <p:sp>
        <p:nvSpPr>
          <p:cNvPr id="220" name="Google Shape;220;p15"/>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Morphological Analysis</a:t>
            </a:r>
            <a:endParaRPr sz="1600" b="0">
              <a:solidFill>
                <a:schemeClr val="dk2"/>
              </a:solidFill>
            </a:endParaRPr>
          </a:p>
        </p:txBody>
      </p:sp>
      <p:sp>
        <p:nvSpPr>
          <p:cNvPr id="221" name="Google Shape;221;p1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222" name="Google Shape;222;p1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pic>
        <p:nvPicPr>
          <p:cNvPr id="223" name="Google Shape;223;p15"/>
          <p:cNvPicPr preferRelativeResize="0"/>
          <p:nvPr/>
        </p:nvPicPr>
        <p:blipFill rotWithShape="1">
          <a:blip r:embed="rId3">
            <a:alphaModFix/>
          </a:blip>
          <a:srcRect/>
          <a:stretch/>
        </p:blipFill>
        <p:spPr>
          <a:xfrm>
            <a:off x="6979747" y="2806262"/>
            <a:ext cx="3929989" cy="368743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6"/>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229" name="Google Shape;229;p16"/>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fontScale="92500"/>
          </a:bodyPr>
          <a:lstStyle/>
          <a:p>
            <a:pPr marL="457200" lvl="0" indent="-457200" algn="just" rtl="0">
              <a:lnSpc>
                <a:spcPct val="90000"/>
              </a:lnSpc>
              <a:spcBef>
                <a:spcPts val="0"/>
              </a:spcBef>
              <a:spcAft>
                <a:spcPts val="0"/>
              </a:spcAft>
              <a:buClr>
                <a:schemeClr val="accent4"/>
              </a:buClr>
              <a:buSzPct val="100000"/>
              <a:buFont typeface="Arial"/>
              <a:buChar char="•"/>
            </a:pPr>
            <a:r>
              <a:rPr lang="en-GB" sz="2600" b="0">
                <a:solidFill>
                  <a:schemeClr val="accent1"/>
                </a:solidFill>
              </a:rPr>
              <a:t>The six hats are not only names for thinking; they also symbolize six different ways of thinking. The hats are therefore applied proactively as opposed to re-actively.</a:t>
            </a:r>
            <a:endParaRPr/>
          </a:p>
          <a:p>
            <a:pPr marL="457200" lvl="0" indent="-457200" algn="just" rtl="0">
              <a:lnSpc>
                <a:spcPct val="90000"/>
              </a:lnSpc>
              <a:spcBef>
                <a:spcPts val="1000"/>
              </a:spcBef>
              <a:spcAft>
                <a:spcPts val="0"/>
              </a:spcAft>
              <a:buClr>
                <a:schemeClr val="accent4"/>
              </a:buClr>
              <a:buSzPct val="100000"/>
              <a:buFont typeface="Arial"/>
              <a:buChar char="•"/>
            </a:pPr>
            <a:r>
              <a:rPr lang="en-GB" sz="2600" b="0">
                <a:solidFill>
                  <a:schemeClr val="accent1"/>
                </a:solidFill>
              </a:rPr>
              <a:t>The approach encourages more individuals to contribute fully. According to de Bono, it "separates ego from performance." Since everyone is just using the yellow hat or another hat, they can all contribute to the exploration without hurting each other's egos. The six hats concept promotes performance above ego protection. Regardless of whether they originally favour the opposing viewpoint, anyone can assist in any capacity.</a:t>
            </a:r>
            <a:endParaRPr/>
          </a:p>
          <a:p>
            <a:pPr marL="457200" lvl="0" indent="-457200" algn="just" rtl="0">
              <a:lnSpc>
                <a:spcPct val="90000"/>
              </a:lnSpc>
              <a:spcBef>
                <a:spcPts val="1000"/>
              </a:spcBef>
              <a:spcAft>
                <a:spcPts val="0"/>
              </a:spcAft>
              <a:buClr>
                <a:schemeClr val="accent4"/>
              </a:buClr>
              <a:buSzPct val="100000"/>
              <a:buFont typeface="Arial"/>
              <a:buChar char="•"/>
            </a:pPr>
            <a:r>
              <a:rPr lang="en-GB" sz="2600" b="0">
                <a:solidFill>
                  <a:schemeClr val="accent1"/>
                </a:solidFill>
              </a:rPr>
              <a:t>The important thing to remember is that a hat is a way to think rather than a name for thinking. The six thinking hats can be used, in theory, for the following purposes:</a:t>
            </a:r>
            <a:endParaRPr/>
          </a:p>
          <a:p>
            <a:pPr marL="982663" lvl="2" indent="-228600" algn="l" rtl="0">
              <a:lnSpc>
                <a:spcPct val="90000"/>
              </a:lnSpc>
              <a:spcBef>
                <a:spcPts val="500"/>
              </a:spcBef>
              <a:spcAft>
                <a:spcPts val="0"/>
              </a:spcAft>
              <a:buClr>
                <a:schemeClr val="accent4"/>
              </a:buClr>
              <a:buSzPct val="100000"/>
              <a:buFont typeface="Arial"/>
              <a:buChar char="•"/>
            </a:pPr>
            <a:r>
              <a:rPr lang="en-GB" sz="2600">
                <a:solidFill>
                  <a:schemeClr val="accent1"/>
                </a:solidFill>
              </a:rPr>
              <a:t>Boost Parallel Thinking</a:t>
            </a:r>
            <a:endParaRPr/>
          </a:p>
          <a:p>
            <a:pPr marL="982663" lvl="2" indent="-228600" algn="l" rtl="0">
              <a:lnSpc>
                <a:spcPct val="90000"/>
              </a:lnSpc>
              <a:spcBef>
                <a:spcPts val="500"/>
              </a:spcBef>
              <a:spcAft>
                <a:spcPts val="0"/>
              </a:spcAft>
              <a:buClr>
                <a:schemeClr val="accent4"/>
              </a:buClr>
              <a:buSzPct val="100000"/>
              <a:buFont typeface="Arial"/>
              <a:buChar char="•"/>
            </a:pPr>
            <a:r>
              <a:rPr lang="en-GB" sz="2600">
                <a:solidFill>
                  <a:schemeClr val="accent1"/>
                </a:solidFill>
              </a:rPr>
              <a:t>Boost full-spectrum thinking</a:t>
            </a:r>
            <a:endParaRPr/>
          </a:p>
          <a:p>
            <a:pPr marL="982663" lvl="2" indent="-228600" algn="l" rtl="0">
              <a:lnSpc>
                <a:spcPct val="90000"/>
              </a:lnSpc>
              <a:spcBef>
                <a:spcPts val="500"/>
              </a:spcBef>
              <a:spcAft>
                <a:spcPts val="0"/>
              </a:spcAft>
              <a:buClr>
                <a:schemeClr val="accent4"/>
              </a:buClr>
              <a:buSzPct val="100000"/>
              <a:buFont typeface="Arial"/>
              <a:buChar char="•"/>
            </a:pPr>
            <a:r>
              <a:rPr lang="en-GB" sz="2600">
                <a:solidFill>
                  <a:schemeClr val="accent1"/>
                </a:solidFill>
              </a:rPr>
              <a:t>Separate ego from performance</a:t>
            </a:r>
            <a:endParaRPr/>
          </a:p>
          <a:p>
            <a:pPr marL="0" lvl="0" indent="0" algn="l" rtl="0">
              <a:lnSpc>
                <a:spcPct val="90000"/>
              </a:lnSpc>
              <a:spcBef>
                <a:spcPts val="1000"/>
              </a:spcBef>
              <a:spcAft>
                <a:spcPts val="0"/>
              </a:spcAft>
              <a:buClr>
                <a:schemeClr val="dk1"/>
              </a:buClr>
              <a:buSzPct val="100000"/>
              <a:buNone/>
            </a:pPr>
            <a:endParaRPr/>
          </a:p>
        </p:txBody>
      </p:sp>
      <p:sp>
        <p:nvSpPr>
          <p:cNvPr id="230" name="Google Shape;230;p16"/>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Six Thinking Hats: De Bono</a:t>
            </a:r>
            <a:endParaRPr/>
          </a:p>
        </p:txBody>
      </p:sp>
      <p:sp>
        <p:nvSpPr>
          <p:cNvPr id="231" name="Google Shape;231;p1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232" name="Google Shape;232;p1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16</a:t>
            </a:fld>
            <a:endParaRPr/>
          </a:p>
        </p:txBody>
      </p:sp>
      <p:pic>
        <p:nvPicPr>
          <p:cNvPr id="233" name="Google Shape;233;p16"/>
          <p:cNvPicPr preferRelativeResize="0"/>
          <p:nvPr/>
        </p:nvPicPr>
        <p:blipFill rotWithShape="1">
          <a:blip r:embed="rId3">
            <a:alphaModFix/>
          </a:blip>
          <a:srcRect/>
          <a:stretch/>
        </p:blipFill>
        <p:spPr>
          <a:xfrm>
            <a:off x="8985308" y="4850359"/>
            <a:ext cx="2820999" cy="18711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239" name="Google Shape;239;p17"/>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Six Thinking Hats: De Bono</a:t>
            </a:r>
            <a:endParaRPr/>
          </a:p>
        </p:txBody>
      </p:sp>
      <p:sp>
        <p:nvSpPr>
          <p:cNvPr id="240" name="Google Shape;240;p1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241" name="Google Shape;241;p1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17</a:t>
            </a:fld>
            <a:endParaRPr/>
          </a:p>
        </p:txBody>
      </p:sp>
      <p:grpSp>
        <p:nvGrpSpPr>
          <p:cNvPr id="242" name="Google Shape;242;p17"/>
          <p:cNvGrpSpPr/>
          <p:nvPr/>
        </p:nvGrpSpPr>
        <p:grpSpPr>
          <a:xfrm>
            <a:off x="1466621" y="1510579"/>
            <a:ext cx="9258758" cy="4744994"/>
            <a:chOff x="-193162" y="1466549"/>
            <a:chExt cx="9258758" cy="4744994"/>
          </a:xfrm>
        </p:grpSpPr>
        <p:grpSp>
          <p:nvGrpSpPr>
            <p:cNvPr id="243" name="Google Shape;243;p17"/>
            <p:cNvGrpSpPr/>
            <p:nvPr/>
          </p:nvGrpSpPr>
          <p:grpSpPr>
            <a:xfrm>
              <a:off x="-193162" y="1466549"/>
              <a:ext cx="9258758" cy="4385306"/>
              <a:chOff x="-19471" y="1989276"/>
              <a:chExt cx="9258758" cy="4385306"/>
            </a:xfrm>
          </p:grpSpPr>
          <p:grpSp>
            <p:nvGrpSpPr>
              <p:cNvPr id="244" name="Google Shape;244;p17"/>
              <p:cNvGrpSpPr/>
              <p:nvPr/>
            </p:nvGrpSpPr>
            <p:grpSpPr>
              <a:xfrm>
                <a:off x="-19471" y="1989276"/>
                <a:ext cx="9217765" cy="4385306"/>
                <a:chOff x="-19471" y="1989276"/>
                <a:chExt cx="9217765" cy="4385306"/>
              </a:xfrm>
            </p:grpSpPr>
            <p:grpSp>
              <p:nvGrpSpPr>
                <p:cNvPr id="245" name="Google Shape;245;p17"/>
                <p:cNvGrpSpPr/>
                <p:nvPr/>
              </p:nvGrpSpPr>
              <p:grpSpPr>
                <a:xfrm>
                  <a:off x="-19471" y="2098044"/>
                  <a:ext cx="9217765" cy="4276538"/>
                  <a:chOff x="-19471" y="2098044"/>
                  <a:chExt cx="9217765" cy="4276538"/>
                </a:xfrm>
              </p:grpSpPr>
              <p:grpSp>
                <p:nvGrpSpPr>
                  <p:cNvPr id="246" name="Google Shape;246;p17"/>
                  <p:cNvGrpSpPr/>
                  <p:nvPr/>
                </p:nvGrpSpPr>
                <p:grpSpPr>
                  <a:xfrm>
                    <a:off x="-19471" y="2098044"/>
                    <a:ext cx="9217765" cy="4276538"/>
                    <a:chOff x="-19471" y="2098044"/>
                    <a:chExt cx="9217765" cy="4276538"/>
                  </a:xfrm>
                </p:grpSpPr>
                <p:grpSp>
                  <p:nvGrpSpPr>
                    <p:cNvPr id="247" name="Google Shape;247;p17"/>
                    <p:cNvGrpSpPr/>
                    <p:nvPr/>
                  </p:nvGrpSpPr>
                  <p:grpSpPr>
                    <a:xfrm>
                      <a:off x="265109" y="2098044"/>
                      <a:ext cx="8933185" cy="4276538"/>
                      <a:chOff x="148867" y="1989274"/>
                      <a:chExt cx="9049544" cy="4385555"/>
                    </a:xfrm>
                  </p:grpSpPr>
                  <p:sp>
                    <p:nvSpPr>
                      <p:cNvPr id="248" name="Google Shape;248;p17"/>
                      <p:cNvSpPr/>
                      <p:nvPr/>
                    </p:nvSpPr>
                    <p:spPr>
                      <a:xfrm>
                        <a:off x="148867" y="1999164"/>
                        <a:ext cx="1489158" cy="4375665"/>
                      </a:xfrm>
                      <a:prstGeom prst="roundRect">
                        <a:avLst>
                          <a:gd name="adj" fmla="val 16667"/>
                        </a:avLst>
                      </a:prstGeom>
                      <a:noFill/>
                      <a:ln w="2857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200" b="1" i="0" u="none" strike="noStrike" cap="none">
                          <a:solidFill>
                            <a:srgbClr val="A5A5A5"/>
                          </a:solidFill>
                          <a:latin typeface="Calibri"/>
                          <a:ea typeface="Calibri"/>
                          <a:cs typeface="Calibri"/>
                          <a:sym typeface="Calibri"/>
                        </a:endParaRPr>
                      </a:p>
                      <a:p>
                        <a:pPr marL="0" marR="0" lvl="0" indent="0" algn="ctr" rtl="0">
                          <a:spcBef>
                            <a:spcPts val="0"/>
                          </a:spcBef>
                          <a:spcAft>
                            <a:spcPts val="0"/>
                          </a:spcAft>
                          <a:buNone/>
                        </a:pPr>
                        <a:endParaRPr sz="1200" b="1" i="0" u="none" strike="noStrike" cap="none">
                          <a:solidFill>
                            <a:srgbClr val="A5A5A5"/>
                          </a:solidFill>
                          <a:latin typeface="Calibri"/>
                          <a:ea typeface="Calibri"/>
                          <a:cs typeface="Calibri"/>
                          <a:sym typeface="Calibri"/>
                        </a:endParaRPr>
                      </a:p>
                      <a:p>
                        <a:pPr marL="0" marR="0" lvl="0" indent="0" algn="ctr" rtl="0">
                          <a:spcBef>
                            <a:spcPts val="0"/>
                          </a:spcBef>
                          <a:spcAft>
                            <a:spcPts val="0"/>
                          </a:spcAft>
                          <a:buNone/>
                        </a:pPr>
                        <a:endParaRPr sz="1200" b="1" i="0" u="none" strike="noStrike" cap="none">
                          <a:solidFill>
                            <a:srgbClr val="A5A5A5"/>
                          </a:solidFill>
                          <a:latin typeface="Calibri"/>
                          <a:ea typeface="Calibri"/>
                          <a:cs typeface="Calibri"/>
                          <a:sym typeface="Calibri"/>
                        </a:endParaRPr>
                      </a:p>
                      <a:p>
                        <a:pPr marL="0" marR="0" lvl="0" indent="0" algn="ctr" rtl="0">
                          <a:spcBef>
                            <a:spcPts val="0"/>
                          </a:spcBef>
                          <a:spcAft>
                            <a:spcPts val="0"/>
                          </a:spcAft>
                          <a:buNone/>
                        </a:pPr>
                        <a:endParaRPr sz="1200" b="1" i="0" u="none" strike="noStrike" cap="none">
                          <a:solidFill>
                            <a:srgbClr val="A5A5A5"/>
                          </a:solidFill>
                          <a:latin typeface="Calibri"/>
                          <a:ea typeface="Calibri"/>
                          <a:cs typeface="Calibri"/>
                          <a:sym typeface="Calibri"/>
                        </a:endParaRPr>
                      </a:p>
                      <a:p>
                        <a:pPr marL="0" marR="0" lvl="0" indent="0" algn="ctr" rtl="0">
                          <a:spcBef>
                            <a:spcPts val="0"/>
                          </a:spcBef>
                          <a:spcAft>
                            <a:spcPts val="0"/>
                          </a:spcAft>
                          <a:buNone/>
                        </a:pPr>
                        <a:endParaRPr sz="1200" b="1" i="0" u="none" strike="noStrike" cap="none">
                          <a:solidFill>
                            <a:srgbClr val="A5A5A5"/>
                          </a:solidFill>
                          <a:latin typeface="Calibri"/>
                          <a:ea typeface="Calibri"/>
                          <a:cs typeface="Calibri"/>
                          <a:sym typeface="Calibri"/>
                        </a:endParaRPr>
                      </a:p>
                      <a:p>
                        <a:pPr marL="0" marR="0" lvl="0" indent="0" algn="ctr" rtl="0">
                          <a:spcBef>
                            <a:spcPts val="0"/>
                          </a:spcBef>
                          <a:spcAft>
                            <a:spcPts val="0"/>
                          </a:spcAft>
                          <a:buNone/>
                        </a:pPr>
                        <a:r>
                          <a:rPr lang="en-GB" sz="1400" b="1" i="0" u="none" strike="noStrike" cap="none">
                            <a:solidFill>
                              <a:srgbClr val="A5A5A5"/>
                            </a:solidFill>
                            <a:latin typeface="Calibri"/>
                            <a:ea typeface="Calibri"/>
                            <a:cs typeface="Calibri"/>
                            <a:sym typeface="Calibri"/>
                          </a:rPr>
                          <a:t>White Hat</a:t>
                        </a:r>
                        <a:endParaRPr/>
                      </a:p>
                      <a:p>
                        <a:pPr marL="0" marR="0" lvl="0" indent="0" algn="just" rtl="0">
                          <a:spcBef>
                            <a:spcPts val="0"/>
                          </a:spcBef>
                          <a:spcAft>
                            <a:spcPts val="0"/>
                          </a:spcAft>
                          <a:buNone/>
                        </a:pPr>
                        <a:endParaRPr sz="1200" b="0" i="0" u="none" strike="noStrike" cap="none">
                          <a:solidFill>
                            <a:srgbClr val="757070"/>
                          </a:solidFill>
                          <a:latin typeface="Calibri"/>
                          <a:ea typeface="Calibri"/>
                          <a:cs typeface="Calibri"/>
                          <a:sym typeface="Calibri"/>
                        </a:endParaRPr>
                      </a:p>
                      <a:p>
                        <a:pPr marL="0" marR="0" lvl="0" indent="0" algn="just" rtl="0">
                          <a:spcBef>
                            <a:spcPts val="0"/>
                          </a:spcBef>
                          <a:spcAft>
                            <a:spcPts val="0"/>
                          </a:spcAft>
                          <a:buNone/>
                        </a:pPr>
                        <a:r>
                          <a:rPr lang="en-GB" sz="1050" b="0" i="0" u="none" strike="noStrike" cap="none">
                            <a:solidFill>
                              <a:srgbClr val="757070"/>
                            </a:solidFill>
                            <a:latin typeface="Calibri"/>
                            <a:ea typeface="Calibri"/>
                            <a:cs typeface="Calibri"/>
                            <a:sym typeface="Calibri"/>
                          </a:rPr>
                          <a:t>This covers facts, figures, information needs and gaps. "I think we need some white hat thinking at this point..." means Let's drop the arguments and proposals, and look at the data base."</a:t>
                        </a:r>
                        <a:endParaRPr/>
                      </a:p>
                    </p:txBody>
                  </p:sp>
                  <p:sp>
                    <p:nvSpPr>
                      <p:cNvPr id="249" name="Google Shape;249;p17"/>
                      <p:cNvSpPr/>
                      <p:nvPr/>
                    </p:nvSpPr>
                    <p:spPr>
                      <a:xfrm>
                        <a:off x="1640913" y="1989275"/>
                        <a:ext cx="1489158" cy="4375665"/>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b="1" i="0" u="none" strike="noStrike" cap="none">
                          <a:solidFill>
                            <a:srgbClr val="FF0000"/>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rgbClr val="FF0000"/>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rgbClr val="FF0000"/>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rgbClr val="FF0000"/>
                          </a:solidFill>
                          <a:latin typeface="Calibri"/>
                          <a:ea typeface="Calibri"/>
                          <a:cs typeface="Calibri"/>
                          <a:sym typeface="Calibri"/>
                        </a:endParaRPr>
                      </a:p>
                      <a:p>
                        <a:pPr marL="0" marR="0" lvl="0" indent="0" algn="ctr" rtl="0">
                          <a:spcBef>
                            <a:spcPts val="0"/>
                          </a:spcBef>
                          <a:spcAft>
                            <a:spcPts val="0"/>
                          </a:spcAft>
                          <a:buNone/>
                        </a:pPr>
                        <a:r>
                          <a:rPr lang="en-GB" sz="1400" b="1" i="0" u="none" strike="noStrike" cap="none">
                            <a:solidFill>
                              <a:srgbClr val="FF0000"/>
                            </a:solidFill>
                            <a:latin typeface="Calibri"/>
                            <a:ea typeface="Calibri"/>
                            <a:cs typeface="Calibri"/>
                            <a:sym typeface="Calibri"/>
                          </a:rPr>
                          <a:t>Red Hat</a:t>
                        </a:r>
                        <a:endParaRPr/>
                      </a:p>
                      <a:p>
                        <a:pPr marL="0" marR="0" lvl="0" indent="0" algn="just" rtl="0">
                          <a:spcBef>
                            <a:spcPts val="0"/>
                          </a:spcBef>
                          <a:spcAft>
                            <a:spcPts val="0"/>
                          </a:spcAft>
                          <a:buNone/>
                        </a:pPr>
                        <a:endParaRPr sz="1200" b="0" i="0" u="none" strike="noStrike" cap="none">
                          <a:solidFill>
                            <a:srgbClr val="757070"/>
                          </a:solidFill>
                          <a:latin typeface="Calibri"/>
                          <a:ea typeface="Calibri"/>
                          <a:cs typeface="Calibri"/>
                          <a:sym typeface="Calibri"/>
                        </a:endParaRPr>
                      </a:p>
                      <a:p>
                        <a:pPr marL="0" marR="0" lvl="0" indent="0" algn="just" rtl="0">
                          <a:spcBef>
                            <a:spcPts val="0"/>
                          </a:spcBef>
                          <a:spcAft>
                            <a:spcPts val="0"/>
                          </a:spcAft>
                          <a:buNone/>
                        </a:pPr>
                        <a:r>
                          <a:rPr lang="en-GB" sz="1000" b="0" i="0" u="none" strike="noStrike" cap="none">
                            <a:solidFill>
                              <a:srgbClr val="757070"/>
                            </a:solidFill>
                            <a:latin typeface="Calibri"/>
                            <a:ea typeface="Calibri"/>
                            <a:cs typeface="Calibri"/>
                            <a:sym typeface="Calibri"/>
                          </a:rPr>
                          <a:t>This covers intuition, feelings and emotions. The red hat allows the thinker to put forward an intuition without any ned to justify it. "Putting on my red hat, I think this is a terrible proposal.“ The red hat gives full permission to a thinker to put forward his or her feelings on the subject at the moment. </a:t>
                        </a:r>
                        <a:endParaRPr/>
                      </a:p>
                    </p:txBody>
                  </p:sp>
                  <p:sp>
                    <p:nvSpPr>
                      <p:cNvPr id="250" name="Google Shape;250;p17"/>
                      <p:cNvSpPr/>
                      <p:nvPr/>
                    </p:nvSpPr>
                    <p:spPr>
                      <a:xfrm>
                        <a:off x="3156966" y="1989275"/>
                        <a:ext cx="1489158" cy="4375665"/>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chemeClr val="dk1"/>
                          </a:solidFill>
                          <a:latin typeface="Calibri"/>
                          <a:ea typeface="Calibri"/>
                          <a:cs typeface="Calibri"/>
                          <a:sym typeface="Calibri"/>
                        </a:endParaRPr>
                      </a:p>
                      <a:p>
                        <a:pPr marL="0" marR="0" lvl="0" indent="0" algn="ctr" rtl="0">
                          <a:spcBef>
                            <a:spcPts val="0"/>
                          </a:spcBef>
                          <a:spcAft>
                            <a:spcPts val="0"/>
                          </a:spcAft>
                          <a:buNone/>
                        </a:pPr>
                        <a:r>
                          <a:rPr lang="en-GB" sz="1400" b="1" i="0" u="none" strike="noStrike" cap="none">
                            <a:solidFill>
                              <a:schemeClr val="dk1"/>
                            </a:solidFill>
                            <a:latin typeface="Calibri"/>
                            <a:ea typeface="Calibri"/>
                            <a:cs typeface="Calibri"/>
                            <a:sym typeface="Calibri"/>
                          </a:rPr>
                          <a:t>Black Hat</a:t>
                        </a:r>
                        <a:endParaRPr/>
                      </a:p>
                      <a:p>
                        <a:pPr marL="0" marR="0" lvl="0" indent="0" algn="just" rtl="0">
                          <a:spcBef>
                            <a:spcPts val="0"/>
                          </a:spcBef>
                          <a:spcAft>
                            <a:spcPts val="0"/>
                          </a:spcAft>
                          <a:buNone/>
                        </a:pPr>
                        <a:endParaRPr sz="1050" b="0" i="0" u="none" strike="noStrike" cap="none">
                          <a:solidFill>
                            <a:schemeClr val="dk1"/>
                          </a:solidFill>
                          <a:latin typeface="Calibri"/>
                          <a:ea typeface="Calibri"/>
                          <a:cs typeface="Calibri"/>
                          <a:sym typeface="Calibri"/>
                        </a:endParaRPr>
                      </a:p>
                      <a:p>
                        <a:pPr marL="0" marR="0" lvl="0" indent="0" algn="just" rtl="0">
                          <a:spcBef>
                            <a:spcPts val="0"/>
                          </a:spcBef>
                          <a:spcAft>
                            <a:spcPts val="0"/>
                          </a:spcAft>
                          <a:buNone/>
                        </a:pPr>
                        <a:r>
                          <a:rPr lang="en-GB" sz="1050" b="0" i="0" u="none" strike="noStrike" cap="none">
                            <a:solidFill>
                              <a:srgbClr val="757070"/>
                            </a:solidFill>
                            <a:latin typeface="Calibri"/>
                            <a:ea typeface="Calibri"/>
                            <a:cs typeface="Calibri"/>
                            <a:sym typeface="Calibri"/>
                          </a:rPr>
                          <a:t>This is the hat of judgment and caution. It is a most valuable hat. It is not in any sense an inferior or negative hat. The black hat is used to point out why a suggestion does not fit the facts, the available experience, the system in use, or the policy that is being followed. The black hat must always be logical. </a:t>
                        </a:r>
                        <a:endParaRPr/>
                      </a:p>
                    </p:txBody>
                  </p:sp>
                  <p:sp>
                    <p:nvSpPr>
                      <p:cNvPr id="251" name="Google Shape;251;p17"/>
                      <p:cNvSpPr/>
                      <p:nvPr/>
                    </p:nvSpPr>
                    <p:spPr>
                      <a:xfrm>
                        <a:off x="4671368" y="1989275"/>
                        <a:ext cx="1489158" cy="4375665"/>
                      </a:xfrm>
                      <a:prstGeom prst="roundRect">
                        <a:avLst>
                          <a:gd name="adj" fmla="val 16667"/>
                        </a:avLst>
                      </a:prstGeom>
                      <a:noFill/>
                      <a:ln w="28575" cap="flat" cmpd="sng">
                        <a:solidFill>
                          <a:srgbClr val="EBE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accent4"/>
                          </a:solidFill>
                          <a:latin typeface="Calibri"/>
                          <a:ea typeface="Calibri"/>
                          <a:cs typeface="Calibri"/>
                          <a:sym typeface="Calibri"/>
                        </a:endParaRPr>
                      </a:p>
                      <a:p>
                        <a:pPr marL="0" marR="0" lvl="0" indent="0" algn="ctr" rtl="0">
                          <a:spcBef>
                            <a:spcPts val="0"/>
                          </a:spcBef>
                          <a:spcAft>
                            <a:spcPts val="0"/>
                          </a:spcAft>
                          <a:buNone/>
                        </a:pPr>
                        <a:endParaRPr sz="1200" b="1" i="0" u="none" strike="noStrike" cap="none">
                          <a:solidFill>
                            <a:srgbClr val="FFFF00"/>
                          </a:solidFill>
                          <a:latin typeface="Calibri"/>
                          <a:ea typeface="Calibri"/>
                          <a:cs typeface="Calibri"/>
                          <a:sym typeface="Calibri"/>
                        </a:endParaRPr>
                      </a:p>
                      <a:p>
                        <a:pPr marL="0" marR="0" lvl="0" indent="0" algn="ctr" rtl="0">
                          <a:spcBef>
                            <a:spcPts val="0"/>
                          </a:spcBef>
                          <a:spcAft>
                            <a:spcPts val="0"/>
                          </a:spcAft>
                          <a:buNone/>
                        </a:pPr>
                        <a:endParaRPr sz="1200" b="1" i="0" u="none" strike="noStrike" cap="none">
                          <a:solidFill>
                            <a:srgbClr val="FFFF00"/>
                          </a:solidFill>
                          <a:latin typeface="Calibri"/>
                          <a:ea typeface="Calibri"/>
                          <a:cs typeface="Calibri"/>
                          <a:sym typeface="Calibri"/>
                        </a:endParaRPr>
                      </a:p>
                      <a:p>
                        <a:pPr marL="0" marR="0" lvl="0" indent="0" algn="ctr" rtl="0">
                          <a:spcBef>
                            <a:spcPts val="0"/>
                          </a:spcBef>
                          <a:spcAft>
                            <a:spcPts val="0"/>
                          </a:spcAft>
                          <a:buNone/>
                        </a:pPr>
                        <a:endParaRPr sz="1200" b="1" i="0" u="none" strike="noStrike" cap="none">
                          <a:solidFill>
                            <a:srgbClr val="FFFF00"/>
                          </a:solidFill>
                          <a:latin typeface="Calibri"/>
                          <a:ea typeface="Calibri"/>
                          <a:cs typeface="Calibri"/>
                          <a:sym typeface="Calibri"/>
                        </a:endParaRPr>
                      </a:p>
                      <a:p>
                        <a:pPr marL="0" marR="0" lvl="0" indent="0" algn="ctr" rtl="0">
                          <a:spcBef>
                            <a:spcPts val="0"/>
                          </a:spcBef>
                          <a:spcAft>
                            <a:spcPts val="0"/>
                          </a:spcAft>
                          <a:buNone/>
                        </a:pPr>
                        <a:r>
                          <a:rPr lang="en-GB" sz="1400" b="1" i="0" u="none" strike="noStrike" cap="none">
                            <a:solidFill>
                              <a:srgbClr val="CCCC00"/>
                            </a:solidFill>
                            <a:latin typeface="Calibri"/>
                            <a:ea typeface="Calibri"/>
                            <a:cs typeface="Calibri"/>
                            <a:sym typeface="Calibri"/>
                          </a:rPr>
                          <a:t>Yellow Hat</a:t>
                        </a:r>
                        <a:endParaRPr/>
                      </a:p>
                      <a:p>
                        <a:pPr marL="0" marR="0" lvl="0" indent="0" algn="just" rtl="0">
                          <a:spcBef>
                            <a:spcPts val="0"/>
                          </a:spcBef>
                          <a:spcAft>
                            <a:spcPts val="0"/>
                          </a:spcAft>
                          <a:buNone/>
                        </a:pPr>
                        <a:endParaRPr sz="1800" b="0" i="0" u="none" strike="noStrike" cap="none">
                          <a:solidFill>
                            <a:srgbClr val="CCCC00"/>
                          </a:solidFill>
                          <a:latin typeface="Calibri"/>
                          <a:ea typeface="Calibri"/>
                          <a:cs typeface="Calibri"/>
                          <a:sym typeface="Calibri"/>
                        </a:endParaRPr>
                      </a:p>
                      <a:p>
                        <a:pPr marL="0" marR="0" lvl="0" indent="0" algn="just" rtl="0">
                          <a:spcBef>
                            <a:spcPts val="0"/>
                          </a:spcBef>
                          <a:spcAft>
                            <a:spcPts val="0"/>
                          </a:spcAft>
                          <a:buNone/>
                        </a:pPr>
                        <a:r>
                          <a:rPr lang="en-GB" sz="1050" b="0" i="0" u="none" strike="noStrike" cap="none">
                            <a:solidFill>
                              <a:srgbClr val="757070"/>
                            </a:solidFill>
                            <a:latin typeface="Calibri"/>
                            <a:ea typeface="Calibri"/>
                            <a:cs typeface="Calibri"/>
                            <a:sym typeface="Calibri"/>
                          </a:rPr>
                          <a:t>This is the logical positive. Why something will work and why it will offer benefits. It can be used in looking forward to the results of some proposed action, but can also be used to find something of value in what has already happened. </a:t>
                        </a:r>
                        <a:endParaRPr/>
                      </a:p>
                    </p:txBody>
                  </p:sp>
                  <p:sp>
                    <p:nvSpPr>
                      <p:cNvPr id="252" name="Google Shape;252;p17"/>
                      <p:cNvSpPr/>
                      <p:nvPr/>
                    </p:nvSpPr>
                    <p:spPr>
                      <a:xfrm>
                        <a:off x="6194851" y="1989275"/>
                        <a:ext cx="1489158" cy="4375665"/>
                      </a:xfrm>
                      <a:prstGeom prst="roundRect">
                        <a:avLst>
                          <a:gd name="adj" fmla="val 16667"/>
                        </a:avLst>
                      </a:prstGeom>
                      <a:noFill/>
                      <a:ln w="2857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b="1" i="0" u="none" strike="noStrike" cap="none">
                          <a:solidFill>
                            <a:srgbClr val="009900"/>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rgbClr val="009900"/>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rgbClr val="009900"/>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rgbClr val="009900"/>
                          </a:solidFill>
                          <a:latin typeface="Calibri"/>
                          <a:ea typeface="Calibri"/>
                          <a:cs typeface="Calibri"/>
                          <a:sym typeface="Calibri"/>
                        </a:endParaRPr>
                      </a:p>
                      <a:p>
                        <a:pPr marL="0" marR="0" lvl="0" indent="0" algn="ctr" rtl="0">
                          <a:spcBef>
                            <a:spcPts val="0"/>
                          </a:spcBef>
                          <a:spcAft>
                            <a:spcPts val="0"/>
                          </a:spcAft>
                          <a:buNone/>
                        </a:pPr>
                        <a:r>
                          <a:rPr lang="en-GB" sz="1400" b="1" i="0" u="none" strike="noStrike" cap="none">
                            <a:solidFill>
                              <a:srgbClr val="009900"/>
                            </a:solidFill>
                            <a:latin typeface="Calibri"/>
                            <a:ea typeface="Calibri"/>
                            <a:cs typeface="Calibri"/>
                            <a:sym typeface="Calibri"/>
                          </a:rPr>
                          <a:t>Green Hat</a:t>
                        </a:r>
                        <a:endParaRPr/>
                      </a:p>
                      <a:p>
                        <a:pPr marL="0" marR="0" lvl="0" indent="0" algn="ctr" rtl="0">
                          <a:spcBef>
                            <a:spcPts val="0"/>
                          </a:spcBef>
                          <a:spcAft>
                            <a:spcPts val="0"/>
                          </a:spcAft>
                          <a:buNone/>
                        </a:pPr>
                        <a:endParaRPr sz="1050" b="0" i="0" u="none" strike="noStrike" cap="none">
                          <a:solidFill>
                            <a:srgbClr val="757070"/>
                          </a:solidFill>
                          <a:latin typeface="Calibri"/>
                          <a:ea typeface="Calibri"/>
                          <a:cs typeface="Calibri"/>
                          <a:sym typeface="Calibri"/>
                        </a:endParaRPr>
                      </a:p>
                      <a:p>
                        <a:pPr marL="0" marR="0" lvl="0" indent="0" algn="just" rtl="0">
                          <a:spcBef>
                            <a:spcPts val="0"/>
                          </a:spcBef>
                          <a:spcAft>
                            <a:spcPts val="0"/>
                          </a:spcAft>
                          <a:buNone/>
                        </a:pPr>
                        <a:r>
                          <a:rPr lang="en-GB" sz="1050" b="0" i="0" u="none" strike="noStrike" cap="none">
                            <a:solidFill>
                              <a:srgbClr val="757070"/>
                            </a:solidFill>
                            <a:latin typeface="Calibri"/>
                            <a:ea typeface="Calibri"/>
                            <a:cs typeface="Calibri"/>
                            <a:sym typeface="Calibri"/>
                          </a:rPr>
                          <a:t>This is the hat of creativity, alternatives, proposals, what is interesting, provocations and changes. </a:t>
                        </a:r>
                        <a:endParaRPr/>
                      </a:p>
                    </p:txBody>
                  </p:sp>
                  <p:sp>
                    <p:nvSpPr>
                      <p:cNvPr id="253" name="Google Shape;253;p17"/>
                      <p:cNvSpPr/>
                      <p:nvPr/>
                    </p:nvSpPr>
                    <p:spPr>
                      <a:xfrm>
                        <a:off x="7709253" y="1989274"/>
                        <a:ext cx="1489158" cy="4375665"/>
                      </a:xfrm>
                      <a:prstGeom prst="roundRect">
                        <a:avLst>
                          <a:gd name="adj" fmla="val 16667"/>
                        </a:avLst>
                      </a:prstGeom>
                      <a:noFill/>
                      <a:ln w="28575" cap="flat" cmpd="sng">
                        <a:solidFill>
                          <a:srgbClr val="0066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b="1" i="0" u="none" strike="noStrike" cap="none">
                          <a:solidFill>
                            <a:srgbClr val="0066FF"/>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rgbClr val="0066FF"/>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rgbClr val="0066FF"/>
                          </a:solidFill>
                          <a:latin typeface="Calibri"/>
                          <a:ea typeface="Calibri"/>
                          <a:cs typeface="Calibri"/>
                          <a:sym typeface="Calibri"/>
                        </a:endParaRPr>
                      </a:p>
                      <a:p>
                        <a:pPr marL="0" marR="0" lvl="0" indent="0" algn="ctr" rtl="0">
                          <a:spcBef>
                            <a:spcPts val="0"/>
                          </a:spcBef>
                          <a:spcAft>
                            <a:spcPts val="0"/>
                          </a:spcAft>
                          <a:buNone/>
                        </a:pPr>
                        <a:endParaRPr sz="1400" b="1" i="0" u="none" strike="noStrike" cap="none">
                          <a:solidFill>
                            <a:srgbClr val="0066FF"/>
                          </a:solidFill>
                          <a:latin typeface="Calibri"/>
                          <a:ea typeface="Calibri"/>
                          <a:cs typeface="Calibri"/>
                          <a:sym typeface="Calibri"/>
                        </a:endParaRPr>
                      </a:p>
                      <a:p>
                        <a:pPr marL="0" marR="0" lvl="0" indent="0" algn="ctr" rtl="0">
                          <a:spcBef>
                            <a:spcPts val="0"/>
                          </a:spcBef>
                          <a:spcAft>
                            <a:spcPts val="0"/>
                          </a:spcAft>
                          <a:buNone/>
                        </a:pPr>
                        <a:r>
                          <a:rPr lang="en-GB" sz="1400" b="1" i="0" u="none" strike="noStrike" cap="none">
                            <a:solidFill>
                              <a:srgbClr val="0066FF"/>
                            </a:solidFill>
                            <a:latin typeface="Calibri"/>
                            <a:ea typeface="Calibri"/>
                            <a:cs typeface="Calibri"/>
                            <a:sym typeface="Calibri"/>
                          </a:rPr>
                          <a:t>Blue Hat</a:t>
                        </a:r>
                        <a:endParaRPr/>
                      </a:p>
                      <a:p>
                        <a:pPr marL="0" marR="0" lvl="0" indent="0" algn="ctr" rtl="0">
                          <a:spcBef>
                            <a:spcPts val="0"/>
                          </a:spcBef>
                          <a:spcAft>
                            <a:spcPts val="0"/>
                          </a:spcAft>
                          <a:buNone/>
                        </a:pPr>
                        <a:endParaRPr sz="1050" b="0" i="0" u="none" strike="noStrike" cap="none">
                          <a:solidFill>
                            <a:schemeClr val="accent4"/>
                          </a:solidFill>
                          <a:latin typeface="Calibri"/>
                          <a:ea typeface="Calibri"/>
                          <a:cs typeface="Calibri"/>
                          <a:sym typeface="Calibri"/>
                        </a:endParaRPr>
                      </a:p>
                      <a:p>
                        <a:pPr marL="0" marR="0" lvl="0" indent="0" algn="just" rtl="0">
                          <a:spcBef>
                            <a:spcPts val="0"/>
                          </a:spcBef>
                          <a:spcAft>
                            <a:spcPts val="0"/>
                          </a:spcAft>
                          <a:buNone/>
                        </a:pPr>
                        <a:r>
                          <a:rPr lang="en-GB" sz="1050" b="0" i="0" u="none" strike="noStrike" cap="none">
                            <a:solidFill>
                              <a:srgbClr val="757070"/>
                            </a:solidFill>
                            <a:latin typeface="Calibri"/>
                            <a:ea typeface="Calibri"/>
                            <a:cs typeface="Calibri"/>
                            <a:sym typeface="Calibri"/>
                          </a:rPr>
                          <a:t>This is the overview or process control hat. It looks not at the subject itself but at the 'thinking' about the subject. In technical terms, the blue hat is concerned with meta-cognition.</a:t>
                        </a:r>
                        <a:endParaRPr/>
                      </a:p>
                    </p:txBody>
                  </p:sp>
                </p:grpSp>
                <p:sp>
                  <p:nvSpPr>
                    <p:cNvPr id="254" name="Google Shape;254;p17"/>
                    <p:cNvSpPr/>
                    <p:nvPr/>
                  </p:nvSpPr>
                  <p:spPr>
                    <a:xfrm>
                      <a:off x="-19471" y="2137456"/>
                      <a:ext cx="1640540" cy="901437"/>
                    </a:xfrm>
                    <a:prstGeom prst="rect">
                      <a:avLst/>
                    </a:prstGeom>
                    <a:noFill/>
                    <a:ln>
                      <a:noFill/>
                    </a:ln>
                  </p:spPr>
                </p:sp>
              </p:grpSp>
              <p:sp>
                <p:nvSpPr>
                  <p:cNvPr id="255" name="Google Shape;255;p17"/>
                  <p:cNvSpPr/>
                  <p:nvPr/>
                </p:nvSpPr>
                <p:spPr>
                  <a:xfrm>
                    <a:off x="1710769" y="2186590"/>
                    <a:ext cx="1729410" cy="849244"/>
                  </a:xfrm>
                  <a:prstGeom prst="rect">
                    <a:avLst/>
                  </a:prstGeom>
                  <a:noFill/>
                  <a:ln>
                    <a:noFill/>
                  </a:ln>
                </p:spPr>
              </p:sp>
            </p:grpSp>
            <p:sp>
              <p:nvSpPr>
                <p:cNvPr id="256" name="Google Shape;256;p17"/>
                <p:cNvSpPr/>
                <p:nvPr/>
              </p:nvSpPr>
              <p:spPr>
                <a:xfrm>
                  <a:off x="3217214" y="1989276"/>
                  <a:ext cx="1481315" cy="958012"/>
                </a:xfrm>
                <a:prstGeom prst="rect">
                  <a:avLst/>
                </a:prstGeom>
                <a:noFill/>
                <a:ln>
                  <a:noFill/>
                </a:ln>
              </p:spPr>
            </p:sp>
          </p:grpSp>
          <p:sp>
            <p:nvSpPr>
              <p:cNvPr id="257" name="Google Shape;257;p17"/>
              <p:cNvSpPr/>
              <p:nvPr/>
            </p:nvSpPr>
            <p:spPr>
              <a:xfrm>
                <a:off x="4729926" y="2186590"/>
                <a:ext cx="1622768" cy="904080"/>
              </a:xfrm>
              <a:prstGeom prst="rect">
                <a:avLst/>
              </a:prstGeom>
              <a:noFill/>
              <a:ln>
                <a:noFill/>
              </a:ln>
            </p:spPr>
          </p:sp>
          <p:sp>
            <p:nvSpPr>
              <p:cNvPr id="258" name="Google Shape;258;p17"/>
              <p:cNvSpPr/>
              <p:nvPr/>
            </p:nvSpPr>
            <p:spPr>
              <a:xfrm>
                <a:off x="6199471" y="1993657"/>
                <a:ext cx="1640540" cy="1189037"/>
              </a:xfrm>
              <a:prstGeom prst="rect">
                <a:avLst/>
              </a:prstGeom>
              <a:noFill/>
              <a:ln>
                <a:noFill/>
              </a:ln>
            </p:spPr>
          </p:sp>
          <p:sp>
            <p:nvSpPr>
              <p:cNvPr id="259" name="Google Shape;259;p17"/>
              <p:cNvSpPr/>
              <p:nvPr/>
            </p:nvSpPr>
            <p:spPr>
              <a:xfrm>
                <a:off x="7661431" y="2141978"/>
                <a:ext cx="1577856" cy="1014350"/>
              </a:xfrm>
              <a:prstGeom prst="rect">
                <a:avLst/>
              </a:prstGeom>
              <a:noFill/>
              <a:ln>
                <a:noFill/>
              </a:ln>
            </p:spPr>
          </p:sp>
        </p:grpSp>
        <p:grpSp>
          <p:nvGrpSpPr>
            <p:cNvPr id="260" name="Google Shape;260;p17"/>
            <p:cNvGrpSpPr/>
            <p:nvPr/>
          </p:nvGrpSpPr>
          <p:grpSpPr>
            <a:xfrm>
              <a:off x="100586" y="5808488"/>
              <a:ext cx="8899097" cy="403055"/>
              <a:chOff x="100586" y="5808488"/>
              <a:chExt cx="8899097" cy="403055"/>
            </a:xfrm>
          </p:grpSpPr>
          <p:sp>
            <p:nvSpPr>
              <p:cNvPr id="261" name="Google Shape;261;p17"/>
              <p:cNvSpPr txBox="1"/>
              <p:nvPr/>
            </p:nvSpPr>
            <p:spPr>
              <a:xfrm>
                <a:off x="100586" y="5842211"/>
                <a:ext cx="14700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rgbClr val="A5A5A5"/>
                    </a:solidFill>
                    <a:latin typeface="Calibri"/>
                    <a:ea typeface="Calibri"/>
                    <a:cs typeface="Calibri"/>
                    <a:sym typeface="Calibri"/>
                  </a:rPr>
                  <a:t>Facts</a:t>
                </a:r>
                <a:endParaRPr/>
              </a:p>
            </p:txBody>
          </p:sp>
          <p:sp>
            <p:nvSpPr>
              <p:cNvPr id="262" name="Google Shape;262;p17"/>
              <p:cNvSpPr txBox="1"/>
              <p:nvPr/>
            </p:nvSpPr>
            <p:spPr>
              <a:xfrm>
                <a:off x="1482523" y="5826418"/>
                <a:ext cx="14700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rgbClr val="FF0000"/>
                    </a:solidFill>
                    <a:latin typeface="Calibri"/>
                    <a:ea typeface="Calibri"/>
                    <a:cs typeface="Calibri"/>
                    <a:sym typeface="Calibri"/>
                  </a:rPr>
                  <a:t>Feelings</a:t>
                </a:r>
                <a:endParaRPr/>
              </a:p>
            </p:txBody>
          </p:sp>
          <p:sp>
            <p:nvSpPr>
              <p:cNvPr id="263" name="Google Shape;263;p17"/>
              <p:cNvSpPr txBox="1"/>
              <p:nvPr/>
            </p:nvSpPr>
            <p:spPr>
              <a:xfrm>
                <a:off x="2943365" y="5826418"/>
                <a:ext cx="14700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chemeClr val="dk1"/>
                    </a:solidFill>
                    <a:latin typeface="Calibri"/>
                    <a:ea typeface="Calibri"/>
                    <a:cs typeface="Calibri"/>
                    <a:sym typeface="Calibri"/>
                  </a:rPr>
                  <a:t>Caution</a:t>
                </a:r>
                <a:endParaRPr/>
              </a:p>
            </p:txBody>
          </p:sp>
          <p:sp>
            <p:nvSpPr>
              <p:cNvPr id="264" name="Google Shape;264;p17"/>
              <p:cNvSpPr txBox="1"/>
              <p:nvPr/>
            </p:nvSpPr>
            <p:spPr>
              <a:xfrm>
                <a:off x="4540899" y="5826418"/>
                <a:ext cx="14700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rgbClr val="CCCC00"/>
                    </a:solidFill>
                    <a:latin typeface="Calibri"/>
                    <a:ea typeface="Calibri"/>
                    <a:cs typeface="Calibri"/>
                    <a:sym typeface="Calibri"/>
                  </a:rPr>
                  <a:t>Benefits</a:t>
                </a:r>
                <a:endParaRPr/>
              </a:p>
            </p:txBody>
          </p:sp>
          <p:sp>
            <p:nvSpPr>
              <p:cNvPr id="265" name="Google Shape;265;p17"/>
              <p:cNvSpPr txBox="1"/>
              <p:nvPr/>
            </p:nvSpPr>
            <p:spPr>
              <a:xfrm>
                <a:off x="6010325" y="5826418"/>
                <a:ext cx="14700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rgbClr val="009900"/>
                    </a:solidFill>
                    <a:latin typeface="Calibri"/>
                    <a:ea typeface="Calibri"/>
                    <a:cs typeface="Calibri"/>
                    <a:sym typeface="Calibri"/>
                  </a:rPr>
                  <a:t>Creativity</a:t>
                </a:r>
                <a:endParaRPr/>
              </a:p>
            </p:txBody>
          </p:sp>
          <p:sp>
            <p:nvSpPr>
              <p:cNvPr id="266" name="Google Shape;266;p17"/>
              <p:cNvSpPr txBox="1"/>
              <p:nvPr/>
            </p:nvSpPr>
            <p:spPr>
              <a:xfrm>
                <a:off x="7529673" y="5808488"/>
                <a:ext cx="14700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rgbClr val="0066FF"/>
                    </a:solidFill>
                    <a:latin typeface="Calibri"/>
                    <a:ea typeface="Calibri"/>
                    <a:cs typeface="Calibri"/>
                    <a:sym typeface="Calibri"/>
                  </a:rPr>
                  <a:t>Process</a:t>
                </a:r>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8"/>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272" name="Google Shape;272;p18"/>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000"/>
              <a:buFont typeface="Calibri"/>
              <a:buNone/>
            </a:pPr>
            <a:endParaRPr sz="2000" b="1" i="0" u="none" strike="noStrike" cap="none">
              <a:solidFill>
                <a:srgbClr val="52BFC9"/>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Arial"/>
                <a:ea typeface="Arial"/>
                <a:cs typeface="Arial"/>
                <a:sym typeface="Arial"/>
              </a:rPr>
              <a:t>“I keep six honest serving-men:</a:t>
            </a:r>
            <a:endParaRPr/>
          </a:p>
          <a:p>
            <a:pPr marL="0" marR="0" lvl="0" indent="0" algn="ctr"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Arial"/>
                <a:ea typeface="Arial"/>
                <a:cs typeface="Arial"/>
                <a:sym typeface="Arial"/>
              </a:rPr>
              <a:t>(They taught me all I knew)</a:t>
            </a:r>
            <a:endParaRPr/>
          </a:p>
          <a:p>
            <a:pPr marL="0" marR="0" lvl="0" indent="0" algn="ctr"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Arial"/>
                <a:ea typeface="Arial"/>
                <a:cs typeface="Arial"/>
                <a:sym typeface="Arial"/>
              </a:rPr>
              <a:t>Their names are What and Where and When</a:t>
            </a:r>
            <a:endParaRPr/>
          </a:p>
          <a:p>
            <a:pPr marL="0" marR="0" lvl="0" indent="0" algn="ctr" rtl="0">
              <a:lnSpc>
                <a:spcPct val="100000"/>
              </a:lnSpc>
              <a:spcBef>
                <a:spcPts val="0"/>
              </a:spcBef>
              <a:spcAft>
                <a:spcPts val="0"/>
              </a:spcAft>
              <a:buClr>
                <a:schemeClr val="dk2"/>
              </a:buClr>
              <a:buSzPts val="2000"/>
              <a:buFont typeface="Arial"/>
              <a:buNone/>
            </a:pPr>
            <a:r>
              <a:rPr lang="en-GB" sz="2000" b="1" i="0" u="none" strike="noStrike" cap="none">
                <a:solidFill>
                  <a:schemeClr val="dk2"/>
                </a:solidFill>
                <a:latin typeface="Arial"/>
                <a:ea typeface="Arial"/>
                <a:cs typeface="Arial"/>
                <a:sym typeface="Arial"/>
              </a:rPr>
              <a:t>And How and Why and Who.”</a:t>
            </a:r>
            <a:endParaRPr/>
          </a:p>
          <a:p>
            <a:pPr marL="0" marR="0" lvl="0" indent="0" algn="ctr" rtl="0">
              <a:lnSpc>
                <a:spcPct val="100000"/>
              </a:lnSpc>
              <a:spcBef>
                <a:spcPts val="0"/>
              </a:spcBef>
              <a:spcAft>
                <a:spcPts val="0"/>
              </a:spcAft>
              <a:buClr>
                <a:schemeClr val="dk2"/>
              </a:buClr>
              <a:buSzPts val="2000"/>
              <a:buFont typeface="Arial"/>
              <a:buNone/>
            </a:pPr>
            <a:br>
              <a:rPr lang="en-GB" sz="2000" b="1" i="0" u="none" strike="noStrike" cap="none">
                <a:solidFill>
                  <a:schemeClr val="dk2"/>
                </a:solidFill>
                <a:latin typeface="Arial"/>
                <a:ea typeface="Arial"/>
                <a:cs typeface="Arial"/>
                <a:sym typeface="Arial"/>
              </a:rPr>
            </a:br>
            <a:r>
              <a:rPr lang="en-GB" sz="2000" b="0" i="1" u="none" strike="noStrike" cap="none">
                <a:solidFill>
                  <a:schemeClr val="dk2"/>
                </a:solidFill>
                <a:latin typeface="Arial"/>
                <a:ea typeface="Arial"/>
                <a:cs typeface="Arial"/>
                <a:sym typeface="Arial"/>
              </a:rPr>
              <a:t>From "The Elephant's Child" by Rudyard Kipling</a:t>
            </a:r>
            <a:endParaRPr sz="2000" b="0" i="0" u="none" strike="noStrike" cap="none">
              <a:solidFill>
                <a:schemeClr val="dk2"/>
              </a:solidFill>
              <a:latin typeface="Arial"/>
              <a:ea typeface="Arial"/>
              <a:cs typeface="Arial"/>
              <a:sym typeface="Arial"/>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Who?</a:t>
            </a:r>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Why?</a:t>
            </a:r>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What?</a:t>
            </a:r>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Where?</a:t>
            </a:r>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When?</a:t>
            </a:r>
            <a:endParaRPr/>
          </a:p>
          <a:p>
            <a:pPr marL="285750" lvl="0" indent="-285750" algn="l" rtl="0">
              <a:lnSpc>
                <a:spcPct val="90000"/>
              </a:lnSpc>
              <a:spcBef>
                <a:spcPts val="1000"/>
              </a:spcBef>
              <a:spcAft>
                <a:spcPts val="0"/>
              </a:spcAft>
              <a:buClr>
                <a:srgbClr val="FFC000"/>
              </a:buClr>
              <a:buSzPts val="2000"/>
              <a:buFont typeface="Arial"/>
              <a:buChar char="•"/>
            </a:pPr>
            <a:r>
              <a:rPr lang="en-GB">
                <a:solidFill>
                  <a:srgbClr val="52BFC9"/>
                </a:solidFill>
              </a:rPr>
              <a:t>How?</a:t>
            </a:r>
            <a:endParaRPr/>
          </a:p>
          <a:p>
            <a:pPr marL="0" lvl="0" indent="0" algn="l" rtl="0">
              <a:lnSpc>
                <a:spcPct val="90000"/>
              </a:lnSpc>
              <a:spcBef>
                <a:spcPts val="1000"/>
              </a:spcBef>
              <a:spcAft>
                <a:spcPts val="0"/>
              </a:spcAft>
              <a:buClr>
                <a:schemeClr val="dk1"/>
              </a:buClr>
              <a:buSzPts val="2000"/>
              <a:buNone/>
            </a:pPr>
            <a:endParaRPr/>
          </a:p>
        </p:txBody>
      </p:sp>
      <p:sp>
        <p:nvSpPr>
          <p:cNvPr id="273" name="Google Shape;273;p18"/>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Five W’s and one H: Six Honest Serving-Men</a:t>
            </a:r>
            <a:endParaRPr/>
          </a:p>
        </p:txBody>
      </p:sp>
      <p:sp>
        <p:nvSpPr>
          <p:cNvPr id="274" name="Google Shape;274;p18"/>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275" name="Google Shape;275;p18"/>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18</a:t>
            </a:fld>
            <a:endParaRPr/>
          </a:p>
        </p:txBody>
      </p:sp>
      <p:pic>
        <p:nvPicPr>
          <p:cNvPr id="276" name="Google Shape;276;p18"/>
          <p:cNvPicPr preferRelativeResize="0"/>
          <p:nvPr/>
        </p:nvPicPr>
        <p:blipFill rotWithShape="1">
          <a:blip r:embed="rId3">
            <a:alphaModFix/>
          </a:blip>
          <a:srcRect l="9315" t="8665" r="9721" b="8532"/>
          <a:stretch/>
        </p:blipFill>
        <p:spPr>
          <a:xfrm>
            <a:off x="7575176" y="3495962"/>
            <a:ext cx="3469341" cy="28765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9"/>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282" name="Google Shape;282;p19"/>
          <p:cNvSpPr txBox="1">
            <a:spLocks noGrp="1"/>
          </p:cNvSpPr>
          <p:nvPr>
            <p:ph type="body" idx="1"/>
          </p:nvPr>
        </p:nvSpPr>
        <p:spPr>
          <a:xfrm>
            <a:off x="1786759" y="1145137"/>
            <a:ext cx="9979240" cy="5230026"/>
          </a:xfrm>
          <a:prstGeom prst="rect">
            <a:avLst/>
          </a:prstGeom>
          <a:noFill/>
          <a:ln>
            <a:noFill/>
          </a:ln>
        </p:spPr>
        <p:txBody>
          <a:bodyPr spcFirstLastPara="1" wrap="square" lIns="91425" tIns="45700" rIns="91425" bIns="45700" anchor="t" anchorCtr="0">
            <a:normAutofit fontScale="85000" lnSpcReduction="10000"/>
          </a:bodyPr>
          <a:lstStyle/>
          <a:p>
            <a:pPr marL="0" lvl="0" indent="0" algn="just" rtl="0">
              <a:lnSpc>
                <a:spcPct val="90000"/>
              </a:lnSpc>
              <a:spcBef>
                <a:spcPts val="0"/>
              </a:spcBef>
              <a:spcAft>
                <a:spcPts val="0"/>
              </a:spcAft>
              <a:buClr>
                <a:schemeClr val="accent4"/>
              </a:buClr>
              <a:buSzPct val="100000"/>
              <a:buNone/>
            </a:pPr>
            <a:r>
              <a:rPr lang="en-GB" sz="2000">
                <a:solidFill>
                  <a:schemeClr val="accent1"/>
                </a:solidFill>
              </a:rPr>
              <a:t>The Five W</a:t>
            </a:r>
            <a:r>
              <a:rPr lang="en-GB">
                <a:solidFill>
                  <a:schemeClr val="accent1"/>
                </a:solidFill>
              </a:rPr>
              <a:t>’</a:t>
            </a:r>
            <a:r>
              <a:rPr lang="en-GB" sz="2000">
                <a:solidFill>
                  <a:schemeClr val="accent1"/>
                </a:solidFill>
              </a:rPr>
              <a:t>s and H are a powerful, creative, and innovative checklist that journalists frequently employ. It is also known as “the Checklist”. The method makes use of the straightforward question-generating prompts that the English language offers. Any amount of formality or pure informality can benefit from the strategy. </a:t>
            </a:r>
            <a:r>
              <a:rPr lang="en-GB" sz="2000" b="0">
                <a:solidFill>
                  <a:schemeClr val="accent1"/>
                </a:solidFill>
              </a:rPr>
              <a:t>For instance:</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The informal "back of an envelope" method can be used as a quick-aide checklist, a private checklist to remember while in a conversation, brief points to jot down at a meeting, or to spark further inquiries.</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The checklist can be helpful as an informal or systematic method of producing lists of questions that you can try to discover answers for during the early phases of issue resolution when you are gathering data.</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To come up with thought-provoking queries, The checklist might be used as a source of thought-provoking questions to assist build on current ideas while brainstorming, brainwriting, or using another similar approach.</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The checklist could be used to assist create criteria for assessing possibilities.</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The checklist is a valuable tool for developing implementation methods for plans.</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The "question words," on the other hand, owe their power to the English language's essential place for them, and they can hide some of nature's best qualities that our language does not handle as well. The answers to the checklist's questions are frequently facts rather than statements about events or issues. </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For example, the answer to ‘Who does X?’ could be ‘Alice’. To use this answer in a problem-solving context you may have to take to another level</a:t>
            </a:r>
            <a:endParaRPr/>
          </a:p>
          <a:p>
            <a:pPr marL="342900" lvl="0" indent="-342900" algn="just" rtl="0">
              <a:lnSpc>
                <a:spcPct val="90000"/>
              </a:lnSpc>
              <a:spcBef>
                <a:spcPts val="1000"/>
              </a:spcBef>
              <a:spcAft>
                <a:spcPts val="0"/>
              </a:spcAft>
              <a:buClr>
                <a:schemeClr val="accent4"/>
              </a:buClr>
              <a:buSzPct val="100000"/>
              <a:buFont typeface="Arial"/>
              <a:buChar char="•"/>
            </a:pPr>
            <a:r>
              <a:rPr lang="en-GB" sz="2000" b="0">
                <a:solidFill>
                  <a:schemeClr val="accent1"/>
                </a:solidFill>
              </a:rPr>
              <a:t>For example ‘OK – if Alice does X, in what way might we make it easier for her.</a:t>
            </a:r>
            <a:endParaRPr/>
          </a:p>
          <a:p>
            <a:pPr marL="0" lvl="0" indent="0" algn="just"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
        <p:nvSpPr>
          <p:cNvPr id="283" name="Google Shape;283;p19"/>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Five W’s and one H: Six Honest Serving-Men</a:t>
            </a:r>
            <a:endParaRPr/>
          </a:p>
        </p:txBody>
      </p:sp>
      <p:sp>
        <p:nvSpPr>
          <p:cNvPr id="284" name="Google Shape;284;p1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285" name="Google Shape;285;p1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19</a:t>
            </a:fld>
            <a:endParaRPr/>
          </a:p>
        </p:txBody>
      </p:sp>
      <p:pic>
        <p:nvPicPr>
          <p:cNvPr id="286" name="Google Shape;286;p19"/>
          <p:cNvPicPr preferRelativeResize="0"/>
          <p:nvPr/>
        </p:nvPicPr>
        <p:blipFill rotWithShape="1">
          <a:blip r:embed="rId3">
            <a:alphaModFix/>
          </a:blip>
          <a:srcRect/>
          <a:stretch/>
        </p:blipFill>
        <p:spPr>
          <a:xfrm>
            <a:off x="0" y="3649769"/>
            <a:ext cx="1898633" cy="27846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dirty="0"/>
              <a:t>Content</a:t>
            </a:r>
            <a:endParaRPr dirty="0"/>
          </a:p>
        </p:txBody>
      </p:sp>
      <p:sp>
        <p:nvSpPr>
          <p:cNvPr id="80" name="Google Shape;80;p2"/>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457200" lvl="0" indent="-457200" algn="just" rtl="0">
              <a:lnSpc>
                <a:spcPct val="90000"/>
              </a:lnSpc>
              <a:spcBef>
                <a:spcPts val="0"/>
              </a:spcBef>
              <a:spcAft>
                <a:spcPts val="0"/>
              </a:spcAft>
              <a:buClr>
                <a:schemeClr val="accent1"/>
              </a:buClr>
              <a:buSzPts val="3200"/>
              <a:buFont typeface="Arial"/>
              <a:buChar char="•"/>
            </a:pPr>
            <a:r>
              <a:rPr lang="en-GB" sz="3200">
                <a:solidFill>
                  <a:srgbClr val="52BFC9"/>
                </a:solidFill>
              </a:rPr>
              <a:t>What is </a:t>
            </a:r>
            <a:r>
              <a:rPr lang="en-GB" sz="3200" b="1">
                <a:solidFill>
                  <a:srgbClr val="52BFC9"/>
                </a:solidFill>
              </a:rPr>
              <a:t>Creativity</a:t>
            </a:r>
            <a:r>
              <a:rPr lang="en-GB" sz="3200">
                <a:solidFill>
                  <a:srgbClr val="52BFC9"/>
                </a:solidFill>
              </a:rPr>
              <a:t> and where does it come from?</a:t>
            </a:r>
            <a:endParaRPr/>
          </a:p>
          <a:p>
            <a:pPr marL="457200" lvl="0" indent="-457200" algn="just" rtl="0">
              <a:lnSpc>
                <a:spcPct val="90000"/>
              </a:lnSpc>
              <a:spcBef>
                <a:spcPts val="1000"/>
              </a:spcBef>
              <a:spcAft>
                <a:spcPts val="0"/>
              </a:spcAft>
              <a:buClr>
                <a:schemeClr val="accent1"/>
              </a:buClr>
              <a:buSzPts val="3200"/>
              <a:buFont typeface="Arial"/>
              <a:buChar char="•"/>
            </a:pPr>
            <a:r>
              <a:rPr lang="en-GB" sz="3200">
                <a:solidFill>
                  <a:srgbClr val="52BFC9"/>
                </a:solidFill>
              </a:rPr>
              <a:t>Rules of </a:t>
            </a:r>
            <a:r>
              <a:rPr lang="en-GB" sz="3200" b="1">
                <a:solidFill>
                  <a:srgbClr val="52BFC9"/>
                </a:solidFill>
              </a:rPr>
              <a:t>Creativity World</a:t>
            </a:r>
            <a:endParaRPr/>
          </a:p>
          <a:p>
            <a:pPr marL="457200" lvl="0" indent="-457200" algn="just" rtl="0">
              <a:lnSpc>
                <a:spcPct val="90000"/>
              </a:lnSpc>
              <a:spcBef>
                <a:spcPts val="1000"/>
              </a:spcBef>
              <a:spcAft>
                <a:spcPts val="0"/>
              </a:spcAft>
              <a:buClr>
                <a:schemeClr val="accent1"/>
              </a:buClr>
              <a:buSzPts val="3200"/>
              <a:buFont typeface="Arial"/>
              <a:buChar char="•"/>
            </a:pPr>
            <a:r>
              <a:rPr lang="en-GB" sz="3200">
                <a:solidFill>
                  <a:srgbClr val="52BFC9"/>
                </a:solidFill>
              </a:rPr>
              <a:t>Creativity Techniques </a:t>
            </a:r>
            <a:endParaRPr/>
          </a:p>
          <a:p>
            <a:pPr marL="457200" lvl="0" indent="-457200" algn="just" rtl="0">
              <a:lnSpc>
                <a:spcPct val="90000"/>
              </a:lnSpc>
              <a:spcBef>
                <a:spcPts val="1000"/>
              </a:spcBef>
              <a:spcAft>
                <a:spcPts val="0"/>
              </a:spcAft>
              <a:buClr>
                <a:schemeClr val="accent1"/>
              </a:buClr>
              <a:buSzPts val="3200"/>
              <a:buFont typeface="Arial"/>
              <a:buChar char="•"/>
            </a:pPr>
            <a:r>
              <a:rPr lang="en-GB" sz="3200">
                <a:solidFill>
                  <a:srgbClr val="52BFC9"/>
                </a:solidFill>
              </a:rPr>
              <a:t>What is</a:t>
            </a:r>
            <a:r>
              <a:rPr lang="en-GB" sz="3200" b="1">
                <a:solidFill>
                  <a:srgbClr val="52BFC9"/>
                </a:solidFill>
              </a:rPr>
              <a:t> Bioeconomy </a:t>
            </a:r>
            <a:r>
              <a:rPr lang="en-GB" sz="3200">
                <a:solidFill>
                  <a:srgbClr val="52BFC9"/>
                </a:solidFill>
              </a:rPr>
              <a:t>and Why do we need it?</a:t>
            </a:r>
            <a:endParaRPr/>
          </a:p>
          <a:p>
            <a:pPr marL="457200" lvl="0" indent="-457200" algn="just" rtl="0">
              <a:lnSpc>
                <a:spcPct val="90000"/>
              </a:lnSpc>
              <a:spcBef>
                <a:spcPts val="1000"/>
              </a:spcBef>
              <a:spcAft>
                <a:spcPts val="0"/>
              </a:spcAft>
              <a:buClr>
                <a:schemeClr val="accent1"/>
              </a:buClr>
              <a:buSzPts val="3200"/>
              <a:buFont typeface="Arial"/>
              <a:buChar char="•"/>
            </a:pPr>
            <a:r>
              <a:rPr lang="en-GB" sz="3200">
                <a:solidFill>
                  <a:srgbClr val="52BFC9"/>
                </a:solidFill>
              </a:rPr>
              <a:t>Creativity Exercises for </a:t>
            </a:r>
            <a:r>
              <a:rPr lang="en-GB" sz="3200" b="1">
                <a:solidFill>
                  <a:srgbClr val="52BFC9"/>
                </a:solidFill>
              </a:rPr>
              <a:t>Bioeconomy</a:t>
            </a:r>
            <a:r>
              <a:rPr lang="en-GB" sz="3200">
                <a:solidFill>
                  <a:srgbClr val="52BFC9"/>
                </a:solidFill>
              </a:rPr>
              <a:t> ideas</a:t>
            </a:r>
            <a:endParaRPr/>
          </a:p>
          <a:p>
            <a:pPr marL="457200" lvl="0" indent="-457200" algn="just" rtl="0">
              <a:lnSpc>
                <a:spcPct val="90000"/>
              </a:lnSpc>
              <a:spcBef>
                <a:spcPts val="1000"/>
              </a:spcBef>
              <a:spcAft>
                <a:spcPts val="0"/>
              </a:spcAft>
              <a:buClr>
                <a:schemeClr val="accent1"/>
              </a:buClr>
              <a:buSzPts val="3200"/>
              <a:buFont typeface="Arial"/>
              <a:buChar char="•"/>
            </a:pPr>
            <a:r>
              <a:rPr lang="en-GB" sz="3200">
                <a:solidFill>
                  <a:srgbClr val="52BFC9"/>
                </a:solidFill>
              </a:rPr>
              <a:t>Food for Thought</a:t>
            </a:r>
            <a:endParaRPr sz="3200">
              <a:solidFill>
                <a:srgbClr val="52BFC9"/>
              </a:solidFill>
            </a:endParaRPr>
          </a:p>
          <a:p>
            <a:pPr marL="0" lvl="0" indent="0" algn="l" rtl="0">
              <a:lnSpc>
                <a:spcPct val="90000"/>
              </a:lnSpc>
              <a:spcBef>
                <a:spcPts val="1000"/>
              </a:spcBef>
              <a:spcAft>
                <a:spcPts val="0"/>
              </a:spcAft>
              <a:buClr>
                <a:schemeClr val="dk1"/>
              </a:buClr>
              <a:buSzPts val="2000"/>
              <a:buNone/>
            </a:pPr>
            <a:endParaRPr/>
          </a:p>
        </p:txBody>
      </p:sp>
      <p:sp>
        <p:nvSpPr>
          <p:cNvPr id="81" name="Google Shape;81;p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82" name="Google Shape;82;p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83" name="Google Shape;83;p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a:t>
            </a:fld>
            <a:endParaRPr/>
          </a:p>
        </p:txBody>
      </p:sp>
      <p:pic>
        <p:nvPicPr>
          <p:cNvPr id="84" name="Google Shape;84;p2"/>
          <p:cNvPicPr preferRelativeResize="0"/>
          <p:nvPr/>
        </p:nvPicPr>
        <p:blipFill rotWithShape="1">
          <a:blip r:embed="rId3">
            <a:alphaModFix/>
          </a:blip>
          <a:srcRect/>
          <a:stretch/>
        </p:blipFill>
        <p:spPr>
          <a:xfrm>
            <a:off x="9499210" y="4050885"/>
            <a:ext cx="2461564" cy="26705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0"/>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292" name="Google Shape;292;p20"/>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rgbClr val="FFC000"/>
              </a:buClr>
              <a:buSzPts val="2000"/>
              <a:buFont typeface="Arial"/>
              <a:buChar char="•"/>
            </a:pPr>
            <a:r>
              <a:rPr lang="en-GB">
                <a:solidFill>
                  <a:srgbClr val="52BFC9"/>
                </a:solidFill>
              </a:rPr>
              <a:t>Random Words works in particular by making you go elsewhere for ideas, and hence pushes you out of your current thinking rut. It uses the principle of forced association to make you think in new ways and create very different ideas.</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Use it to stimulate open and divergent thinking and seek creative new ideas.</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Use it to re-ignite creative thinking when you are running out of ideas.</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Use it to get people out of a rut when their thinking is still rather conventional.</a:t>
            </a:r>
            <a:endParaRPr/>
          </a:p>
          <a:p>
            <a:pPr marL="0" lvl="0" indent="0" algn="l" rtl="0">
              <a:lnSpc>
                <a:spcPct val="90000"/>
              </a:lnSpc>
              <a:spcBef>
                <a:spcPts val="1000"/>
              </a:spcBef>
              <a:spcAft>
                <a:spcPts val="0"/>
              </a:spcAft>
              <a:buClr>
                <a:schemeClr val="dk1"/>
              </a:buClr>
              <a:buSzPts val="2000"/>
              <a:buNone/>
            </a:pPr>
            <a:endParaRPr/>
          </a:p>
        </p:txBody>
      </p:sp>
      <p:sp>
        <p:nvSpPr>
          <p:cNvPr id="293" name="Google Shape;293;p20"/>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Random Words</a:t>
            </a:r>
            <a:endParaRPr/>
          </a:p>
        </p:txBody>
      </p:sp>
      <p:sp>
        <p:nvSpPr>
          <p:cNvPr id="294" name="Google Shape;294;p2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295" name="Google Shape;295;p2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20</a:t>
            </a:fld>
            <a:endParaRPr/>
          </a:p>
        </p:txBody>
      </p:sp>
      <p:pic>
        <p:nvPicPr>
          <p:cNvPr id="296" name="Google Shape;296;p20"/>
          <p:cNvPicPr preferRelativeResize="0"/>
          <p:nvPr/>
        </p:nvPicPr>
        <p:blipFill rotWithShape="1">
          <a:blip r:embed="rId3">
            <a:alphaModFix/>
          </a:blip>
          <a:srcRect/>
          <a:stretch/>
        </p:blipFill>
        <p:spPr>
          <a:xfrm>
            <a:off x="7966842" y="4161831"/>
            <a:ext cx="3839466" cy="2559644"/>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1"/>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02" name="Google Shape;302;p21"/>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a:solidFill>
                  <a:schemeClr val="accent1"/>
                </a:solidFill>
              </a:rPr>
              <a:t>The mind-map may be produced in any tree-shaped format and is really just a simple hierarchy in its most basic form.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Making notes in cursive type or even as a list of bullet points takes effort and often obfuscates important information.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Mind mapping circumvents these restrictions. Writing branches on curved lines enables them to curve differently in the next branches, creating a corner apex between each branch and thereby separating them (but not too much).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Instead of placing the text on the lines themselves, you might write the words separately and connect them with lines.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Use what works for you when mind mapping, that is the main rule. This entails trying new things, which is obviously acceptable and encouraged, especially in a creative setting.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The brain works by association and thinks in pictures and wholes. Mind-maps aligns with this tendency by showing associative links and being visible as a whole. </a:t>
            </a:r>
            <a:endParaRPr/>
          </a:p>
          <a:p>
            <a:pPr marL="0" lvl="0" indent="0" algn="l" rtl="0">
              <a:lnSpc>
                <a:spcPct val="90000"/>
              </a:lnSpc>
              <a:spcBef>
                <a:spcPts val="1000"/>
              </a:spcBef>
              <a:spcAft>
                <a:spcPts val="0"/>
              </a:spcAft>
              <a:buClr>
                <a:schemeClr val="dk1"/>
              </a:buClr>
              <a:buSzPts val="2000"/>
              <a:buNone/>
            </a:pPr>
            <a:endParaRPr/>
          </a:p>
        </p:txBody>
      </p:sp>
      <p:sp>
        <p:nvSpPr>
          <p:cNvPr id="303" name="Google Shape;303;p21"/>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Mind Mapping</a:t>
            </a:r>
            <a:endParaRPr/>
          </a:p>
        </p:txBody>
      </p:sp>
      <p:sp>
        <p:nvSpPr>
          <p:cNvPr id="304" name="Google Shape;304;p21"/>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305" name="Google Shape;305;p21"/>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pic>
        <p:nvPicPr>
          <p:cNvPr id="306" name="Google Shape;306;p21"/>
          <p:cNvPicPr preferRelativeResize="0"/>
          <p:nvPr/>
        </p:nvPicPr>
        <p:blipFill rotWithShape="1">
          <a:blip r:embed="rId3">
            <a:alphaModFix/>
          </a:blip>
          <a:srcRect/>
          <a:stretch/>
        </p:blipFill>
        <p:spPr>
          <a:xfrm flipH="1">
            <a:off x="9426542" y="4978640"/>
            <a:ext cx="2568601" cy="187936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12" name="Google Shape;312;p22"/>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rgbClr val="FFC000"/>
              </a:buClr>
              <a:buSzPts val="2000"/>
              <a:buFont typeface="Arial"/>
              <a:buChar char="•"/>
            </a:pPr>
            <a:r>
              <a:rPr lang="en-GB">
                <a:solidFill>
                  <a:srgbClr val="52BFC9"/>
                </a:solidFill>
              </a:rPr>
              <a:t>The use of colour helps to attract attention, provide mental stimulation and visually separate different areas. </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You can also use other forms of emphasis, such as </a:t>
            </a:r>
            <a:r>
              <a:rPr lang="en-GB" u="sng">
                <a:solidFill>
                  <a:srgbClr val="52BFC9"/>
                </a:solidFill>
              </a:rPr>
              <a:t>underlining</a:t>
            </a:r>
            <a:r>
              <a:rPr lang="en-GB">
                <a:solidFill>
                  <a:srgbClr val="52BFC9"/>
                </a:solidFill>
              </a:rPr>
              <a:t>, </a:t>
            </a:r>
            <a:r>
              <a:rPr lang="en-GB" b="1">
                <a:solidFill>
                  <a:srgbClr val="52BFC9"/>
                </a:solidFill>
              </a:rPr>
              <a:t>emboldening</a:t>
            </a:r>
            <a:r>
              <a:rPr lang="en-GB">
                <a:solidFill>
                  <a:srgbClr val="52BFC9"/>
                </a:solidFill>
              </a:rPr>
              <a:t>, </a:t>
            </a:r>
            <a:r>
              <a:rPr lang="en-GB" i="1">
                <a:solidFill>
                  <a:srgbClr val="52BFC9"/>
                </a:solidFill>
              </a:rPr>
              <a:t>italics</a:t>
            </a:r>
            <a:r>
              <a:rPr lang="en-GB">
                <a:solidFill>
                  <a:srgbClr val="52BFC9"/>
                </a:solidFill>
              </a:rPr>
              <a:t>, etc. </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Pictures are 'worth a thousand words' and can be used to summarize and trigger additional thinking. </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The size of the page will constrain what can be mind-mapped. This is often a good thing, as it makes you think more carefully about what to add and keeps it as a visible single chunk. </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There are a range of different software programs that are available to help you mind map on the computer. you can also do it with basic presentation software, although this will often take longer and will need more work when you want to reshuffle ideas.</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Use it to explore and develop ideas for a specific problem.</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Use it to think, doodle and see where it takes you.</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Use it to take notes during discussions, lectures and conferences.</a:t>
            </a:r>
            <a:endParaRPr/>
          </a:p>
          <a:p>
            <a:pPr marL="285750" lvl="0" indent="-285750" algn="just" rtl="0">
              <a:lnSpc>
                <a:spcPct val="90000"/>
              </a:lnSpc>
              <a:spcBef>
                <a:spcPts val="1000"/>
              </a:spcBef>
              <a:spcAft>
                <a:spcPts val="0"/>
              </a:spcAft>
              <a:buClr>
                <a:srgbClr val="FFC000"/>
              </a:buClr>
              <a:buSzPts val="2000"/>
              <a:buFont typeface="Arial"/>
              <a:buChar char="•"/>
            </a:pPr>
            <a:r>
              <a:rPr lang="en-GB">
                <a:solidFill>
                  <a:srgbClr val="52BFC9"/>
                </a:solidFill>
              </a:rPr>
              <a:t>Use it to summarize books and papers.</a:t>
            </a:r>
            <a:endParaRPr/>
          </a:p>
          <a:p>
            <a:pPr marL="0" lvl="0" indent="0" algn="l" rtl="0">
              <a:lnSpc>
                <a:spcPct val="90000"/>
              </a:lnSpc>
              <a:spcBef>
                <a:spcPts val="1000"/>
              </a:spcBef>
              <a:spcAft>
                <a:spcPts val="0"/>
              </a:spcAft>
              <a:buClr>
                <a:schemeClr val="dk1"/>
              </a:buClr>
              <a:buSzPts val="2000"/>
              <a:buNone/>
            </a:pPr>
            <a:endParaRPr/>
          </a:p>
        </p:txBody>
      </p:sp>
      <p:sp>
        <p:nvSpPr>
          <p:cNvPr id="313" name="Google Shape;313;p2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Mind Mapping</a:t>
            </a:r>
            <a:endParaRPr/>
          </a:p>
        </p:txBody>
      </p:sp>
      <p:sp>
        <p:nvSpPr>
          <p:cNvPr id="314" name="Google Shape;314;p2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315" name="Google Shape;315;p2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22</a:t>
            </a:fld>
            <a:endParaRPr/>
          </a:p>
        </p:txBody>
      </p:sp>
      <p:pic>
        <p:nvPicPr>
          <p:cNvPr id="316" name="Google Shape;316;p22"/>
          <p:cNvPicPr preferRelativeResize="0"/>
          <p:nvPr/>
        </p:nvPicPr>
        <p:blipFill rotWithShape="1">
          <a:blip r:embed="rId3">
            <a:alphaModFix/>
          </a:blip>
          <a:srcRect l="18807" r="17866" b="5572"/>
          <a:stretch/>
        </p:blipFill>
        <p:spPr>
          <a:xfrm>
            <a:off x="8935063" y="4106620"/>
            <a:ext cx="2542452" cy="25183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22" name="Google Shape;322;p23"/>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Mind Mapping</a:t>
            </a:r>
            <a:endParaRPr/>
          </a:p>
        </p:txBody>
      </p:sp>
      <p:sp>
        <p:nvSpPr>
          <p:cNvPr id="323" name="Google Shape;323;p2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324" name="Google Shape;324;p2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23</a:t>
            </a:fld>
            <a:endParaRPr/>
          </a:p>
        </p:txBody>
      </p:sp>
      <p:pic>
        <p:nvPicPr>
          <p:cNvPr id="325" name="Google Shape;325;p23"/>
          <p:cNvPicPr preferRelativeResize="0"/>
          <p:nvPr/>
        </p:nvPicPr>
        <p:blipFill rotWithShape="1">
          <a:blip r:embed="rId3">
            <a:alphaModFix/>
          </a:blip>
          <a:srcRect/>
          <a:stretch/>
        </p:blipFill>
        <p:spPr>
          <a:xfrm>
            <a:off x="1314318" y="908818"/>
            <a:ext cx="9563363" cy="57066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4"/>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31" name="Google Shape;331;p24"/>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accent1"/>
              </a:buClr>
              <a:buSzPts val="2000"/>
              <a:buNone/>
            </a:pPr>
            <a:r>
              <a:rPr lang="en-GB">
                <a:solidFill>
                  <a:schemeClr val="accent1"/>
                </a:solidFill>
              </a:rPr>
              <a:t>Lateral thinking is about moving sideways when working on a problem to try different perceptions, different concepts and different points of entry. The term covers a variety of methods including provocations to get us out of the usual line of thought. Lateral thinking is cutting across patterns in a self-organising system, and has very much to do with perception. </a:t>
            </a:r>
            <a:endParaRPr/>
          </a:p>
          <a:p>
            <a:pPr marL="0" lvl="0" indent="0" algn="just" rtl="0">
              <a:lnSpc>
                <a:spcPct val="90000"/>
              </a:lnSpc>
              <a:spcBef>
                <a:spcPts val="1000"/>
              </a:spcBef>
              <a:spcAft>
                <a:spcPts val="0"/>
              </a:spcAft>
              <a:buClr>
                <a:schemeClr val="accent1"/>
              </a:buClr>
              <a:buSzPts val="2000"/>
              <a:buNone/>
            </a:pPr>
            <a:r>
              <a:rPr lang="en-GB">
                <a:solidFill>
                  <a:schemeClr val="accent1"/>
                </a:solidFill>
              </a:rPr>
              <a:t>For example: Granny is sitting knitting and three year old Susan is upsetting Granny by playing with the wool. One parent suggests putting Susan into the playpen. The other parent suggests it might be a better idea to put Granny in the playpen to protect her from Susan. A lateral answer! </a:t>
            </a:r>
            <a:endParaRPr/>
          </a:p>
          <a:p>
            <a:pPr marL="0" lvl="0" indent="0" algn="just" rtl="0">
              <a:lnSpc>
                <a:spcPct val="90000"/>
              </a:lnSpc>
              <a:spcBef>
                <a:spcPts val="1000"/>
              </a:spcBef>
              <a:spcAft>
                <a:spcPts val="0"/>
              </a:spcAft>
              <a:buClr>
                <a:schemeClr val="accent1"/>
              </a:buClr>
              <a:buSzPts val="2000"/>
              <a:buNone/>
            </a:pPr>
            <a:r>
              <a:rPr lang="en-GB">
                <a:solidFill>
                  <a:schemeClr val="accent1"/>
                </a:solidFill>
              </a:rPr>
              <a:t>The term "</a:t>
            </a:r>
            <a:r>
              <a:rPr lang="en-GB" b="1">
                <a:solidFill>
                  <a:schemeClr val="accent1"/>
                </a:solidFill>
              </a:rPr>
              <a:t>Lateral Thinking</a:t>
            </a:r>
            <a:r>
              <a:rPr lang="en-GB">
                <a:solidFill>
                  <a:schemeClr val="accent1"/>
                </a:solidFill>
              </a:rPr>
              <a:t>" can be used in two senses: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Specific: A set of systematic techniques used for changing concepts and perceptions, and generating new ones. </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General: Exploring multiple possibilities and approaches instead of pursuing a single approach. </a:t>
            </a:r>
            <a:endParaRPr/>
          </a:p>
          <a:p>
            <a:pPr marL="0" lvl="0" indent="0" algn="l" rtl="0">
              <a:lnSpc>
                <a:spcPct val="90000"/>
              </a:lnSpc>
              <a:spcBef>
                <a:spcPts val="1000"/>
              </a:spcBef>
              <a:spcAft>
                <a:spcPts val="0"/>
              </a:spcAft>
              <a:buClr>
                <a:schemeClr val="dk1"/>
              </a:buClr>
              <a:buSzPts val="2000"/>
              <a:buNone/>
            </a:pPr>
            <a:endParaRPr/>
          </a:p>
        </p:txBody>
      </p:sp>
      <p:sp>
        <p:nvSpPr>
          <p:cNvPr id="332" name="Google Shape;332;p24"/>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Lateral Thinking</a:t>
            </a:r>
            <a:endParaRPr/>
          </a:p>
        </p:txBody>
      </p:sp>
      <p:sp>
        <p:nvSpPr>
          <p:cNvPr id="333" name="Google Shape;333;p2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334" name="Google Shape;334;p2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24</a:t>
            </a:fld>
            <a:endParaRPr/>
          </a:p>
        </p:txBody>
      </p:sp>
      <p:pic>
        <p:nvPicPr>
          <p:cNvPr id="335" name="Google Shape;335;p24"/>
          <p:cNvPicPr preferRelativeResize="0"/>
          <p:nvPr/>
        </p:nvPicPr>
        <p:blipFill rotWithShape="1">
          <a:blip r:embed="rId3">
            <a:alphaModFix/>
          </a:blip>
          <a:srcRect/>
          <a:stretch/>
        </p:blipFill>
        <p:spPr>
          <a:xfrm>
            <a:off x="8911227" y="4961628"/>
            <a:ext cx="2385384" cy="166332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5"/>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41" name="Google Shape;341;p25"/>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Lateral Thinking</a:t>
            </a:r>
            <a:endParaRPr/>
          </a:p>
        </p:txBody>
      </p:sp>
      <p:sp>
        <p:nvSpPr>
          <p:cNvPr id="342" name="Google Shape;342;p2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343" name="Google Shape;343;p2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a:p>
        </p:txBody>
      </p:sp>
      <p:pic>
        <p:nvPicPr>
          <p:cNvPr id="344" name="Google Shape;344;p25"/>
          <p:cNvPicPr preferRelativeResize="0"/>
          <p:nvPr/>
        </p:nvPicPr>
        <p:blipFill rotWithShape="1">
          <a:blip r:embed="rId3">
            <a:alphaModFix/>
          </a:blip>
          <a:srcRect l="3119" t="3790" r="8868" b="6215"/>
          <a:stretch/>
        </p:blipFill>
        <p:spPr>
          <a:xfrm>
            <a:off x="1737913" y="1086702"/>
            <a:ext cx="8716173" cy="521564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6"/>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50" name="Google Shape;350;p26"/>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a:solidFill>
                  <a:srgbClr val="52BFC9"/>
                </a:solidFill>
              </a:rPr>
              <a:t>Lateral thinking is not an easy concept to teach, but it can be learned through examples.</a:t>
            </a:r>
            <a:endParaRPr/>
          </a:p>
          <a:p>
            <a:pPr marL="285750" lvl="0" indent="-285750" algn="l" rtl="0">
              <a:lnSpc>
                <a:spcPct val="90000"/>
              </a:lnSpc>
              <a:spcBef>
                <a:spcPts val="1000"/>
              </a:spcBef>
              <a:spcAft>
                <a:spcPts val="0"/>
              </a:spcAft>
              <a:buClr>
                <a:schemeClr val="accent1"/>
              </a:buClr>
              <a:buSzPts val="2000"/>
              <a:buFont typeface="Arial"/>
              <a:buChar char="•"/>
            </a:pPr>
            <a:r>
              <a:rPr lang="en-GB">
                <a:solidFill>
                  <a:srgbClr val="52BFC9"/>
                </a:solidFill>
              </a:rPr>
              <a:t>Edward De Bono in his book explained it as:</a:t>
            </a:r>
            <a:endParaRPr/>
          </a:p>
          <a:p>
            <a:pPr marL="0" lvl="0" indent="0" algn="just" rtl="0">
              <a:lnSpc>
                <a:spcPct val="90000"/>
              </a:lnSpc>
              <a:spcBef>
                <a:spcPts val="1000"/>
              </a:spcBef>
              <a:spcAft>
                <a:spcPts val="0"/>
              </a:spcAft>
              <a:buClr>
                <a:srgbClr val="004F54"/>
              </a:buClr>
              <a:buSzPts val="2000"/>
              <a:buNone/>
            </a:pPr>
            <a:r>
              <a:rPr lang="en-GB" i="1">
                <a:solidFill>
                  <a:srgbClr val="FFC000"/>
                </a:solidFill>
              </a:rPr>
              <a:t>“If you were to take a set of toy blocks and build them upwards, each block resting firmly and squarely on the block below it, you would have an illustration of vertical thinking. With lateral thinking the blocks are scattered around. They may be connected to each other loosely or not at all. But the pattern that may eventually emerge can be as useful as the vertical structure”</a:t>
            </a:r>
            <a:endParaRPr/>
          </a:p>
          <a:p>
            <a:pPr marL="285750" lvl="0" indent="-285750" algn="just" rtl="0">
              <a:lnSpc>
                <a:spcPct val="90000"/>
              </a:lnSpc>
              <a:spcBef>
                <a:spcPts val="1000"/>
              </a:spcBef>
              <a:spcAft>
                <a:spcPts val="0"/>
              </a:spcAft>
              <a:buClr>
                <a:schemeClr val="accent1"/>
              </a:buClr>
              <a:buSzPts val="2000"/>
              <a:buFont typeface="Arial"/>
              <a:buChar char="•"/>
            </a:pPr>
            <a:r>
              <a:rPr lang="en-GB">
                <a:solidFill>
                  <a:srgbClr val="52BFC9"/>
                </a:solidFill>
              </a:rPr>
              <a:t>Lateral thinking is thus very much about standing back, looking at the big picture and understanding concepts. It also requires that you focus in on the parts that have perhaps been overlooked, challenging assumptions and seeking alternatives.</a:t>
            </a:r>
            <a:endParaRPr/>
          </a:p>
          <a:p>
            <a:pPr marL="0" lvl="0" indent="0" algn="l" rtl="0">
              <a:lnSpc>
                <a:spcPct val="90000"/>
              </a:lnSpc>
              <a:spcBef>
                <a:spcPts val="1000"/>
              </a:spcBef>
              <a:spcAft>
                <a:spcPts val="0"/>
              </a:spcAft>
              <a:buClr>
                <a:schemeClr val="dk1"/>
              </a:buClr>
              <a:buSzPts val="2000"/>
              <a:buNone/>
            </a:pPr>
            <a:endParaRPr/>
          </a:p>
        </p:txBody>
      </p:sp>
      <p:sp>
        <p:nvSpPr>
          <p:cNvPr id="351" name="Google Shape;351;p26"/>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Lateral Thinking – Thinking Outside the Box</a:t>
            </a:r>
            <a:endParaRPr/>
          </a:p>
        </p:txBody>
      </p:sp>
      <p:sp>
        <p:nvSpPr>
          <p:cNvPr id="352" name="Google Shape;352;p2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353" name="Google Shape;353;p2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26</a:t>
            </a:fld>
            <a:endParaRPr/>
          </a:p>
        </p:txBody>
      </p:sp>
      <p:pic>
        <p:nvPicPr>
          <p:cNvPr id="354" name="Google Shape;354;p26"/>
          <p:cNvPicPr preferRelativeResize="0"/>
          <p:nvPr/>
        </p:nvPicPr>
        <p:blipFill rotWithShape="1">
          <a:blip r:embed="rId3">
            <a:alphaModFix/>
          </a:blip>
          <a:srcRect/>
          <a:stretch/>
        </p:blipFill>
        <p:spPr>
          <a:xfrm>
            <a:off x="8397766" y="3863198"/>
            <a:ext cx="2686128" cy="251196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60" name="Google Shape;360;p27"/>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b="0">
                <a:solidFill>
                  <a:srgbClr val="52BFC9"/>
                </a:solidFill>
              </a:rPr>
              <a:t>Using a magnifying glass to light a fire when you realize you don’t have matches or a lighter.</a:t>
            </a:r>
            <a:endParaRPr/>
          </a:p>
          <a:p>
            <a:pPr marL="285750" lvl="0" indent="-285750" algn="just" rtl="0">
              <a:lnSpc>
                <a:spcPct val="90000"/>
              </a:lnSpc>
              <a:spcBef>
                <a:spcPts val="1000"/>
              </a:spcBef>
              <a:spcAft>
                <a:spcPts val="0"/>
              </a:spcAft>
              <a:buClr>
                <a:schemeClr val="accent1"/>
              </a:buClr>
              <a:buSzPts val="2000"/>
              <a:buFont typeface="Arial"/>
              <a:buChar char="•"/>
            </a:pPr>
            <a:r>
              <a:rPr lang="en-GB" b="0">
                <a:solidFill>
                  <a:srgbClr val="52BFC9"/>
                </a:solidFill>
              </a:rPr>
              <a:t>Instead of thinking about what you want to achieve, think about what you don’t want to achieve, and find ways to avoid it.</a:t>
            </a:r>
            <a:endParaRPr/>
          </a:p>
          <a:p>
            <a:pPr marL="285750" lvl="0" indent="-285750" algn="just" rtl="0">
              <a:lnSpc>
                <a:spcPct val="90000"/>
              </a:lnSpc>
              <a:spcBef>
                <a:spcPts val="1000"/>
              </a:spcBef>
              <a:spcAft>
                <a:spcPts val="0"/>
              </a:spcAft>
              <a:buClr>
                <a:schemeClr val="accent1"/>
              </a:buClr>
              <a:buSzPts val="2000"/>
              <a:buFont typeface="Arial"/>
              <a:buChar char="•"/>
            </a:pPr>
            <a:r>
              <a:rPr lang="en-GB" b="0">
                <a:solidFill>
                  <a:srgbClr val="52BFC9"/>
                </a:solidFill>
              </a:rPr>
              <a:t>Using a drone to deliver packages instead of a traditional delivery truck.</a:t>
            </a:r>
            <a:endParaRPr/>
          </a:p>
          <a:p>
            <a:pPr marL="285750" lvl="0" indent="-285750" algn="just" rtl="0">
              <a:lnSpc>
                <a:spcPct val="90000"/>
              </a:lnSpc>
              <a:spcBef>
                <a:spcPts val="1000"/>
              </a:spcBef>
              <a:spcAft>
                <a:spcPts val="0"/>
              </a:spcAft>
              <a:buClr>
                <a:schemeClr val="accent1"/>
              </a:buClr>
              <a:buSzPts val="2000"/>
              <a:buFont typeface="Arial"/>
              <a:buChar char="•"/>
            </a:pPr>
            <a:r>
              <a:rPr lang="en-GB" b="0">
                <a:solidFill>
                  <a:srgbClr val="52BFC9"/>
                </a:solidFill>
              </a:rPr>
              <a:t>Using crowdfunding to finance small business and startup projects.</a:t>
            </a:r>
            <a:endParaRPr/>
          </a:p>
          <a:p>
            <a:pPr marL="0" lvl="0" indent="0" algn="l" rtl="0">
              <a:lnSpc>
                <a:spcPct val="90000"/>
              </a:lnSpc>
              <a:spcBef>
                <a:spcPts val="1000"/>
              </a:spcBef>
              <a:spcAft>
                <a:spcPts val="0"/>
              </a:spcAft>
              <a:buClr>
                <a:schemeClr val="dk1"/>
              </a:buClr>
              <a:buSzPts val="2000"/>
              <a:buNone/>
            </a:pPr>
            <a:endParaRPr/>
          </a:p>
        </p:txBody>
      </p:sp>
      <p:sp>
        <p:nvSpPr>
          <p:cNvPr id="361" name="Google Shape;361;p27"/>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Lateral Thinking</a:t>
            </a:r>
            <a:endParaRPr/>
          </a:p>
        </p:txBody>
      </p:sp>
      <p:sp>
        <p:nvSpPr>
          <p:cNvPr id="362" name="Google Shape;362;p2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363" name="Google Shape;363;p2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27</a:t>
            </a:fld>
            <a:endParaRPr/>
          </a:p>
        </p:txBody>
      </p:sp>
      <p:pic>
        <p:nvPicPr>
          <p:cNvPr id="364" name="Google Shape;364;p27"/>
          <p:cNvPicPr preferRelativeResize="0"/>
          <p:nvPr/>
        </p:nvPicPr>
        <p:blipFill rotWithShape="1">
          <a:blip r:embed="rId3">
            <a:alphaModFix/>
          </a:blip>
          <a:srcRect l="1328" t="1600" r="1554" b="2529"/>
          <a:stretch/>
        </p:blipFill>
        <p:spPr>
          <a:xfrm>
            <a:off x="3199348" y="3289738"/>
            <a:ext cx="5793304" cy="30026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70" name="Google Shape;370;p28"/>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a:solidFill>
                  <a:schemeClr val="accent1"/>
                </a:solidFill>
              </a:rPr>
              <a:t>SCAMPER works by providing a list of active verbs that you associate with your problem and hence create ideas. As they are all verbs, they are about doing, and so get you to think about action.</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SCAMPER is an acronym for useful list of words that can be applied as stimuli to make you think differently about the problem area.</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Use it to discover more ideas when you are running out.</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Use it to stimulate new ways of thinking about the problem, perhaps to kick you out of your current rut.</a:t>
            </a:r>
            <a:endParaRPr/>
          </a:p>
          <a:p>
            <a:pPr marL="0" lvl="0" indent="0" algn="l" rtl="0">
              <a:lnSpc>
                <a:spcPct val="90000"/>
              </a:lnSpc>
              <a:spcBef>
                <a:spcPts val="1000"/>
              </a:spcBef>
              <a:spcAft>
                <a:spcPts val="0"/>
              </a:spcAft>
              <a:buClr>
                <a:schemeClr val="dk1"/>
              </a:buClr>
              <a:buSzPts val="2000"/>
              <a:buNone/>
            </a:pPr>
            <a:endParaRPr/>
          </a:p>
        </p:txBody>
      </p:sp>
      <p:sp>
        <p:nvSpPr>
          <p:cNvPr id="371" name="Google Shape;371;p28"/>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SCAMPER</a:t>
            </a:r>
            <a:endParaRPr/>
          </a:p>
        </p:txBody>
      </p:sp>
      <p:sp>
        <p:nvSpPr>
          <p:cNvPr id="372" name="Google Shape;372;p28"/>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373" name="Google Shape;373;p28"/>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28</a:t>
            </a:fld>
            <a:endParaRPr/>
          </a:p>
        </p:txBody>
      </p:sp>
      <p:pic>
        <p:nvPicPr>
          <p:cNvPr id="374" name="Google Shape;374;p28"/>
          <p:cNvPicPr preferRelativeResize="0"/>
          <p:nvPr/>
        </p:nvPicPr>
        <p:blipFill rotWithShape="1">
          <a:blip r:embed="rId3">
            <a:alphaModFix/>
          </a:blip>
          <a:srcRect l="7157" t="18889" r="6765" b="10872"/>
          <a:stretch/>
        </p:blipFill>
        <p:spPr>
          <a:xfrm>
            <a:off x="2757533" y="3542888"/>
            <a:ext cx="6676934" cy="30646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9"/>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380" name="Google Shape;380;p29"/>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BFC9"/>
              </a:buClr>
              <a:buSzPts val="2000"/>
              <a:buNone/>
            </a:pPr>
            <a:r>
              <a:rPr lang="en-GB">
                <a:solidFill>
                  <a:srgbClr val="52BFC9"/>
                </a:solidFill>
              </a:rPr>
              <a:t>I want to invent a new type of pen.</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Substitute - ink with iron, nib with knife</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Combine - writing with cutting, holding with opening</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Adapt - pen top as container</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Modify - body to be flexible</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Put to other uses - use to write on wood</a:t>
            </a:r>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Eliminate - clip by using velcro</a:t>
            </a:r>
            <a:endParaRPr>
              <a:solidFill>
                <a:srgbClr val="52BFC9"/>
              </a:solidFill>
            </a:endParaRPr>
          </a:p>
          <a:p>
            <a:pPr marL="342900" lvl="0" indent="-342900" algn="l" rtl="0">
              <a:lnSpc>
                <a:spcPct val="90000"/>
              </a:lnSpc>
              <a:spcBef>
                <a:spcPts val="1000"/>
              </a:spcBef>
              <a:spcAft>
                <a:spcPts val="0"/>
              </a:spcAft>
              <a:buClr>
                <a:schemeClr val="accent1"/>
              </a:buClr>
              <a:buSzPts val="2000"/>
              <a:buFont typeface="Arial"/>
              <a:buChar char="•"/>
            </a:pPr>
            <a:r>
              <a:rPr lang="en-GB">
                <a:solidFill>
                  <a:srgbClr val="52BFC9"/>
                </a:solidFill>
              </a:rPr>
              <a:t>Rearrange - nib to fold outwards</a:t>
            </a:r>
            <a:endParaRPr/>
          </a:p>
          <a:p>
            <a:pPr marL="0" lvl="0" indent="0" algn="l" rtl="0">
              <a:lnSpc>
                <a:spcPct val="90000"/>
              </a:lnSpc>
              <a:spcBef>
                <a:spcPts val="1000"/>
              </a:spcBef>
              <a:spcAft>
                <a:spcPts val="0"/>
              </a:spcAft>
              <a:buClr>
                <a:schemeClr val="dk1"/>
              </a:buClr>
              <a:buSzPts val="2000"/>
              <a:buNone/>
            </a:pPr>
            <a:endParaRPr/>
          </a:p>
        </p:txBody>
      </p:sp>
      <p:sp>
        <p:nvSpPr>
          <p:cNvPr id="381" name="Google Shape;381;p29"/>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600"/>
              <a:buNone/>
            </a:pPr>
            <a:r>
              <a:rPr lang="en-GB" sz="1600">
                <a:solidFill>
                  <a:schemeClr val="dk2"/>
                </a:solidFill>
              </a:rPr>
              <a:t>SCAMPER</a:t>
            </a:r>
            <a:endParaRPr/>
          </a:p>
        </p:txBody>
      </p:sp>
      <p:sp>
        <p:nvSpPr>
          <p:cNvPr id="382" name="Google Shape;382;p2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383" name="Google Shape;383;p2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29</a:t>
            </a:fld>
            <a:endParaRPr/>
          </a:p>
        </p:txBody>
      </p:sp>
      <p:grpSp>
        <p:nvGrpSpPr>
          <p:cNvPr id="384" name="Google Shape;384;p29"/>
          <p:cNvGrpSpPr/>
          <p:nvPr/>
        </p:nvGrpSpPr>
        <p:grpSpPr>
          <a:xfrm rot="-442553">
            <a:off x="5520943" y="1921365"/>
            <a:ext cx="5332108" cy="3939980"/>
            <a:chOff x="5675406" y="2672699"/>
            <a:chExt cx="4033371" cy="3523129"/>
          </a:xfrm>
        </p:grpSpPr>
        <p:pic>
          <p:nvPicPr>
            <p:cNvPr id="385" name="Google Shape;385;p29"/>
            <p:cNvPicPr preferRelativeResize="0"/>
            <p:nvPr/>
          </p:nvPicPr>
          <p:blipFill rotWithShape="1">
            <a:blip r:embed="rId3">
              <a:alphaModFix/>
            </a:blip>
            <a:srcRect l="13382" r="13234"/>
            <a:stretch/>
          </p:blipFill>
          <p:spPr>
            <a:xfrm>
              <a:off x="5675406" y="2672699"/>
              <a:ext cx="4033371" cy="3523129"/>
            </a:xfrm>
            <a:prstGeom prst="rect">
              <a:avLst/>
            </a:prstGeom>
            <a:noFill/>
            <a:ln>
              <a:noFill/>
            </a:ln>
          </p:spPr>
        </p:pic>
        <p:sp>
          <p:nvSpPr>
            <p:cNvPr id="386" name="Google Shape;386;p29"/>
            <p:cNvSpPr/>
            <p:nvPr/>
          </p:nvSpPr>
          <p:spPr>
            <a:xfrm>
              <a:off x="9179859" y="5773271"/>
              <a:ext cx="385481" cy="422557"/>
            </a:xfrm>
            <a:prstGeom prst="smileyFace">
              <a:avLst>
                <a:gd name="adj" fmla="val 4653"/>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400"/>
              <a:buFont typeface="Calibri"/>
              <a:buNone/>
            </a:pPr>
            <a:r>
              <a:rPr lang="en-GB" sz="2400"/>
              <a:t>What is Creativity?</a:t>
            </a:r>
            <a:endParaRPr/>
          </a:p>
        </p:txBody>
      </p:sp>
      <p:sp>
        <p:nvSpPr>
          <p:cNvPr id="90" name="Google Shape;90;p3"/>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rgbClr val="00918E"/>
              </a:buClr>
              <a:buSzPts val="2400"/>
              <a:buFont typeface="Arial"/>
              <a:buChar char="•"/>
            </a:pPr>
            <a:r>
              <a:rPr lang="en-GB" sz="2400" dirty="0">
                <a:solidFill>
                  <a:schemeClr val="accent1"/>
                </a:solidFill>
              </a:rPr>
              <a:t>Creativity is a tendency of an individual to create new ideas, alternatives, possibilities that may be helpful in solving problems. </a:t>
            </a:r>
            <a:endParaRPr dirty="0"/>
          </a:p>
          <a:p>
            <a:pPr marL="285750" lvl="0" indent="-285750" algn="just" rtl="0">
              <a:lnSpc>
                <a:spcPct val="90000"/>
              </a:lnSpc>
              <a:spcBef>
                <a:spcPts val="1000"/>
              </a:spcBef>
              <a:spcAft>
                <a:spcPts val="0"/>
              </a:spcAft>
              <a:buClr>
                <a:srgbClr val="00918E"/>
              </a:buClr>
              <a:buSzPts val="2400"/>
              <a:buFont typeface="Arial"/>
              <a:buChar char="•"/>
            </a:pPr>
            <a:r>
              <a:rPr lang="en-GB" sz="2400" dirty="0">
                <a:solidFill>
                  <a:schemeClr val="accent1"/>
                </a:solidFill>
              </a:rPr>
              <a:t>According to Albert Einstein “Creativity is intelligence having fun”.</a:t>
            </a:r>
            <a:endParaRPr sz="2400" dirty="0">
              <a:solidFill>
                <a:schemeClr val="accent1"/>
              </a:solidFill>
            </a:endParaRPr>
          </a:p>
          <a:p>
            <a:pPr marL="285750" lvl="0" indent="-285750" algn="just" rtl="0">
              <a:lnSpc>
                <a:spcPct val="90000"/>
              </a:lnSpc>
              <a:spcBef>
                <a:spcPts val="1000"/>
              </a:spcBef>
              <a:spcAft>
                <a:spcPts val="0"/>
              </a:spcAft>
              <a:buClr>
                <a:srgbClr val="00918E"/>
              </a:buClr>
              <a:buSzPts val="2400"/>
              <a:buFont typeface="Arial"/>
              <a:buChar char="•"/>
            </a:pPr>
            <a:r>
              <a:rPr lang="en-GB" sz="2400" dirty="0">
                <a:solidFill>
                  <a:schemeClr val="accent1"/>
                </a:solidFill>
              </a:rPr>
              <a:t>It can be as simple as using leftover pizza toppings to make a sandwich with a smiley face </a:t>
            </a:r>
            <a:r>
              <a:rPr lang="en-GB" sz="2400" dirty="0">
                <a:solidFill>
                  <a:schemeClr val="accent4"/>
                </a:solidFill>
              </a:rPr>
              <a:t>☺</a:t>
            </a:r>
            <a:r>
              <a:rPr lang="en-GB" sz="2400" dirty="0">
                <a:solidFill>
                  <a:schemeClr val="accent1"/>
                </a:solidFill>
              </a:rPr>
              <a:t> Or</a:t>
            </a:r>
            <a:endParaRPr dirty="0"/>
          </a:p>
          <a:p>
            <a:pPr marL="285750" lvl="0" indent="-285750" algn="just" rtl="0">
              <a:lnSpc>
                <a:spcPct val="90000"/>
              </a:lnSpc>
              <a:spcBef>
                <a:spcPts val="1000"/>
              </a:spcBef>
              <a:spcAft>
                <a:spcPts val="0"/>
              </a:spcAft>
              <a:buClr>
                <a:srgbClr val="00918E"/>
              </a:buClr>
              <a:buSzPts val="2400"/>
              <a:buFont typeface="Arial"/>
              <a:buChar char="•"/>
            </a:pPr>
            <a:r>
              <a:rPr lang="en-GB" sz="2400" dirty="0">
                <a:solidFill>
                  <a:schemeClr val="accent1"/>
                </a:solidFill>
              </a:rPr>
              <a:t>It can be an artwork created by using plastic.</a:t>
            </a:r>
            <a:endParaRPr sz="2400" dirty="0">
              <a:solidFill>
                <a:schemeClr val="accent1"/>
              </a:solidFill>
            </a:endParaRPr>
          </a:p>
          <a:p>
            <a:pPr marL="285750" lvl="0" indent="-285750" algn="just" rtl="0">
              <a:lnSpc>
                <a:spcPct val="90000"/>
              </a:lnSpc>
              <a:spcBef>
                <a:spcPts val="1000"/>
              </a:spcBef>
              <a:spcAft>
                <a:spcPts val="0"/>
              </a:spcAft>
              <a:buClr>
                <a:srgbClr val="00918E"/>
              </a:buClr>
              <a:buSzPts val="2400"/>
              <a:buFont typeface="Arial"/>
              <a:buChar char="•"/>
            </a:pPr>
            <a:r>
              <a:rPr lang="en-GB" sz="2400" dirty="0">
                <a:solidFill>
                  <a:schemeClr val="accent1"/>
                </a:solidFill>
              </a:rPr>
              <a:t>Creativity can be seen in everything – songs, videos, paintings, games, dance, projects, and much more. </a:t>
            </a:r>
            <a:endParaRPr sz="2400" dirty="0">
              <a:solidFill>
                <a:schemeClr val="accent1"/>
              </a:solidFill>
            </a:endParaRPr>
          </a:p>
          <a:p>
            <a:pPr marL="0" lvl="0" indent="0" algn="l" rtl="0">
              <a:lnSpc>
                <a:spcPct val="90000"/>
              </a:lnSpc>
              <a:spcBef>
                <a:spcPts val="1000"/>
              </a:spcBef>
              <a:spcAft>
                <a:spcPts val="0"/>
              </a:spcAft>
              <a:buClr>
                <a:schemeClr val="dk1"/>
              </a:buClr>
              <a:buSzPts val="2000"/>
              <a:buNone/>
            </a:pPr>
            <a:endParaRPr dirty="0"/>
          </a:p>
        </p:txBody>
      </p:sp>
      <p:sp>
        <p:nvSpPr>
          <p:cNvPr id="91" name="Google Shape;91;p3"/>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92" name="Google Shape;92;p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93" name="Google Shape;93;p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a:t>
            </a:fld>
            <a:endParaRPr/>
          </a:p>
        </p:txBody>
      </p:sp>
      <p:pic>
        <p:nvPicPr>
          <p:cNvPr id="94" name="Google Shape;94;p3"/>
          <p:cNvPicPr preferRelativeResize="0"/>
          <p:nvPr/>
        </p:nvPicPr>
        <p:blipFill rotWithShape="1">
          <a:blip r:embed="rId3">
            <a:alphaModFix/>
          </a:blip>
          <a:srcRect/>
          <a:stretch/>
        </p:blipFill>
        <p:spPr>
          <a:xfrm>
            <a:off x="426000" y="4358969"/>
            <a:ext cx="2075462" cy="207546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0"/>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Why do we need </a:t>
            </a:r>
            <a:r>
              <a:rPr lang="en-GB" i="1"/>
              <a:t>Bioeconomy</a:t>
            </a:r>
            <a:r>
              <a:rPr lang="en-GB"/>
              <a:t>? </a:t>
            </a:r>
            <a:endParaRPr/>
          </a:p>
        </p:txBody>
      </p:sp>
      <p:sp>
        <p:nvSpPr>
          <p:cNvPr id="392" name="Google Shape;392;p30"/>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chemeClr val="accent4"/>
              </a:buClr>
              <a:buSzPts val="2000"/>
              <a:buFont typeface="Arial"/>
              <a:buChar char="•"/>
            </a:pPr>
            <a:r>
              <a:rPr lang="en-GB">
                <a:solidFill>
                  <a:schemeClr val="accent1"/>
                </a:solidFill>
              </a:rPr>
              <a:t>The World is facing many challenges today, </a:t>
            </a:r>
            <a:r>
              <a:rPr lang="en-GB" b="0" i="0">
                <a:solidFill>
                  <a:schemeClr val="accent1"/>
                </a:solidFill>
              </a:rPr>
              <a:t>such as climate change, food security, natural resource depletion, and environmental degradation. </a:t>
            </a:r>
            <a:endParaRPr/>
          </a:p>
          <a:p>
            <a:pPr marL="342900" lvl="0" indent="-342900" algn="just" rtl="0">
              <a:lnSpc>
                <a:spcPct val="90000"/>
              </a:lnSpc>
              <a:spcBef>
                <a:spcPts val="1000"/>
              </a:spcBef>
              <a:spcAft>
                <a:spcPts val="0"/>
              </a:spcAft>
              <a:buClr>
                <a:schemeClr val="accent4"/>
              </a:buClr>
              <a:buSzPts val="2000"/>
              <a:buFont typeface="Arial"/>
              <a:buChar char="•"/>
            </a:pPr>
            <a:r>
              <a:rPr lang="en-GB" b="0" i="0">
                <a:solidFill>
                  <a:schemeClr val="accent1"/>
                </a:solidFill>
              </a:rPr>
              <a:t>Bioeconomy is based on the use of renewable biological resources, such as plants, animals, and microorganisms, to produce food, materials, and energy in a sustainable and circular way. By doing so, bioeconomy can reduce our dependence on fossil fuels, lower greenhouse gas emissions, protect biodiversity, and create new value chains and jobs.</a:t>
            </a:r>
            <a:endParaRPr/>
          </a:p>
          <a:p>
            <a:pPr marL="342900" lvl="0" indent="-342900" algn="just" rtl="0">
              <a:lnSpc>
                <a:spcPct val="90000"/>
              </a:lnSpc>
              <a:spcBef>
                <a:spcPts val="1000"/>
              </a:spcBef>
              <a:spcAft>
                <a:spcPts val="0"/>
              </a:spcAft>
              <a:buClr>
                <a:schemeClr val="accent4"/>
              </a:buClr>
              <a:buSzPts val="2000"/>
              <a:buFont typeface="Arial"/>
              <a:buChar char="•"/>
            </a:pPr>
            <a:r>
              <a:rPr lang="en-GB" b="0" i="0">
                <a:solidFill>
                  <a:schemeClr val="accent1"/>
                </a:solidFill>
              </a:rPr>
              <a:t>Some examples of bioeconomy are:</a:t>
            </a:r>
            <a:endParaRPr/>
          </a:p>
          <a:p>
            <a:pPr marL="444500" lvl="1" indent="-179388" algn="just" rtl="0">
              <a:lnSpc>
                <a:spcPct val="90000"/>
              </a:lnSpc>
              <a:spcBef>
                <a:spcPts val="500"/>
              </a:spcBef>
              <a:spcAft>
                <a:spcPts val="0"/>
              </a:spcAft>
              <a:buClr>
                <a:schemeClr val="accent4"/>
              </a:buClr>
              <a:buSzPts val="1700"/>
              <a:buFont typeface="Courier New"/>
              <a:buChar char="o"/>
            </a:pPr>
            <a:r>
              <a:rPr lang="en-GB" b="0" i="0">
                <a:solidFill>
                  <a:schemeClr val="accent1"/>
                </a:solidFill>
              </a:rPr>
              <a:t>Food systems that produce nutritious and safe food while minimizing waste and environmental impact.</a:t>
            </a:r>
            <a:endParaRPr/>
          </a:p>
          <a:p>
            <a:pPr marL="444500" lvl="1" indent="-179388" algn="just" rtl="0">
              <a:lnSpc>
                <a:spcPct val="90000"/>
              </a:lnSpc>
              <a:spcBef>
                <a:spcPts val="500"/>
              </a:spcBef>
              <a:spcAft>
                <a:spcPts val="0"/>
              </a:spcAft>
              <a:buClr>
                <a:schemeClr val="accent4"/>
              </a:buClr>
              <a:buSzPts val="1700"/>
              <a:buFont typeface="Courier New"/>
              <a:buChar char="o"/>
            </a:pPr>
            <a:r>
              <a:rPr lang="en-GB" b="0" i="0">
                <a:solidFill>
                  <a:schemeClr val="accent1"/>
                </a:solidFill>
              </a:rPr>
              <a:t>Bio-based products and processes that use biomass or biotechnology to create new materials, chemicals, and bioplastics.</a:t>
            </a:r>
            <a:endParaRPr/>
          </a:p>
          <a:p>
            <a:pPr marL="444500" lvl="1" indent="-179388" algn="just" rtl="0">
              <a:lnSpc>
                <a:spcPct val="90000"/>
              </a:lnSpc>
              <a:spcBef>
                <a:spcPts val="500"/>
              </a:spcBef>
              <a:spcAft>
                <a:spcPts val="0"/>
              </a:spcAft>
              <a:buClr>
                <a:schemeClr val="accent4"/>
              </a:buClr>
              <a:buSzPts val="1700"/>
              <a:buFont typeface="Courier New"/>
              <a:buChar char="o"/>
            </a:pPr>
            <a:r>
              <a:rPr lang="en-GB" b="0" i="0">
                <a:solidFill>
                  <a:schemeClr val="accent1"/>
                </a:solidFill>
              </a:rPr>
              <a:t>Bioenergy that converts biomass or biowaste into fuels, electricity, or heat.</a:t>
            </a:r>
            <a:endParaRPr/>
          </a:p>
          <a:p>
            <a:pPr marL="444500" lvl="1" indent="-179388" algn="just" rtl="0">
              <a:lnSpc>
                <a:spcPct val="90000"/>
              </a:lnSpc>
              <a:spcBef>
                <a:spcPts val="500"/>
              </a:spcBef>
              <a:spcAft>
                <a:spcPts val="0"/>
              </a:spcAft>
              <a:buClr>
                <a:schemeClr val="accent4"/>
              </a:buClr>
              <a:buSzPts val="1700"/>
              <a:buFont typeface="Courier New"/>
              <a:buChar char="o"/>
            </a:pPr>
            <a:r>
              <a:rPr lang="en-GB" b="0" i="0">
                <a:solidFill>
                  <a:schemeClr val="accent1"/>
                </a:solidFill>
              </a:rPr>
              <a:t>Blue bioeconomy that exploits the potential of marine and aquatic resources for food, feed, bioproducts, and bioenergy.</a:t>
            </a:r>
            <a:endParaRPr/>
          </a:p>
          <a:p>
            <a:pPr marL="0" lvl="0" indent="0" algn="l" rtl="0">
              <a:lnSpc>
                <a:spcPct val="90000"/>
              </a:lnSpc>
              <a:spcBef>
                <a:spcPts val="1000"/>
              </a:spcBef>
              <a:spcAft>
                <a:spcPts val="0"/>
              </a:spcAft>
              <a:buClr>
                <a:schemeClr val="dk1"/>
              </a:buClr>
              <a:buSzPts val="2000"/>
              <a:buNone/>
            </a:pPr>
            <a:endParaRPr/>
          </a:p>
        </p:txBody>
      </p:sp>
      <p:sp>
        <p:nvSpPr>
          <p:cNvPr id="393" name="Google Shape;393;p30"/>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394" name="Google Shape;394;p3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395" name="Google Shape;395;p3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30</a:t>
            </a:fld>
            <a:endParaRPr/>
          </a:p>
        </p:txBody>
      </p:sp>
      <p:sp>
        <p:nvSpPr>
          <p:cNvPr id="396" name="Google Shape;396;p30"/>
          <p:cNvSpPr/>
          <p:nvPr/>
        </p:nvSpPr>
        <p:spPr>
          <a:xfrm>
            <a:off x="7735614" y="4663390"/>
            <a:ext cx="3151391" cy="2098945"/>
          </a:xfrm>
          <a:prstGeom prst="roundRect">
            <a:avLst>
              <a:gd name="adj" fmla="val 8594"/>
            </a:avLst>
          </a:prstGeom>
          <a:solidFill>
            <a:srgbClr val="ECEC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1"/>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Why do we need </a:t>
            </a:r>
            <a:r>
              <a:rPr lang="en-GB" i="1"/>
              <a:t>Bioeconomy</a:t>
            </a:r>
            <a:r>
              <a:rPr lang="en-GB"/>
              <a:t>? </a:t>
            </a:r>
            <a:endParaRPr/>
          </a:p>
        </p:txBody>
      </p:sp>
      <p:sp>
        <p:nvSpPr>
          <p:cNvPr id="402" name="Google Shape;402;p31"/>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03" name="Google Shape;403;p31"/>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404" name="Google Shape;404;p31"/>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31</a:t>
            </a:fld>
            <a:endParaRPr/>
          </a:p>
        </p:txBody>
      </p:sp>
      <p:sp>
        <p:nvSpPr>
          <p:cNvPr id="405" name="Google Shape;405;p31"/>
          <p:cNvSpPr txBox="1">
            <a:spLocks noGrp="1"/>
          </p:cNvSpPr>
          <p:nvPr>
            <p:ph type="body" idx="1"/>
          </p:nvPr>
        </p:nvSpPr>
        <p:spPr>
          <a:xfrm>
            <a:off x="425450" y="1144588"/>
            <a:ext cx="11341100" cy="5230812"/>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1"/>
              </a:buClr>
              <a:buSzPts val="2000"/>
              <a:buFont typeface="Arial"/>
              <a:buChar char="•"/>
            </a:pPr>
            <a:r>
              <a:rPr lang="en-GB" b="0" i="0">
                <a:solidFill>
                  <a:srgbClr val="52BFC9"/>
                </a:solidFill>
              </a:rPr>
              <a:t>Bioeconomy is a key model for sustainable development that can benefit both people and the planet. </a:t>
            </a:r>
            <a:endParaRPr/>
          </a:p>
          <a:p>
            <a:pPr marL="285750" lvl="0" indent="-285750" algn="just" rtl="0">
              <a:lnSpc>
                <a:spcPct val="90000"/>
              </a:lnSpc>
              <a:spcBef>
                <a:spcPts val="1000"/>
              </a:spcBef>
              <a:spcAft>
                <a:spcPts val="0"/>
              </a:spcAft>
              <a:buClr>
                <a:schemeClr val="accent1"/>
              </a:buClr>
              <a:buSzPts val="2000"/>
              <a:buFont typeface="Arial"/>
              <a:buChar char="•"/>
            </a:pPr>
            <a:r>
              <a:rPr lang="en-GB" b="0" i="0">
                <a:solidFill>
                  <a:srgbClr val="52BFC9"/>
                </a:solidFill>
              </a:rPr>
              <a:t>Bioeconomy can also contribute to the achievement of the </a:t>
            </a:r>
            <a:r>
              <a:rPr lang="en-GB" b="0" i="0" u="sng">
                <a:solidFill>
                  <a:srgbClr val="52BFC9"/>
                </a:solidFill>
                <a:hlinkClick r:id="rId3">
                  <a:extLst>
                    <a:ext uri="{A12FA001-AC4F-418D-AE19-62706E023703}">
                      <ahyp:hlinkClr xmlns:ahyp="http://schemas.microsoft.com/office/drawing/2018/hyperlinkcolor" val="tx"/>
                    </a:ext>
                  </a:extLst>
                </a:hlinkClick>
              </a:rPr>
              <a:t>United Nations Sustainable Development Goals (SDGs)</a:t>
            </a:r>
            <a:r>
              <a:rPr lang="en-GB" b="0" i="0">
                <a:solidFill>
                  <a:srgbClr val="52BFC9"/>
                </a:solidFill>
              </a:rPr>
              <a:t>, such as ending hunger, ensuring health and well-being, promoting clean energy, and fostering innovation.</a:t>
            </a:r>
            <a:endParaRPr/>
          </a:p>
          <a:p>
            <a:pPr marL="342900" lvl="0" indent="-342900" algn="just" rtl="0">
              <a:lnSpc>
                <a:spcPct val="90000"/>
              </a:lnSpc>
              <a:spcBef>
                <a:spcPts val="1000"/>
              </a:spcBef>
              <a:spcAft>
                <a:spcPts val="0"/>
              </a:spcAft>
              <a:buClr>
                <a:schemeClr val="accent1"/>
              </a:buClr>
              <a:buSzPts val="2000"/>
              <a:buFont typeface="Arial"/>
              <a:buChar char="•"/>
            </a:pPr>
            <a:r>
              <a:rPr lang="en-GB">
                <a:solidFill>
                  <a:srgbClr val="52BFC9"/>
                </a:solidFill>
              </a:rPr>
              <a:t>Therefore, it comes to each one of us (you and me) to come up with bioeconomy ideas that can be used in schools, in neighbourhood, in communities at national level and International level.</a:t>
            </a:r>
            <a:endParaRPr/>
          </a:p>
          <a:p>
            <a:pPr marL="342900" lvl="0" indent="-342900" algn="just" rtl="0">
              <a:lnSpc>
                <a:spcPct val="90000"/>
              </a:lnSpc>
              <a:spcBef>
                <a:spcPts val="1000"/>
              </a:spcBef>
              <a:spcAft>
                <a:spcPts val="0"/>
              </a:spcAft>
              <a:buClr>
                <a:schemeClr val="accent1"/>
              </a:buClr>
              <a:buSzPts val="2000"/>
              <a:buFont typeface="Arial"/>
              <a:buChar char="•"/>
            </a:pPr>
            <a:r>
              <a:rPr lang="en-GB">
                <a:solidFill>
                  <a:srgbClr val="52BFC9"/>
                </a:solidFill>
              </a:rPr>
              <a:t>Here are some exercises to use creativity for Bioeconomy.</a:t>
            </a:r>
            <a:endParaRPr>
              <a:solidFill>
                <a:srgbClr val="52BFC9"/>
              </a:solidFill>
            </a:endParaRPr>
          </a:p>
          <a:p>
            <a:pPr marL="285750" lvl="0" indent="-158750" algn="just" rtl="0">
              <a:lnSpc>
                <a:spcPct val="90000"/>
              </a:lnSpc>
              <a:spcBef>
                <a:spcPts val="1000"/>
              </a:spcBef>
              <a:spcAft>
                <a:spcPts val="0"/>
              </a:spcAft>
              <a:buClr>
                <a:srgbClr val="FF9900"/>
              </a:buClr>
              <a:buSzPts val="2000"/>
              <a:buFont typeface="Arial"/>
              <a:buNone/>
            </a:pPr>
            <a:endParaRPr sz="2000">
              <a:solidFill>
                <a:srgbClr val="52BFC9"/>
              </a:solidFill>
            </a:endParaRPr>
          </a:p>
          <a:p>
            <a:pPr marL="0" lvl="0" indent="0" algn="l" rtl="0">
              <a:lnSpc>
                <a:spcPct val="90000"/>
              </a:lnSpc>
              <a:spcBef>
                <a:spcPts val="1000"/>
              </a:spcBef>
              <a:spcAft>
                <a:spcPts val="0"/>
              </a:spcAft>
              <a:buClr>
                <a:schemeClr val="dk1"/>
              </a:buClr>
              <a:buSzPts val="2000"/>
              <a:buNone/>
            </a:pPr>
            <a:endParaRPr/>
          </a:p>
        </p:txBody>
      </p:sp>
      <p:pic>
        <p:nvPicPr>
          <p:cNvPr id="406" name="Google Shape;406;p31"/>
          <p:cNvPicPr preferRelativeResize="0"/>
          <p:nvPr/>
        </p:nvPicPr>
        <p:blipFill rotWithShape="1">
          <a:blip r:embed="rId4">
            <a:alphaModFix/>
          </a:blip>
          <a:srcRect/>
          <a:stretch/>
        </p:blipFill>
        <p:spPr>
          <a:xfrm>
            <a:off x="8613790" y="3450953"/>
            <a:ext cx="3042745" cy="304274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i="1"/>
              <a:t>Bioeconomy </a:t>
            </a:r>
            <a:r>
              <a:rPr lang="en-GB"/>
              <a:t>examples</a:t>
            </a:r>
            <a:endParaRPr/>
          </a:p>
        </p:txBody>
      </p:sp>
      <p:sp>
        <p:nvSpPr>
          <p:cNvPr id="412" name="Google Shape;412;p3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13" name="Google Shape;413;p3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414" name="Google Shape;414;p3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32</a:t>
            </a:fld>
            <a:endParaRPr/>
          </a:p>
        </p:txBody>
      </p:sp>
      <p:sp>
        <p:nvSpPr>
          <p:cNvPr id="415" name="Google Shape;415;p32"/>
          <p:cNvSpPr txBox="1">
            <a:spLocks noGrp="1"/>
          </p:cNvSpPr>
          <p:nvPr>
            <p:ph type="body" idx="1"/>
          </p:nvPr>
        </p:nvSpPr>
        <p:spPr>
          <a:xfrm>
            <a:off x="425450" y="1144588"/>
            <a:ext cx="11341100" cy="5230812"/>
          </a:xfrm>
          <a:prstGeom prst="rect">
            <a:avLst/>
          </a:prstGeom>
          <a:noFill/>
          <a:ln>
            <a:noFill/>
          </a:ln>
        </p:spPr>
        <p:txBody>
          <a:bodyPr spcFirstLastPara="1" wrap="square" lIns="91425" tIns="45700" rIns="91425" bIns="45700" anchor="t" anchorCtr="0">
            <a:normAutofit lnSpcReduction="10000"/>
          </a:bodyPr>
          <a:lstStyle/>
          <a:p>
            <a:pPr marL="342900" lvl="0" indent="-342900" algn="just" rtl="0">
              <a:lnSpc>
                <a:spcPct val="90000"/>
              </a:lnSpc>
              <a:spcBef>
                <a:spcPts val="0"/>
              </a:spcBef>
              <a:spcAft>
                <a:spcPts val="0"/>
              </a:spcAft>
              <a:buClr>
                <a:schemeClr val="accent1"/>
              </a:buClr>
              <a:buSzPts val="2000"/>
              <a:buFont typeface="Arial"/>
              <a:buChar char="•"/>
            </a:pPr>
            <a:r>
              <a:rPr lang="en-GB" b="1" i="0">
                <a:solidFill>
                  <a:srgbClr val="52BFC9"/>
                </a:solidFill>
                <a:latin typeface="Arial"/>
                <a:ea typeface="Arial"/>
                <a:cs typeface="Arial"/>
                <a:sym typeface="Arial"/>
              </a:rPr>
              <a:t>Bioeconomy Brainstorm</a:t>
            </a:r>
            <a:r>
              <a:rPr lang="en-GB" b="0" i="0">
                <a:solidFill>
                  <a:srgbClr val="52BFC9"/>
                </a:solidFill>
                <a:latin typeface="Arial"/>
                <a:ea typeface="Arial"/>
                <a:cs typeface="Arial"/>
                <a:sym typeface="Arial"/>
              </a:rPr>
              <a:t>: </a:t>
            </a:r>
            <a:endParaRPr/>
          </a:p>
          <a:p>
            <a:pPr marL="342900" lvl="0" indent="-342900" algn="just" rtl="0">
              <a:lnSpc>
                <a:spcPct val="90000"/>
              </a:lnSpc>
              <a:spcBef>
                <a:spcPts val="1000"/>
              </a:spcBef>
              <a:spcAft>
                <a:spcPts val="0"/>
              </a:spcAft>
              <a:buClr>
                <a:schemeClr val="accent1"/>
              </a:buClr>
              <a:buSzPts val="2000"/>
              <a:buFont typeface="Arial"/>
              <a:buChar char="•"/>
            </a:pPr>
            <a:r>
              <a:rPr lang="en-GB" b="0" i="0">
                <a:solidFill>
                  <a:srgbClr val="52BFC9"/>
                </a:solidFill>
                <a:latin typeface="Arial"/>
                <a:ea typeface="Arial"/>
                <a:cs typeface="Arial"/>
                <a:sym typeface="Arial"/>
              </a:rPr>
              <a:t>This is an exercise that helps generate new ideas for bio-based products or services that can solve a problem or meet a need. </a:t>
            </a:r>
            <a:endParaRPr/>
          </a:p>
          <a:p>
            <a:pPr marL="342900" lvl="0" indent="-342900" algn="just" rtl="0">
              <a:lnSpc>
                <a:spcPct val="90000"/>
              </a:lnSpc>
              <a:spcBef>
                <a:spcPts val="1000"/>
              </a:spcBef>
              <a:spcAft>
                <a:spcPts val="0"/>
              </a:spcAft>
              <a:buClr>
                <a:schemeClr val="accent1"/>
              </a:buClr>
              <a:buSzPts val="2000"/>
              <a:buFont typeface="Arial"/>
              <a:buChar char="•"/>
            </a:pPr>
            <a:r>
              <a:rPr lang="en-GB">
                <a:solidFill>
                  <a:srgbClr val="52BFC9"/>
                </a:solidFill>
                <a:latin typeface="Arial"/>
                <a:ea typeface="Arial"/>
                <a:cs typeface="Arial"/>
                <a:sym typeface="Arial"/>
              </a:rPr>
              <a:t>S</a:t>
            </a:r>
            <a:r>
              <a:rPr lang="en-GB" b="0" i="0">
                <a:solidFill>
                  <a:srgbClr val="52BFC9"/>
                </a:solidFill>
                <a:latin typeface="Arial"/>
                <a:ea typeface="Arial"/>
                <a:cs typeface="Arial"/>
                <a:sym typeface="Arial"/>
              </a:rPr>
              <a:t>tart by choosing a topic or a challenge that </a:t>
            </a:r>
            <a:r>
              <a:rPr lang="en-GB">
                <a:solidFill>
                  <a:srgbClr val="52BFC9"/>
                </a:solidFill>
                <a:latin typeface="Arial"/>
                <a:ea typeface="Arial"/>
                <a:cs typeface="Arial"/>
                <a:sym typeface="Arial"/>
              </a:rPr>
              <a:t>is </a:t>
            </a:r>
            <a:r>
              <a:rPr lang="en-GB" b="0" i="0">
                <a:solidFill>
                  <a:srgbClr val="52BFC9"/>
                </a:solidFill>
                <a:latin typeface="Arial"/>
                <a:ea typeface="Arial"/>
                <a:cs typeface="Arial"/>
                <a:sym typeface="Arial"/>
              </a:rPr>
              <a:t>interesting, such as energy, waste, health, etc. </a:t>
            </a:r>
            <a:endParaRPr/>
          </a:p>
          <a:p>
            <a:pPr marL="342900" lvl="0" indent="-342900" algn="just" rtl="0">
              <a:lnSpc>
                <a:spcPct val="90000"/>
              </a:lnSpc>
              <a:spcBef>
                <a:spcPts val="1000"/>
              </a:spcBef>
              <a:spcAft>
                <a:spcPts val="0"/>
              </a:spcAft>
              <a:buClr>
                <a:schemeClr val="accent1"/>
              </a:buClr>
              <a:buSzPts val="2000"/>
              <a:buFont typeface="Arial"/>
              <a:buChar char="•"/>
            </a:pPr>
            <a:r>
              <a:rPr lang="en-GB" b="0" i="0">
                <a:solidFill>
                  <a:srgbClr val="52BFC9"/>
                </a:solidFill>
                <a:latin typeface="Arial"/>
                <a:ea typeface="Arial"/>
                <a:cs typeface="Arial"/>
                <a:sym typeface="Arial"/>
              </a:rPr>
              <a:t>Then, </a:t>
            </a:r>
            <a:r>
              <a:rPr lang="en-GB">
                <a:solidFill>
                  <a:srgbClr val="52BFC9"/>
                </a:solidFill>
                <a:latin typeface="Arial"/>
                <a:ea typeface="Arial"/>
                <a:cs typeface="Arial"/>
                <a:sym typeface="Arial"/>
              </a:rPr>
              <a:t>get students to</a:t>
            </a:r>
            <a:r>
              <a:rPr lang="en-GB" b="0" i="0">
                <a:solidFill>
                  <a:srgbClr val="52BFC9"/>
                </a:solidFill>
                <a:latin typeface="Arial"/>
                <a:ea typeface="Arial"/>
                <a:cs typeface="Arial"/>
                <a:sym typeface="Arial"/>
              </a:rPr>
              <a:t> use the SCAMPER technique to think of different ways to improve or innovate existing solutions using biological resources, processes or principles. </a:t>
            </a:r>
            <a:endParaRPr/>
          </a:p>
          <a:p>
            <a:pPr marL="342900" lvl="0" indent="-342900" algn="just" rtl="0">
              <a:lnSpc>
                <a:spcPct val="90000"/>
              </a:lnSpc>
              <a:spcBef>
                <a:spcPts val="1000"/>
              </a:spcBef>
              <a:spcAft>
                <a:spcPts val="0"/>
              </a:spcAft>
              <a:buClr>
                <a:schemeClr val="accent1"/>
              </a:buClr>
              <a:buSzPts val="2000"/>
              <a:buFont typeface="Arial"/>
              <a:buChar char="•"/>
            </a:pPr>
            <a:r>
              <a:rPr lang="en-GB" b="0" i="0">
                <a:solidFill>
                  <a:srgbClr val="52BFC9"/>
                </a:solidFill>
                <a:latin typeface="Arial"/>
                <a:ea typeface="Arial"/>
                <a:cs typeface="Arial"/>
                <a:sym typeface="Arial"/>
              </a:rPr>
              <a:t>SCAMPER stands for Substitute, Combine, Adapt, Modify, Put to another use, Eliminate and Reverse. </a:t>
            </a:r>
            <a:endParaRPr/>
          </a:p>
          <a:p>
            <a:pPr marL="342900" lvl="0" indent="-342900" algn="just" rtl="0">
              <a:lnSpc>
                <a:spcPct val="90000"/>
              </a:lnSpc>
              <a:spcBef>
                <a:spcPts val="1000"/>
              </a:spcBef>
              <a:spcAft>
                <a:spcPts val="0"/>
              </a:spcAft>
              <a:buClr>
                <a:schemeClr val="accent1"/>
              </a:buClr>
              <a:buSzPts val="2000"/>
              <a:buFont typeface="Arial"/>
              <a:buChar char="•"/>
            </a:pPr>
            <a:r>
              <a:rPr lang="en-GB" b="0" i="0">
                <a:solidFill>
                  <a:srgbClr val="52BFC9"/>
                </a:solidFill>
                <a:latin typeface="Arial"/>
                <a:ea typeface="Arial"/>
                <a:cs typeface="Arial"/>
                <a:sym typeface="Arial"/>
              </a:rPr>
              <a:t>For example: </a:t>
            </a:r>
            <a:endParaRPr/>
          </a:p>
          <a:p>
            <a:pPr marL="787400" lvl="1" indent="-342900" algn="just" rtl="0">
              <a:lnSpc>
                <a:spcPct val="90000"/>
              </a:lnSpc>
              <a:spcBef>
                <a:spcPts val="500"/>
              </a:spcBef>
              <a:spcAft>
                <a:spcPts val="0"/>
              </a:spcAft>
              <a:buClr>
                <a:schemeClr val="accent1"/>
              </a:buClr>
              <a:buSzPts val="1700"/>
              <a:buFont typeface="Courier New"/>
              <a:buChar char="o"/>
            </a:pPr>
            <a:r>
              <a:rPr lang="en-GB" b="1" i="0">
                <a:solidFill>
                  <a:srgbClr val="52BFC9"/>
                </a:solidFill>
                <a:latin typeface="Arial"/>
                <a:ea typeface="Arial"/>
                <a:cs typeface="Arial"/>
                <a:sym typeface="Arial"/>
              </a:rPr>
              <a:t>substitute </a:t>
            </a:r>
            <a:r>
              <a:rPr lang="en-GB" b="0" i="0">
                <a:solidFill>
                  <a:srgbClr val="52BFC9"/>
                </a:solidFill>
                <a:latin typeface="Arial"/>
                <a:ea typeface="Arial"/>
                <a:cs typeface="Arial"/>
                <a:sym typeface="Arial"/>
              </a:rPr>
              <a:t>plastic bottles with biodegradable ones made from algae, </a:t>
            </a:r>
            <a:endParaRPr/>
          </a:p>
          <a:p>
            <a:pPr marL="787400" lvl="1" indent="-342900" algn="just" rtl="0">
              <a:lnSpc>
                <a:spcPct val="90000"/>
              </a:lnSpc>
              <a:spcBef>
                <a:spcPts val="500"/>
              </a:spcBef>
              <a:spcAft>
                <a:spcPts val="0"/>
              </a:spcAft>
              <a:buClr>
                <a:schemeClr val="accent1"/>
              </a:buClr>
              <a:buSzPts val="1700"/>
              <a:buFont typeface="Courier New"/>
              <a:buChar char="o"/>
            </a:pPr>
            <a:r>
              <a:rPr lang="en-GB" b="1" i="0">
                <a:solidFill>
                  <a:srgbClr val="52BFC9"/>
                </a:solidFill>
                <a:latin typeface="Arial"/>
                <a:ea typeface="Arial"/>
                <a:cs typeface="Arial"/>
                <a:sym typeface="Arial"/>
              </a:rPr>
              <a:t>combine</a:t>
            </a:r>
            <a:r>
              <a:rPr lang="en-GB" b="0" i="0">
                <a:solidFill>
                  <a:srgbClr val="52BFC9"/>
                </a:solidFill>
                <a:latin typeface="Arial"/>
                <a:ea typeface="Arial"/>
                <a:cs typeface="Arial"/>
                <a:sym typeface="Arial"/>
              </a:rPr>
              <a:t> solar panels with plants to produce electricity and oxygen, </a:t>
            </a:r>
            <a:endParaRPr/>
          </a:p>
          <a:p>
            <a:pPr marL="787400" lvl="1" indent="-342900" algn="just" rtl="0">
              <a:lnSpc>
                <a:spcPct val="90000"/>
              </a:lnSpc>
              <a:spcBef>
                <a:spcPts val="500"/>
              </a:spcBef>
              <a:spcAft>
                <a:spcPts val="0"/>
              </a:spcAft>
              <a:buClr>
                <a:schemeClr val="accent1"/>
              </a:buClr>
              <a:buSzPts val="1700"/>
              <a:buFont typeface="Courier New"/>
              <a:buChar char="o"/>
            </a:pPr>
            <a:r>
              <a:rPr lang="en-GB" b="1" i="0">
                <a:solidFill>
                  <a:srgbClr val="52BFC9"/>
                </a:solidFill>
                <a:latin typeface="Arial"/>
                <a:ea typeface="Arial"/>
                <a:cs typeface="Arial"/>
                <a:sym typeface="Arial"/>
              </a:rPr>
              <a:t>adapt</a:t>
            </a:r>
            <a:r>
              <a:rPr lang="en-GB" b="0" i="0">
                <a:solidFill>
                  <a:srgbClr val="52BFC9"/>
                </a:solidFill>
                <a:latin typeface="Arial"/>
                <a:ea typeface="Arial"/>
                <a:cs typeface="Arial"/>
                <a:sym typeface="Arial"/>
              </a:rPr>
              <a:t> mushrooms to grow into furniture or packaging, </a:t>
            </a:r>
            <a:endParaRPr/>
          </a:p>
          <a:p>
            <a:pPr marL="787400" lvl="1" indent="-342900" algn="just" rtl="0">
              <a:lnSpc>
                <a:spcPct val="90000"/>
              </a:lnSpc>
              <a:spcBef>
                <a:spcPts val="500"/>
              </a:spcBef>
              <a:spcAft>
                <a:spcPts val="0"/>
              </a:spcAft>
              <a:buClr>
                <a:schemeClr val="accent1"/>
              </a:buClr>
              <a:buSzPts val="1700"/>
              <a:buFont typeface="Courier New"/>
              <a:buChar char="o"/>
            </a:pPr>
            <a:r>
              <a:rPr lang="en-GB" b="1" i="0">
                <a:solidFill>
                  <a:srgbClr val="52BFC9"/>
                </a:solidFill>
                <a:latin typeface="Arial"/>
                <a:ea typeface="Arial"/>
                <a:cs typeface="Arial"/>
                <a:sym typeface="Arial"/>
              </a:rPr>
              <a:t>modify</a:t>
            </a:r>
            <a:r>
              <a:rPr lang="en-GB" b="0" i="0">
                <a:solidFill>
                  <a:srgbClr val="52BFC9"/>
                </a:solidFill>
                <a:latin typeface="Arial"/>
                <a:ea typeface="Arial"/>
                <a:cs typeface="Arial"/>
                <a:sym typeface="Arial"/>
              </a:rPr>
              <a:t> bacteria to produce insulin or antibiotics</a:t>
            </a:r>
            <a:r>
              <a:rPr lang="en-GB" b="1" i="0">
                <a:solidFill>
                  <a:srgbClr val="52BFC9"/>
                </a:solidFill>
                <a:latin typeface="Arial"/>
                <a:ea typeface="Arial"/>
                <a:cs typeface="Arial"/>
                <a:sym typeface="Arial"/>
              </a:rPr>
              <a:t>, </a:t>
            </a:r>
            <a:endParaRPr/>
          </a:p>
          <a:p>
            <a:pPr marL="787400" lvl="1" indent="-342900" algn="just" rtl="0">
              <a:lnSpc>
                <a:spcPct val="90000"/>
              </a:lnSpc>
              <a:spcBef>
                <a:spcPts val="500"/>
              </a:spcBef>
              <a:spcAft>
                <a:spcPts val="0"/>
              </a:spcAft>
              <a:buClr>
                <a:schemeClr val="accent1"/>
              </a:buClr>
              <a:buSzPts val="1700"/>
              <a:buFont typeface="Courier New"/>
              <a:buChar char="o"/>
            </a:pPr>
            <a:r>
              <a:rPr lang="en-GB" b="1" i="0">
                <a:solidFill>
                  <a:srgbClr val="52BFC9"/>
                </a:solidFill>
                <a:latin typeface="Arial"/>
                <a:ea typeface="Arial"/>
                <a:cs typeface="Arial"/>
                <a:sym typeface="Arial"/>
              </a:rPr>
              <a:t>put coffee grounds to another use </a:t>
            </a:r>
            <a:r>
              <a:rPr lang="en-GB" b="0" i="0">
                <a:solidFill>
                  <a:srgbClr val="52BFC9"/>
                </a:solidFill>
                <a:latin typeface="Arial"/>
                <a:ea typeface="Arial"/>
                <a:cs typeface="Arial"/>
                <a:sym typeface="Arial"/>
              </a:rPr>
              <a:t>as fertilizer or fuel, </a:t>
            </a:r>
            <a:endParaRPr/>
          </a:p>
          <a:p>
            <a:pPr marL="787400" lvl="1" indent="-342900" algn="just" rtl="0">
              <a:lnSpc>
                <a:spcPct val="90000"/>
              </a:lnSpc>
              <a:spcBef>
                <a:spcPts val="500"/>
              </a:spcBef>
              <a:spcAft>
                <a:spcPts val="0"/>
              </a:spcAft>
              <a:buClr>
                <a:schemeClr val="accent1"/>
              </a:buClr>
              <a:buSzPts val="1700"/>
              <a:buFont typeface="Courier New"/>
              <a:buChar char="o"/>
            </a:pPr>
            <a:r>
              <a:rPr lang="en-GB" b="1" i="0">
                <a:solidFill>
                  <a:srgbClr val="52BFC9"/>
                </a:solidFill>
                <a:latin typeface="Arial"/>
                <a:ea typeface="Arial"/>
                <a:cs typeface="Arial"/>
                <a:sym typeface="Arial"/>
              </a:rPr>
              <a:t>eliminate</a:t>
            </a:r>
            <a:r>
              <a:rPr lang="en-GB" b="0" i="0">
                <a:solidFill>
                  <a:srgbClr val="52BFC9"/>
                </a:solidFill>
                <a:latin typeface="Arial"/>
                <a:ea typeface="Arial"/>
                <a:cs typeface="Arial"/>
                <a:sym typeface="Arial"/>
              </a:rPr>
              <a:t> harmful chemicals from cleaning products with enzymes or microorganisms, </a:t>
            </a:r>
            <a:endParaRPr/>
          </a:p>
          <a:p>
            <a:pPr marL="787400" lvl="1" indent="-342900" algn="just" rtl="0">
              <a:lnSpc>
                <a:spcPct val="90000"/>
              </a:lnSpc>
              <a:spcBef>
                <a:spcPts val="500"/>
              </a:spcBef>
              <a:spcAft>
                <a:spcPts val="0"/>
              </a:spcAft>
              <a:buClr>
                <a:schemeClr val="accent1"/>
              </a:buClr>
              <a:buSzPts val="1700"/>
              <a:buFont typeface="Courier New"/>
              <a:buChar char="o"/>
            </a:pPr>
            <a:r>
              <a:rPr lang="en-GB" b="1" i="0">
                <a:solidFill>
                  <a:srgbClr val="52BFC9"/>
                </a:solidFill>
                <a:latin typeface="Arial"/>
                <a:ea typeface="Arial"/>
                <a:cs typeface="Arial"/>
                <a:sym typeface="Arial"/>
              </a:rPr>
              <a:t>reverse</a:t>
            </a:r>
            <a:r>
              <a:rPr lang="en-GB" b="0" i="0">
                <a:solidFill>
                  <a:srgbClr val="52BFC9"/>
                </a:solidFill>
                <a:latin typeface="Arial"/>
                <a:ea typeface="Arial"/>
                <a:cs typeface="Arial"/>
                <a:sym typeface="Arial"/>
              </a:rPr>
              <a:t> the process of making paper from wood to make wood from paper.</a:t>
            </a:r>
            <a:endParaRPr>
              <a:solidFill>
                <a:srgbClr val="52BFC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i="1"/>
              <a:t>Bioeconomy </a:t>
            </a:r>
            <a:r>
              <a:rPr lang="en-GB"/>
              <a:t>examples</a:t>
            </a:r>
            <a:endParaRPr/>
          </a:p>
        </p:txBody>
      </p:sp>
      <p:sp>
        <p:nvSpPr>
          <p:cNvPr id="422" name="Google Shape;422;p33"/>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23" name="Google Shape;423;p3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424" name="Google Shape;424;p3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33</a:t>
            </a:fld>
            <a:endParaRPr/>
          </a:p>
        </p:txBody>
      </p:sp>
      <p:sp>
        <p:nvSpPr>
          <p:cNvPr id="425" name="Google Shape;425;p33"/>
          <p:cNvSpPr txBox="1">
            <a:spLocks noGrp="1"/>
          </p:cNvSpPr>
          <p:nvPr>
            <p:ph type="body" idx="1"/>
          </p:nvPr>
        </p:nvSpPr>
        <p:spPr>
          <a:xfrm>
            <a:off x="425450" y="1144588"/>
            <a:ext cx="11341100" cy="5230812"/>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chemeClr val="accent4"/>
              </a:buClr>
              <a:buSzPts val="2000"/>
              <a:buFont typeface="Arial"/>
              <a:buChar char="•"/>
            </a:pPr>
            <a:r>
              <a:rPr lang="en-GB" b="1" i="0">
                <a:solidFill>
                  <a:schemeClr val="accent1"/>
                </a:solidFill>
                <a:latin typeface="Arial"/>
                <a:ea typeface="Arial"/>
                <a:cs typeface="Arial"/>
                <a:sym typeface="Arial"/>
              </a:rPr>
              <a:t>Bioeconomy Bingo</a:t>
            </a:r>
            <a:r>
              <a:rPr lang="en-GB" b="0" i="0">
                <a:solidFill>
                  <a:schemeClr val="accent1"/>
                </a:solidFill>
                <a:latin typeface="Arial"/>
                <a:ea typeface="Arial"/>
                <a:cs typeface="Arial"/>
                <a:sym typeface="Arial"/>
              </a:rPr>
              <a:t>: </a:t>
            </a:r>
            <a:endParaRPr/>
          </a:p>
          <a:p>
            <a:pPr marL="342900" lvl="0" indent="-342900" algn="just" rtl="0">
              <a:lnSpc>
                <a:spcPct val="90000"/>
              </a:lnSpc>
              <a:spcBef>
                <a:spcPts val="1000"/>
              </a:spcBef>
              <a:spcAft>
                <a:spcPts val="0"/>
              </a:spcAft>
              <a:buClr>
                <a:schemeClr val="accent4"/>
              </a:buClr>
              <a:buSzPts val="2000"/>
              <a:buFont typeface="Arial"/>
              <a:buChar char="•"/>
            </a:pPr>
            <a:r>
              <a:rPr lang="en-GB" b="0" i="0">
                <a:solidFill>
                  <a:schemeClr val="accent1"/>
                </a:solidFill>
                <a:latin typeface="Arial"/>
                <a:ea typeface="Arial"/>
                <a:cs typeface="Arial"/>
                <a:sym typeface="Arial"/>
              </a:rPr>
              <a:t>This is a game that helps discover the bio-based products that are around </a:t>
            </a:r>
            <a:r>
              <a:rPr lang="en-GB">
                <a:solidFill>
                  <a:schemeClr val="accent1"/>
                </a:solidFill>
                <a:latin typeface="Arial"/>
                <a:ea typeface="Arial"/>
                <a:cs typeface="Arial"/>
                <a:sym typeface="Arial"/>
              </a:rPr>
              <a:t>us</a:t>
            </a:r>
            <a:r>
              <a:rPr lang="en-GB" b="0" i="0">
                <a:solidFill>
                  <a:schemeClr val="accent1"/>
                </a:solidFill>
                <a:latin typeface="Arial"/>
                <a:ea typeface="Arial"/>
                <a:cs typeface="Arial"/>
                <a:sym typeface="Arial"/>
              </a:rPr>
              <a:t> in daily life. </a:t>
            </a:r>
            <a:endParaRPr/>
          </a:p>
          <a:p>
            <a:pPr marL="342900" lvl="0" indent="-342900" algn="just" rtl="0">
              <a:lnSpc>
                <a:spcPct val="90000"/>
              </a:lnSpc>
              <a:spcBef>
                <a:spcPts val="1000"/>
              </a:spcBef>
              <a:spcAft>
                <a:spcPts val="0"/>
              </a:spcAft>
              <a:buClr>
                <a:schemeClr val="accent4"/>
              </a:buClr>
              <a:buSzPts val="2000"/>
              <a:buFont typeface="Arial"/>
              <a:buChar char="•"/>
            </a:pPr>
            <a:r>
              <a:rPr lang="en-GB" b="0" i="0">
                <a:solidFill>
                  <a:schemeClr val="accent1"/>
                </a:solidFill>
              </a:rPr>
              <a:t>To play bioeconomy bingo, you need a bingo card with different bio-based products or processes on it, such as bioplastics, biofuels, biorefineries, etc. </a:t>
            </a:r>
            <a:r>
              <a:rPr lang="en-GB" b="0" i="0">
                <a:solidFill>
                  <a:schemeClr val="accent1"/>
                </a:solidFill>
                <a:latin typeface="Arial"/>
                <a:ea typeface="Arial"/>
                <a:cs typeface="Arial"/>
                <a:sym typeface="Arial"/>
              </a:rPr>
              <a:t>For example, a </a:t>
            </a:r>
            <a:r>
              <a:rPr lang="en-GB">
                <a:solidFill>
                  <a:schemeClr val="accent1"/>
                </a:solidFill>
                <a:latin typeface="Arial"/>
                <a:ea typeface="Arial"/>
                <a:cs typeface="Arial"/>
                <a:sym typeface="Arial"/>
              </a:rPr>
              <a:t>carrot</a:t>
            </a:r>
            <a:r>
              <a:rPr lang="en-GB" b="0" i="0">
                <a:solidFill>
                  <a:schemeClr val="accent1"/>
                </a:solidFill>
                <a:latin typeface="Arial"/>
                <a:ea typeface="Arial"/>
                <a:cs typeface="Arial"/>
                <a:sym typeface="Arial"/>
              </a:rPr>
              <a:t> is a bio-based food, a cotton </a:t>
            </a:r>
            <a:r>
              <a:rPr lang="en-GB">
                <a:solidFill>
                  <a:schemeClr val="accent1"/>
                </a:solidFill>
                <a:latin typeface="Arial"/>
                <a:ea typeface="Arial"/>
                <a:cs typeface="Arial"/>
                <a:sym typeface="Arial"/>
              </a:rPr>
              <a:t>cloth napkin</a:t>
            </a:r>
            <a:r>
              <a:rPr lang="en-GB" b="0" i="0">
                <a:solidFill>
                  <a:schemeClr val="accent1"/>
                </a:solidFill>
                <a:latin typeface="Arial"/>
                <a:ea typeface="Arial"/>
                <a:cs typeface="Arial"/>
                <a:sym typeface="Arial"/>
              </a:rPr>
              <a:t> is a bio-based clothing, and a solar panel is a bio-based </a:t>
            </a:r>
            <a:r>
              <a:rPr lang="en-GB">
                <a:solidFill>
                  <a:schemeClr val="accent1"/>
                </a:solidFill>
                <a:latin typeface="Arial"/>
                <a:ea typeface="Arial"/>
                <a:cs typeface="Arial"/>
                <a:sym typeface="Arial"/>
              </a:rPr>
              <a:t>energy</a:t>
            </a:r>
            <a:r>
              <a:rPr lang="en-GB" b="0" i="0">
                <a:solidFill>
                  <a:schemeClr val="accent1"/>
                </a:solidFill>
                <a:latin typeface="Arial"/>
                <a:ea typeface="Arial"/>
                <a:cs typeface="Arial"/>
                <a:sym typeface="Arial"/>
              </a:rPr>
              <a:t>. </a:t>
            </a:r>
            <a:endParaRPr b="0" i="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a:solidFill>
                  <a:schemeClr val="accent1"/>
                </a:solidFill>
                <a:latin typeface="Arial"/>
                <a:ea typeface="Arial"/>
                <a:cs typeface="Arial"/>
                <a:sym typeface="Arial"/>
              </a:rPr>
              <a:t>Printed or hand crafted bingo cards should be distributed based on the bioeconomy topic. A sample bingo is available on next slide.</a:t>
            </a:r>
            <a:endParaRPr>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b="0" i="0">
                <a:solidFill>
                  <a:schemeClr val="accent1"/>
                </a:solidFill>
              </a:rPr>
              <a:t>You also need a caller who will randomly select and announce a bio-based product or process from a list. The players have to mark the corresponding square on their bingo card if they have it. </a:t>
            </a:r>
            <a:endParaRPr/>
          </a:p>
          <a:p>
            <a:pPr marL="342900" lvl="0" indent="-342900" algn="just" rtl="0">
              <a:lnSpc>
                <a:spcPct val="90000"/>
              </a:lnSpc>
              <a:spcBef>
                <a:spcPts val="1000"/>
              </a:spcBef>
              <a:spcAft>
                <a:spcPts val="0"/>
              </a:spcAft>
              <a:buClr>
                <a:schemeClr val="accent4"/>
              </a:buClr>
              <a:buSzPts val="2000"/>
              <a:buFont typeface="Arial"/>
              <a:buChar char="•"/>
            </a:pPr>
            <a:r>
              <a:rPr lang="en-GB" b="0" i="0">
                <a:solidFill>
                  <a:schemeClr val="accent1"/>
                </a:solidFill>
              </a:rPr>
              <a:t>The first player who gets five squares in a row, column or diagonal wins the game.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4"/>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i="1"/>
              <a:t>Bioeconomy </a:t>
            </a:r>
            <a:r>
              <a:rPr lang="en-GB"/>
              <a:t>examples</a:t>
            </a:r>
            <a:endParaRPr/>
          </a:p>
        </p:txBody>
      </p:sp>
      <p:sp>
        <p:nvSpPr>
          <p:cNvPr id="431" name="Google Shape;431;p34"/>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32" name="Google Shape;432;p3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433" name="Google Shape;433;p3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34</a:t>
            </a:fld>
            <a:endParaRPr/>
          </a:p>
        </p:txBody>
      </p:sp>
      <p:pic>
        <p:nvPicPr>
          <p:cNvPr id="434" name="Google Shape;434;p34"/>
          <p:cNvPicPr preferRelativeResize="0">
            <a:picLocks noGrp="1"/>
          </p:cNvPicPr>
          <p:nvPr>
            <p:ph type="body" idx="1"/>
          </p:nvPr>
        </p:nvPicPr>
        <p:blipFill rotWithShape="1">
          <a:blip r:embed="rId3">
            <a:alphaModFix/>
          </a:blip>
          <a:srcRect/>
          <a:stretch/>
        </p:blipFill>
        <p:spPr>
          <a:xfrm>
            <a:off x="3567258" y="1144588"/>
            <a:ext cx="5057483" cy="523081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5"/>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i="1"/>
              <a:t>Bioeconomy </a:t>
            </a:r>
            <a:r>
              <a:rPr lang="en-GB"/>
              <a:t>examples</a:t>
            </a:r>
            <a:endParaRPr/>
          </a:p>
        </p:txBody>
      </p:sp>
      <p:sp>
        <p:nvSpPr>
          <p:cNvPr id="440" name="Google Shape;440;p35"/>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chemeClr val="accent4"/>
              </a:buClr>
              <a:buSzPts val="2000"/>
              <a:buFont typeface="Arial"/>
              <a:buChar char="•"/>
            </a:pPr>
            <a:r>
              <a:rPr lang="en-GB" sz="2000" b="1">
                <a:solidFill>
                  <a:schemeClr val="accent1"/>
                </a:solidFill>
              </a:rPr>
              <a:t>Bioeconomy Art</a:t>
            </a:r>
            <a:r>
              <a:rPr lang="en-GB" sz="2000">
                <a:solidFill>
                  <a:schemeClr val="accent1"/>
                </a:solidFill>
              </a:rPr>
              <a:t>: </a:t>
            </a:r>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This is an exercise that helps to express creativity and appreciation for the bioeconomy through art. </a:t>
            </a:r>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Different materials and techniques can be used to create artwork inspired by the bioeconomy. </a:t>
            </a:r>
            <a:endParaRPr/>
          </a:p>
          <a:p>
            <a:pPr marL="342900" lvl="0" indent="-342900" algn="just" rtl="0">
              <a:lnSpc>
                <a:spcPct val="90000"/>
              </a:lnSpc>
              <a:spcBef>
                <a:spcPts val="1000"/>
              </a:spcBef>
              <a:spcAft>
                <a:spcPts val="0"/>
              </a:spcAft>
              <a:buClr>
                <a:schemeClr val="accent4"/>
              </a:buClr>
              <a:buSzPts val="2000"/>
              <a:buFont typeface="Arial"/>
              <a:buChar char="•"/>
            </a:pPr>
            <a:r>
              <a:rPr lang="en-GB" sz="2000">
                <a:solidFill>
                  <a:schemeClr val="accent1"/>
                </a:solidFill>
              </a:rPr>
              <a:t>For example, students can paint with natural pigments extracted from plants or fruits, sculpt with clay or paper </a:t>
            </a:r>
            <a:r>
              <a:rPr lang="en-GB">
                <a:solidFill>
                  <a:schemeClr val="accent1"/>
                </a:solidFill>
              </a:rPr>
              <a:t>m</a:t>
            </a:r>
            <a:r>
              <a:rPr lang="en-GB" sz="2000">
                <a:solidFill>
                  <a:schemeClr val="accent1"/>
                </a:solidFill>
              </a:rPr>
              <a:t>ache made from recycled paper or cardboard, or draw with pencils or crayons made from wood or wax. </a:t>
            </a:r>
            <a:endParaRPr/>
          </a:p>
          <a:p>
            <a:pPr marL="0" lvl="0" indent="0" algn="l" rtl="0">
              <a:lnSpc>
                <a:spcPct val="90000"/>
              </a:lnSpc>
              <a:spcBef>
                <a:spcPts val="1000"/>
              </a:spcBef>
              <a:spcAft>
                <a:spcPts val="0"/>
              </a:spcAft>
              <a:buClr>
                <a:schemeClr val="dk1"/>
              </a:buClr>
              <a:buSzPts val="2000"/>
              <a:buNone/>
            </a:pPr>
            <a:endParaRPr/>
          </a:p>
        </p:txBody>
      </p:sp>
      <p:sp>
        <p:nvSpPr>
          <p:cNvPr id="441" name="Google Shape;441;p35"/>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42" name="Google Shape;442;p3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443" name="Google Shape;443;p3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35</a:t>
            </a:fld>
            <a:endParaRPr/>
          </a:p>
        </p:txBody>
      </p:sp>
      <p:pic>
        <p:nvPicPr>
          <p:cNvPr id="444" name="Google Shape;444;p35"/>
          <p:cNvPicPr preferRelativeResize="0"/>
          <p:nvPr/>
        </p:nvPicPr>
        <p:blipFill rotWithShape="1">
          <a:blip r:embed="rId3">
            <a:alphaModFix/>
          </a:blip>
          <a:srcRect/>
          <a:stretch/>
        </p:blipFill>
        <p:spPr>
          <a:xfrm>
            <a:off x="6696371" y="3155713"/>
            <a:ext cx="4833735" cy="3219450"/>
          </a:xfrm>
          <a:prstGeom prst="roundRect">
            <a:avLst>
              <a:gd name="adj" fmla="val 8594"/>
            </a:avLst>
          </a:prstGeom>
          <a:solidFill>
            <a:srgbClr val="ECECEC"/>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6"/>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i="1"/>
              <a:t>Bioeconomy </a:t>
            </a:r>
            <a:r>
              <a:rPr lang="en-GB"/>
              <a:t>examples</a:t>
            </a:r>
            <a:endParaRPr/>
          </a:p>
        </p:txBody>
      </p:sp>
      <p:sp>
        <p:nvSpPr>
          <p:cNvPr id="450" name="Google Shape;450;p36"/>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51" name="Google Shape;451;p3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452" name="Google Shape;452;p3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36</a:t>
            </a:fld>
            <a:endParaRPr/>
          </a:p>
        </p:txBody>
      </p:sp>
      <p:sp>
        <p:nvSpPr>
          <p:cNvPr id="453" name="Google Shape;453;p36"/>
          <p:cNvSpPr txBox="1">
            <a:spLocks noGrp="1"/>
          </p:cNvSpPr>
          <p:nvPr>
            <p:ph type="body" idx="1"/>
          </p:nvPr>
        </p:nvSpPr>
        <p:spPr>
          <a:xfrm>
            <a:off x="425450" y="1144588"/>
            <a:ext cx="11341100" cy="5230812"/>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chemeClr val="accent1"/>
              </a:buClr>
              <a:buSzPts val="1000"/>
              <a:buFont typeface="Noto Sans Symbols"/>
              <a:buChar char="∙"/>
            </a:pPr>
            <a:r>
              <a:rPr lang="en-GB" sz="1800" b="1">
                <a:solidFill>
                  <a:srgbClr val="52BFC9"/>
                </a:solidFill>
              </a:rPr>
              <a:t>Bioeconomy Collage</a:t>
            </a:r>
            <a:r>
              <a:rPr lang="en-GB" sz="1800">
                <a:solidFill>
                  <a:srgbClr val="52BFC9"/>
                </a:solidFill>
              </a:rPr>
              <a:t>: This is an exercise that helps express creativity and vision for the bioeconomy through art. Students can use different materials and techniques to create own collage inspired by the bioeconomy. For example, they can cut out images or words related to the bioeconomy from magazines or newspapers, glue them on a cardboard or paper, and add some decorations or drawings. They can also use natural materials, such as leaves, flowers, seeds, or shells, to make collage more colourful and organic.</a:t>
            </a:r>
            <a:endParaRPr/>
          </a:p>
        </p:txBody>
      </p:sp>
      <p:pic>
        <p:nvPicPr>
          <p:cNvPr id="454" name="Google Shape;454;p36"/>
          <p:cNvPicPr preferRelativeResize="0"/>
          <p:nvPr/>
        </p:nvPicPr>
        <p:blipFill rotWithShape="1">
          <a:blip r:embed="rId3">
            <a:alphaModFix/>
          </a:blip>
          <a:srcRect l="3359" t="7040" r="2012" b="8333"/>
          <a:stretch/>
        </p:blipFill>
        <p:spPr>
          <a:xfrm>
            <a:off x="6314034" y="3044536"/>
            <a:ext cx="5261511" cy="3538538"/>
          </a:xfrm>
          <a:prstGeom prst="roundRect">
            <a:avLst>
              <a:gd name="adj" fmla="val 8594"/>
            </a:avLst>
          </a:prstGeom>
          <a:solidFill>
            <a:srgbClr val="ECECEC"/>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i="1"/>
              <a:t>Bioeconomy </a:t>
            </a:r>
            <a:r>
              <a:rPr lang="en-GB"/>
              <a:t>examples</a:t>
            </a:r>
            <a:endParaRPr/>
          </a:p>
        </p:txBody>
      </p:sp>
      <p:sp>
        <p:nvSpPr>
          <p:cNvPr id="460" name="Google Shape;460;p37"/>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000"/>
              <a:buNone/>
            </a:pPr>
            <a:r>
              <a:rPr lang="en-GB" sz="2000" b="1">
                <a:solidFill>
                  <a:schemeClr val="accent1"/>
                </a:solidFill>
              </a:rPr>
              <a:t>Bioeconomy Experiment</a:t>
            </a:r>
            <a:r>
              <a:rPr lang="en-GB" sz="2000">
                <a:solidFill>
                  <a:schemeClr val="accent1"/>
                </a:solidFill>
              </a:rPr>
              <a:t>: </a:t>
            </a:r>
            <a:endParaRPr/>
          </a:p>
          <a:p>
            <a:pPr marL="0" lvl="0" indent="0" algn="l" rtl="0">
              <a:lnSpc>
                <a:spcPct val="90000"/>
              </a:lnSpc>
              <a:spcBef>
                <a:spcPts val="1000"/>
              </a:spcBef>
              <a:spcAft>
                <a:spcPts val="0"/>
              </a:spcAft>
              <a:buClr>
                <a:schemeClr val="accent1"/>
              </a:buClr>
              <a:buSzPts val="2000"/>
              <a:buNone/>
            </a:pPr>
            <a:r>
              <a:rPr lang="en-GB" sz="2000">
                <a:solidFill>
                  <a:schemeClr val="accent1"/>
                </a:solidFill>
              </a:rPr>
              <a:t>This is an exercise that helps explore the bioeconomy through hands-on activities and experiments. </a:t>
            </a:r>
            <a:endParaRPr>
              <a:solidFill>
                <a:schemeClr val="accent1"/>
              </a:solidFill>
            </a:endParaRPr>
          </a:p>
          <a:p>
            <a:pPr marL="0" lvl="0" indent="0" algn="l" rtl="0">
              <a:lnSpc>
                <a:spcPct val="90000"/>
              </a:lnSpc>
              <a:spcBef>
                <a:spcPts val="1000"/>
              </a:spcBef>
              <a:spcAft>
                <a:spcPts val="0"/>
              </a:spcAft>
              <a:buClr>
                <a:schemeClr val="accent1"/>
              </a:buClr>
              <a:buSzPts val="2000"/>
              <a:buNone/>
            </a:pPr>
            <a:r>
              <a:rPr lang="en-GB">
                <a:solidFill>
                  <a:schemeClr val="accent1"/>
                </a:solidFill>
              </a:rPr>
              <a:t>1. Extracting DNA from Strawberries</a:t>
            </a:r>
            <a:endParaRPr/>
          </a:p>
          <a:p>
            <a:pPr marL="0" lvl="0" indent="0" algn="l" rtl="0">
              <a:lnSpc>
                <a:spcPct val="90000"/>
              </a:lnSpc>
              <a:spcBef>
                <a:spcPts val="1000"/>
              </a:spcBef>
              <a:spcAft>
                <a:spcPts val="0"/>
              </a:spcAft>
              <a:buClr>
                <a:schemeClr val="accent1"/>
              </a:buClr>
              <a:buSzPts val="2000"/>
              <a:buNone/>
            </a:pPr>
            <a:r>
              <a:rPr lang="en-GB" b="0" i="0">
                <a:solidFill>
                  <a:schemeClr val="accent1"/>
                </a:solidFill>
              </a:rPr>
              <a:t>Materials:</a:t>
            </a:r>
            <a:endParaRPr/>
          </a:p>
          <a:p>
            <a:pPr marL="0" lvl="0" indent="-127000" algn="l" rtl="0">
              <a:lnSpc>
                <a:spcPct val="90000"/>
              </a:lnSpc>
              <a:spcBef>
                <a:spcPts val="1000"/>
              </a:spcBef>
              <a:spcAft>
                <a:spcPts val="0"/>
              </a:spcAft>
              <a:buClr>
                <a:schemeClr val="accent4"/>
              </a:buClr>
              <a:buSzPts val="2000"/>
              <a:buFont typeface="Arial"/>
              <a:buChar char="•"/>
            </a:pPr>
            <a:r>
              <a:rPr lang="en-GB" b="0" i="0">
                <a:solidFill>
                  <a:schemeClr val="accent1"/>
                </a:solidFill>
              </a:rPr>
              <a:t>A resealable plastic bag</a:t>
            </a:r>
            <a:endParaRPr/>
          </a:p>
          <a:p>
            <a:pPr marL="0" lvl="0" indent="-127000" algn="l" rtl="0">
              <a:lnSpc>
                <a:spcPct val="90000"/>
              </a:lnSpc>
              <a:spcBef>
                <a:spcPts val="1000"/>
              </a:spcBef>
              <a:spcAft>
                <a:spcPts val="0"/>
              </a:spcAft>
              <a:buClr>
                <a:schemeClr val="accent4"/>
              </a:buClr>
              <a:buSzPts val="2000"/>
              <a:buFont typeface="Arial"/>
              <a:buChar char="•"/>
            </a:pPr>
            <a:r>
              <a:rPr lang="en-GB" b="0" i="0">
                <a:solidFill>
                  <a:schemeClr val="accent1"/>
                </a:solidFill>
              </a:rPr>
              <a:t>2 strawberries (fresh or frozen, but remove the green leaves)</a:t>
            </a:r>
            <a:endParaRPr/>
          </a:p>
          <a:p>
            <a:pPr marL="0" lvl="0" indent="-127000" algn="l" rtl="0">
              <a:lnSpc>
                <a:spcPct val="90000"/>
              </a:lnSpc>
              <a:spcBef>
                <a:spcPts val="1000"/>
              </a:spcBef>
              <a:spcAft>
                <a:spcPts val="0"/>
              </a:spcAft>
              <a:buClr>
                <a:schemeClr val="accent4"/>
              </a:buClr>
              <a:buSzPts val="2000"/>
              <a:buFont typeface="Arial"/>
              <a:buChar char="•"/>
            </a:pPr>
            <a:r>
              <a:rPr lang="en-GB" b="0" i="0">
                <a:solidFill>
                  <a:schemeClr val="accent1"/>
                </a:solidFill>
              </a:rPr>
              <a:t>2 teaspoon dish detergent</a:t>
            </a:r>
            <a:endParaRPr/>
          </a:p>
          <a:p>
            <a:pPr marL="0" lvl="0" indent="-127000" algn="l" rtl="0">
              <a:lnSpc>
                <a:spcPct val="90000"/>
              </a:lnSpc>
              <a:spcBef>
                <a:spcPts val="1000"/>
              </a:spcBef>
              <a:spcAft>
                <a:spcPts val="0"/>
              </a:spcAft>
              <a:buClr>
                <a:schemeClr val="accent4"/>
              </a:buClr>
              <a:buSzPts val="2000"/>
              <a:buFont typeface="Arial"/>
              <a:buChar char="•"/>
            </a:pPr>
            <a:r>
              <a:rPr lang="en-GB" b="0" i="0">
                <a:solidFill>
                  <a:schemeClr val="accent1"/>
                </a:solidFill>
              </a:rPr>
              <a:t>1 teaspoon salt</a:t>
            </a:r>
            <a:endParaRPr/>
          </a:p>
          <a:p>
            <a:pPr marL="0" lvl="0" indent="-127000" algn="l" rtl="0">
              <a:lnSpc>
                <a:spcPct val="90000"/>
              </a:lnSpc>
              <a:spcBef>
                <a:spcPts val="1000"/>
              </a:spcBef>
              <a:spcAft>
                <a:spcPts val="0"/>
              </a:spcAft>
              <a:buClr>
                <a:schemeClr val="accent4"/>
              </a:buClr>
              <a:buSzPts val="2000"/>
              <a:buFont typeface="Arial"/>
              <a:buChar char="•"/>
            </a:pPr>
            <a:r>
              <a:rPr lang="en-GB" b="0" i="0">
                <a:solidFill>
                  <a:schemeClr val="accent1"/>
                </a:solidFill>
              </a:rPr>
              <a:t>½ cup water</a:t>
            </a:r>
            <a:endParaRPr/>
          </a:p>
          <a:p>
            <a:pPr marL="0" lvl="0" indent="-127000" algn="l" rtl="0">
              <a:lnSpc>
                <a:spcPct val="90000"/>
              </a:lnSpc>
              <a:spcBef>
                <a:spcPts val="1000"/>
              </a:spcBef>
              <a:spcAft>
                <a:spcPts val="0"/>
              </a:spcAft>
              <a:buClr>
                <a:schemeClr val="accent4"/>
              </a:buClr>
              <a:buSzPts val="2000"/>
              <a:buFont typeface="Arial"/>
              <a:buChar char="•"/>
            </a:pPr>
            <a:r>
              <a:rPr lang="en-GB" b="0" i="0">
                <a:solidFill>
                  <a:schemeClr val="accent1"/>
                </a:solidFill>
              </a:rPr>
              <a:t>2 plastic cups</a:t>
            </a:r>
            <a:endParaRPr/>
          </a:p>
          <a:p>
            <a:pPr marL="0" lvl="0" indent="-127000" algn="l" rtl="0">
              <a:lnSpc>
                <a:spcPct val="90000"/>
              </a:lnSpc>
              <a:spcBef>
                <a:spcPts val="1000"/>
              </a:spcBef>
              <a:spcAft>
                <a:spcPts val="0"/>
              </a:spcAft>
              <a:buClr>
                <a:schemeClr val="accent4"/>
              </a:buClr>
              <a:buSzPts val="2000"/>
              <a:buFont typeface="Arial"/>
              <a:buChar char="•"/>
            </a:pPr>
            <a:r>
              <a:rPr lang="en-GB" b="0" i="0">
                <a:solidFill>
                  <a:schemeClr val="accent1"/>
                </a:solidFill>
              </a:rPr>
              <a:t>1 coffee filter</a:t>
            </a:r>
            <a:endParaRPr/>
          </a:p>
          <a:p>
            <a:pPr marL="0" lvl="0" indent="-127000" algn="l" rtl="0">
              <a:lnSpc>
                <a:spcPct val="90000"/>
              </a:lnSpc>
              <a:spcBef>
                <a:spcPts val="1000"/>
              </a:spcBef>
              <a:spcAft>
                <a:spcPts val="0"/>
              </a:spcAft>
              <a:buClr>
                <a:schemeClr val="accent4"/>
              </a:buClr>
              <a:buSzPts val="2000"/>
              <a:buFont typeface="Arial"/>
              <a:buChar char="•"/>
            </a:pPr>
            <a:r>
              <a:rPr lang="en-GB" b="0" i="0">
                <a:solidFill>
                  <a:schemeClr val="accent1"/>
                </a:solidFill>
              </a:rPr>
              <a:t>½ cup cold rubbing alcohol</a:t>
            </a:r>
            <a:endParaRPr/>
          </a:p>
          <a:p>
            <a:pPr marL="0" lvl="0" indent="-127000" algn="l" rtl="0">
              <a:lnSpc>
                <a:spcPct val="90000"/>
              </a:lnSpc>
              <a:spcBef>
                <a:spcPts val="1000"/>
              </a:spcBef>
              <a:spcAft>
                <a:spcPts val="0"/>
              </a:spcAft>
              <a:buClr>
                <a:schemeClr val="accent4"/>
              </a:buClr>
              <a:buSzPts val="2000"/>
              <a:buFont typeface="Arial"/>
              <a:buChar char="•"/>
            </a:pPr>
            <a:r>
              <a:rPr lang="en-GB" b="0" i="0">
                <a:solidFill>
                  <a:schemeClr val="accent1"/>
                </a:solidFill>
              </a:rPr>
              <a:t>1 coffee stirrer</a:t>
            </a:r>
            <a:endParaRPr/>
          </a:p>
          <a:p>
            <a:pPr marL="0" lvl="0" indent="0" algn="l" rtl="0">
              <a:lnSpc>
                <a:spcPct val="90000"/>
              </a:lnSpc>
              <a:spcBef>
                <a:spcPts val="1000"/>
              </a:spcBef>
              <a:spcAft>
                <a:spcPts val="0"/>
              </a:spcAft>
              <a:buClr>
                <a:schemeClr val="dk1"/>
              </a:buClr>
              <a:buSzPts val="2000"/>
              <a:buNone/>
            </a:pPr>
            <a:endParaRPr/>
          </a:p>
        </p:txBody>
      </p:sp>
      <p:sp>
        <p:nvSpPr>
          <p:cNvPr id="461" name="Google Shape;461;p37"/>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62" name="Google Shape;462;p3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463" name="Google Shape;463;p3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37</a:t>
            </a:fld>
            <a:endParaRPr/>
          </a:p>
        </p:txBody>
      </p:sp>
      <p:pic>
        <p:nvPicPr>
          <p:cNvPr id="464" name="Google Shape;464;p37"/>
          <p:cNvPicPr preferRelativeResize="0"/>
          <p:nvPr/>
        </p:nvPicPr>
        <p:blipFill rotWithShape="1">
          <a:blip r:embed="rId3">
            <a:alphaModFix/>
          </a:blip>
          <a:srcRect/>
          <a:stretch/>
        </p:blipFill>
        <p:spPr>
          <a:xfrm>
            <a:off x="6395652" y="3686175"/>
            <a:ext cx="5529647" cy="2417964"/>
          </a:xfrm>
          <a:prstGeom prst="roundRect">
            <a:avLst>
              <a:gd name="adj" fmla="val 8594"/>
            </a:avLst>
          </a:prstGeom>
          <a:solidFill>
            <a:srgbClr val="ECECEC"/>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8"/>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i="1"/>
              <a:t>Bioeconomy </a:t>
            </a:r>
            <a:r>
              <a:rPr lang="en-GB"/>
              <a:t>examples</a:t>
            </a:r>
            <a:endParaRPr/>
          </a:p>
        </p:txBody>
      </p:sp>
      <p:sp>
        <p:nvSpPr>
          <p:cNvPr id="470" name="Google Shape;470;p38"/>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52BFC9"/>
              </a:buClr>
              <a:buSzPts val="2000"/>
              <a:buNone/>
            </a:pPr>
            <a:r>
              <a:rPr lang="en-GB" b="0" i="0">
                <a:solidFill>
                  <a:srgbClr val="52BFC9"/>
                </a:solidFill>
              </a:rPr>
              <a:t>Steps:</a:t>
            </a:r>
            <a:endParaRPr/>
          </a:p>
          <a:p>
            <a:pPr marL="0" lvl="0" indent="-127000" algn="just" rtl="0">
              <a:lnSpc>
                <a:spcPct val="90000"/>
              </a:lnSpc>
              <a:spcBef>
                <a:spcPts val="1000"/>
              </a:spcBef>
              <a:spcAft>
                <a:spcPts val="0"/>
              </a:spcAft>
              <a:buClr>
                <a:srgbClr val="52BFC9"/>
              </a:buClr>
              <a:buSzPts val="2000"/>
              <a:buFont typeface="Calibri"/>
              <a:buAutoNum type="arabicPeriod"/>
            </a:pPr>
            <a:r>
              <a:rPr lang="en-GB">
                <a:solidFill>
                  <a:srgbClr val="52BFC9"/>
                </a:solidFill>
              </a:rPr>
              <a:t> </a:t>
            </a:r>
            <a:r>
              <a:rPr lang="en-GB" b="0" i="0">
                <a:solidFill>
                  <a:srgbClr val="52BFC9"/>
                </a:solidFill>
              </a:rPr>
              <a:t>Mix the dish detergent, salt, and water in one of the plastic cups. </a:t>
            </a:r>
            <a:r>
              <a:rPr lang="en-GB">
                <a:solidFill>
                  <a:srgbClr val="52BFC9"/>
                </a:solidFill>
              </a:rPr>
              <a:t>This is your extraction liquid, which will help break down the cell membranes and release the DNA from the strawberries</a:t>
            </a:r>
            <a:r>
              <a:rPr lang="en-GB" b="0" i="0">
                <a:solidFill>
                  <a:srgbClr val="52BFC9"/>
                </a:solidFill>
              </a:rPr>
              <a:t>.</a:t>
            </a:r>
            <a:endParaRPr/>
          </a:p>
          <a:p>
            <a:pPr marL="0" lvl="0" indent="-127000" algn="just" rtl="0">
              <a:lnSpc>
                <a:spcPct val="90000"/>
              </a:lnSpc>
              <a:spcBef>
                <a:spcPts val="1000"/>
              </a:spcBef>
              <a:spcAft>
                <a:spcPts val="0"/>
              </a:spcAft>
              <a:buClr>
                <a:srgbClr val="52BFC9"/>
              </a:buClr>
              <a:buSzPts val="2000"/>
              <a:buFont typeface="Calibri"/>
              <a:buAutoNum type="arabicPeriod"/>
            </a:pPr>
            <a:r>
              <a:rPr lang="en-GB">
                <a:solidFill>
                  <a:srgbClr val="52BFC9"/>
                </a:solidFill>
              </a:rPr>
              <a:t> </a:t>
            </a:r>
            <a:r>
              <a:rPr lang="en-GB" b="0" i="0">
                <a:solidFill>
                  <a:srgbClr val="52BFC9"/>
                </a:solidFill>
              </a:rPr>
              <a:t>Place the strawberries in the plastic bag and seal it. </a:t>
            </a:r>
            <a:r>
              <a:rPr lang="en-GB">
                <a:solidFill>
                  <a:srgbClr val="52BFC9"/>
                </a:solidFill>
              </a:rPr>
              <a:t>Smash the strawberries with your fingers for about 2 minutes until they are well mashed</a:t>
            </a:r>
            <a:r>
              <a:rPr lang="en-GB" b="0" i="0">
                <a:solidFill>
                  <a:srgbClr val="52BFC9"/>
                </a:solidFill>
              </a:rPr>
              <a:t>.</a:t>
            </a:r>
            <a:endParaRPr/>
          </a:p>
          <a:p>
            <a:pPr marL="0" lvl="0" indent="-127000" algn="just" rtl="0">
              <a:lnSpc>
                <a:spcPct val="90000"/>
              </a:lnSpc>
              <a:spcBef>
                <a:spcPts val="1000"/>
              </a:spcBef>
              <a:spcAft>
                <a:spcPts val="0"/>
              </a:spcAft>
              <a:buClr>
                <a:srgbClr val="52BFC9"/>
              </a:buClr>
              <a:buSzPts val="2000"/>
              <a:buFont typeface="Calibri"/>
              <a:buAutoNum type="arabicPeriod"/>
            </a:pPr>
            <a:r>
              <a:rPr lang="en-GB">
                <a:solidFill>
                  <a:srgbClr val="52BFC9"/>
                </a:solidFill>
              </a:rPr>
              <a:t> </a:t>
            </a:r>
            <a:r>
              <a:rPr lang="en-GB" b="0" i="0">
                <a:solidFill>
                  <a:srgbClr val="52BFC9"/>
                </a:solidFill>
              </a:rPr>
              <a:t>Add the extraction liquid to the bag and reseal it. </a:t>
            </a:r>
            <a:r>
              <a:rPr lang="en-GB">
                <a:solidFill>
                  <a:srgbClr val="52BFC9"/>
                </a:solidFill>
              </a:rPr>
              <a:t>Gently massage and mix the bag for another minute</a:t>
            </a:r>
            <a:r>
              <a:rPr lang="en-GB" b="0" i="0">
                <a:solidFill>
                  <a:srgbClr val="52BFC9"/>
                </a:solidFill>
              </a:rPr>
              <a:t>.</a:t>
            </a:r>
            <a:endParaRPr/>
          </a:p>
          <a:p>
            <a:pPr marL="0" lvl="0" indent="-127000" algn="just" rtl="0">
              <a:lnSpc>
                <a:spcPct val="90000"/>
              </a:lnSpc>
              <a:spcBef>
                <a:spcPts val="1000"/>
              </a:spcBef>
              <a:spcAft>
                <a:spcPts val="0"/>
              </a:spcAft>
              <a:buClr>
                <a:srgbClr val="52BFC9"/>
              </a:buClr>
              <a:buSzPts val="2000"/>
              <a:buFont typeface="Calibri"/>
              <a:buAutoNum type="arabicPeriod"/>
            </a:pPr>
            <a:r>
              <a:rPr lang="en-GB">
                <a:solidFill>
                  <a:srgbClr val="52BFC9"/>
                </a:solidFill>
              </a:rPr>
              <a:t> </a:t>
            </a:r>
            <a:r>
              <a:rPr lang="en-GB" b="0" i="0">
                <a:solidFill>
                  <a:srgbClr val="52BFC9"/>
                </a:solidFill>
              </a:rPr>
              <a:t>Place the coffee filter over the opening of the second plastic cup and secure it with a rubber band or tape. </a:t>
            </a:r>
            <a:r>
              <a:rPr lang="en-GB">
                <a:solidFill>
                  <a:srgbClr val="52BFC9"/>
                </a:solidFill>
              </a:rPr>
              <a:t>Pour the contents of the bag onto the filter and let the liquid drip through into the cup</a:t>
            </a:r>
            <a:r>
              <a:rPr lang="en-GB" b="0" i="0">
                <a:solidFill>
                  <a:srgbClr val="52BFC9"/>
                </a:solidFill>
              </a:rPr>
              <a:t>. This is your filtered strawberry extract.</a:t>
            </a:r>
            <a:endParaRPr/>
          </a:p>
          <a:p>
            <a:pPr marL="0" lvl="0" indent="-127000" algn="just" rtl="0">
              <a:lnSpc>
                <a:spcPct val="90000"/>
              </a:lnSpc>
              <a:spcBef>
                <a:spcPts val="1000"/>
              </a:spcBef>
              <a:spcAft>
                <a:spcPts val="0"/>
              </a:spcAft>
              <a:buClr>
                <a:srgbClr val="52BFC9"/>
              </a:buClr>
              <a:buSzPts val="2000"/>
              <a:buFont typeface="Calibri"/>
              <a:buAutoNum type="arabicPeriod"/>
            </a:pPr>
            <a:r>
              <a:rPr lang="en-GB">
                <a:solidFill>
                  <a:srgbClr val="52BFC9"/>
                </a:solidFill>
              </a:rPr>
              <a:t> </a:t>
            </a:r>
            <a:r>
              <a:rPr lang="en-GB" b="0" i="0">
                <a:solidFill>
                  <a:srgbClr val="52BFC9"/>
                </a:solidFill>
              </a:rPr>
              <a:t>Pour an equal amount of cold rubbing alcohol into the cup with the strawberry extract. Do not stir or shake the cup.</a:t>
            </a:r>
            <a:endParaRPr/>
          </a:p>
          <a:p>
            <a:pPr marL="0" lvl="0" indent="-127000" algn="just" rtl="0">
              <a:lnSpc>
                <a:spcPct val="90000"/>
              </a:lnSpc>
              <a:spcBef>
                <a:spcPts val="1000"/>
              </a:spcBef>
              <a:spcAft>
                <a:spcPts val="0"/>
              </a:spcAft>
              <a:buClr>
                <a:srgbClr val="52BFC9"/>
              </a:buClr>
              <a:buSzPts val="2000"/>
              <a:buFont typeface="Calibri"/>
              <a:buAutoNum type="arabicPeriod"/>
            </a:pPr>
            <a:r>
              <a:rPr lang="en-GB">
                <a:solidFill>
                  <a:srgbClr val="52BFC9"/>
                </a:solidFill>
              </a:rPr>
              <a:t> </a:t>
            </a:r>
            <a:r>
              <a:rPr lang="en-GB" b="0" i="0">
                <a:solidFill>
                  <a:srgbClr val="52BFC9"/>
                </a:solidFill>
              </a:rPr>
              <a:t>Observe the white, stringy material that forms in the upper layer of liquid. This is the strawberry DNA! You can use a coffee stirrer to pick it up and examine it.</a:t>
            </a:r>
            <a:endParaRPr/>
          </a:p>
          <a:p>
            <a:pPr marL="0" lvl="0" indent="0" algn="l" rtl="0">
              <a:lnSpc>
                <a:spcPct val="90000"/>
              </a:lnSpc>
              <a:spcBef>
                <a:spcPts val="1000"/>
              </a:spcBef>
              <a:spcAft>
                <a:spcPts val="0"/>
              </a:spcAft>
              <a:buClr>
                <a:schemeClr val="dk1"/>
              </a:buClr>
              <a:buSzPts val="2000"/>
              <a:buNone/>
            </a:pPr>
            <a:endParaRPr/>
          </a:p>
        </p:txBody>
      </p:sp>
      <p:sp>
        <p:nvSpPr>
          <p:cNvPr id="471" name="Google Shape;471;p38"/>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72" name="Google Shape;472;p38"/>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473" name="Google Shape;473;p38"/>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9"/>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i="1"/>
              <a:t>Bioeconomy </a:t>
            </a:r>
            <a:r>
              <a:rPr lang="en-GB"/>
              <a:t>examples</a:t>
            </a:r>
            <a:endParaRPr/>
          </a:p>
        </p:txBody>
      </p:sp>
      <p:sp>
        <p:nvSpPr>
          <p:cNvPr id="479" name="Google Shape;479;p39"/>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fontScale="85000" lnSpcReduction="20000"/>
          </a:bodyPr>
          <a:lstStyle/>
          <a:p>
            <a:pPr marL="0" lvl="0" indent="0" algn="just" rtl="0">
              <a:lnSpc>
                <a:spcPct val="90000"/>
              </a:lnSpc>
              <a:spcBef>
                <a:spcPts val="0"/>
              </a:spcBef>
              <a:spcAft>
                <a:spcPts val="0"/>
              </a:spcAft>
              <a:buClr>
                <a:schemeClr val="accent1"/>
              </a:buClr>
              <a:buSzPct val="100000"/>
              <a:buNone/>
            </a:pPr>
            <a:r>
              <a:rPr lang="en-GB" sz="2400">
                <a:solidFill>
                  <a:schemeClr val="accent1"/>
                </a:solidFill>
              </a:rPr>
              <a:t>Growing Mushroom’s from Coffee Ground</a:t>
            </a:r>
            <a:endParaRPr/>
          </a:p>
          <a:p>
            <a:pPr marL="0" lvl="0" indent="0" algn="just" rtl="0">
              <a:lnSpc>
                <a:spcPct val="90000"/>
              </a:lnSpc>
              <a:spcBef>
                <a:spcPts val="1000"/>
              </a:spcBef>
              <a:spcAft>
                <a:spcPts val="0"/>
              </a:spcAft>
              <a:buClr>
                <a:schemeClr val="accent1"/>
              </a:buClr>
              <a:buSzPct val="100000"/>
              <a:buNone/>
            </a:pPr>
            <a:r>
              <a:rPr lang="en-GB" sz="2400">
                <a:solidFill>
                  <a:schemeClr val="accent1"/>
                </a:solidFill>
              </a:rPr>
              <a:t>Materials required:</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Straw (cut into four inch pieces)</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Oyster mushroom spawn (you can buy online or from a local mushroom producer)</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Freshly used coffee grounds</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Isopropyl alcohol (at least 70 percent)</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Cooking pot</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Clear plastic garbage bags or food storage bags</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Twist tie or elastic bands</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Kitchen scale</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Thermometer</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Strainer</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Salad spinner</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Gloves</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Spray bottle</a:t>
            </a:r>
            <a:endParaRPr/>
          </a:p>
          <a:p>
            <a:pPr marL="0" lvl="0" indent="-98425" algn="l" rtl="0">
              <a:lnSpc>
                <a:spcPct val="90000"/>
              </a:lnSpc>
              <a:spcBef>
                <a:spcPts val="1000"/>
              </a:spcBef>
              <a:spcAft>
                <a:spcPts val="0"/>
              </a:spcAft>
              <a:buClr>
                <a:schemeClr val="accent4"/>
              </a:buClr>
              <a:buSzPct val="100000"/>
              <a:buFont typeface="Arial"/>
              <a:buChar char="•"/>
            </a:pPr>
            <a:r>
              <a:rPr lang="en-GB" sz="2000" b="0" i="0">
                <a:solidFill>
                  <a:schemeClr val="accent1"/>
                </a:solidFill>
              </a:rPr>
              <a:t>Cutter/ knife</a:t>
            </a:r>
            <a:endParaRPr/>
          </a:p>
          <a:p>
            <a:pPr marL="0" lvl="0" indent="0" algn="l" rtl="0">
              <a:lnSpc>
                <a:spcPct val="90000"/>
              </a:lnSpc>
              <a:spcBef>
                <a:spcPts val="1000"/>
              </a:spcBef>
              <a:spcAft>
                <a:spcPts val="0"/>
              </a:spcAft>
              <a:buClr>
                <a:schemeClr val="dk1"/>
              </a:buClr>
              <a:buSzPct val="100000"/>
              <a:buNone/>
            </a:pPr>
            <a:endParaRPr/>
          </a:p>
        </p:txBody>
      </p:sp>
      <p:sp>
        <p:nvSpPr>
          <p:cNvPr id="480" name="Google Shape;480;p39"/>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81" name="Google Shape;481;p3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482" name="Google Shape;482;p3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39</a:t>
            </a:fld>
            <a:endParaRPr/>
          </a:p>
        </p:txBody>
      </p:sp>
      <p:pic>
        <p:nvPicPr>
          <p:cNvPr id="3" name="Picture 2">
            <a:extLst>
              <a:ext uri="{FF2B5EF4-FFF2-40B4-BE49-F238E27FC236}">
                <a16:creationId xmlns:a16="http://schemas.microsoft.com/office/drawing/2014/main" id="{1EB75077-991B-AA2C-F995-B6A14F29FDFB}"/>
              </a:ext>
            </a:extLst>
          </p:cNvPr>
          <p:cNvPicPr>
            <a:picLocks noChangeAspect="1"/>
          </p:cNvPicPr>
          <p:nvPr/>
        </p:nvPicPr>
        <p:blipFill>
          <a:blip r:embed="rId3"/>
          <a:stretch>
            <a:fillRect/>
          </a:stretch>
        </p:blipFill>
        <p:spPr>
          <a:xfrm>
            <a:off x="8021313" y="2442621"/>
            <a:ext cx="3744686" cy="37446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Where does </a:t>
            </a:r>
            <a:r>
              <a:rPr lang="en-GB" i="1"/>
              <a:t>Creativity</a:t>
            </a:r>
            <a:r>
              <a:rPr lang="en-GB"/>
              <a:t> come from?</a:t>
            </a:r>
            <a:endParaRPr/>
          </a:p>
        </p:txBody>
      </p:sp>
      <p:sp>
        <p:nvSpPr>
          <p:cNvPr id="100" name="Google Shape;100;p4"/>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rgbClr val="FF9900"/>
              </a:buClr>
              <a:buSzPts val="2400"/>
              <a:buFont typeface="Arial"/>
              <a:buChar char="•"/>
            </a:pPr>
            <a:r>
              <a:rPr lang="en-GB" sz="2400" dirty="0">
                <a:solidFill>
                  <a:srgbClr val="52BFC9"/>
                </a:solidFill>
              </a:rPr>
              <a:t>Creativity is found in your head and mine.</a:t>
            </a:r>
            <a:endParaRPr dirty="0"/>
          </a:p>
          <a:p>
            <a:pPr marL="285750" lvl="0" indent="-285750" algn="just" rtl="0">
              <a:lnSpc>
                <a:spcPct val="90000"/>
              </a:lnSpc>
              <a:spcBef>
                <a:spcPts val="1000"/>
              </a:spcBef>
              <a:spcAft>
                <a:spcPts val="0"/>
              </a:spcAft>
              <a:buClr>
                <a:srgbClr val="FF9900"/>
              </a:buClr>
              <a:buSzPts val="2400"/>
              <a:buFont typeface="Arial"/>
              <a:buChar char="•"/>
            </a:pPr>
            <a:r>
              <a:rPr lang="en-GB" sz="2400" dirty="0">
                <a:solidFill>
                  <a:srgbClr val="52BFC9"/>
                </a:solidFill>
              </a:rPr>
              <a:t>Scientists state it is a product of brain’s right hemisphere, but they still don’t understand it fully.</a:t>
            </a:r>
            <a:endParaRPr dirty="0"/>
          </a:p>
          <a:p>
            <a:pPr marL="285750" lvl="0" indent="-285750" algn="just" rtl="0">
              <a:lnSpc>
                <a:spcPct val="90000"/>
              </a:lnSpc>
              <a:spcBef>
                <a:spcPts val="1000"/>
              </a:spcBef>
              <a:spcAft>
                <a:spcPts val="0"/>
              </a:spcAft>
              <a:buClr>
                <a:srgbClr val="FF9900"/>
              </a:buClr>
              <a:buSzPts val="2400"/>
              <a:buFont typeface="Arial"/>
              <a:buChar char="•"/>
            </a:pPr>
            <a:r>
              <a:rPr lang="en-GB" sz="2400" dirty="0">
                <a:solidFill>
                  <a:srgbClr val="52BFC9"/>
                </a:solidFill>
              </a:rPr>
              <a:t>Often a result of experimenting, exploring, questioning assumptions, using our imagination, dreams, and experience from world around us.</a:t>
            </a:r>
            <a:endParaRPr dirty="0"/>
          </a:p>
          <a:p>
            <a:pPr marL="0" lvl="0" indent="0" algn="l" rtl="0">
              <a:lnSpc>
                <a:spcPct val="90000"/>
              </a:lnSpc>
              <a:spcBef>
                <a:spcPts val="1000"/>
              </a:spcBef>
              <a:spcAft>
                <a:spcPts val="0"/>
              </a:spcAft>
              <a:buClr>
                <a:schemeClr val="dk1"/>
              </a:buClr>
              <a:buSzPts val="2000"/>
              <a:buNone/>
            </a:pPr>
            <a:endParaRPr dirty="0"/>
          </a:p>
        </p:txBody>
      </p:sp>
      <p:sp>
        <p:nvSpPr>
          <p:cNvPr id="101" name="Google Shape;101;p4"/>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02" name="Google Shape;102;p4"/>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103" name="Google Shape;103;p4"/>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pic>
        <p:nvPicPr>
          <p:cNvPr id="104" name="Google Shape;104;p4"/>
          <p:cNvPicPr preferRelativeResize="0"/>
          <p:nvPr/>
        </p:nvPicPr>
        <p:blipFill rotWithShape="1">
          <a:blip r:embed="rId3">
            <a:alphaModFix/>
          </a:blip>
          <a:srcRect l="4304" t="2654" r="4447" b="5523"/>
          <a:stretch/>
        </p:blipFill>
        <p:spPr>
          <a:xfrm>
            <a:off x="9013132" y="3429000"/>
            <a:ext cx="3096949" cy="311642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0"/>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i="1"/>
              <a:t>Bioeconomy </a:t>
            </a:r>
            <a:r>
              <a:rPr lang="en-GB"/>
              <a:t>examples</a:t>
            </a:r>
            <a:endParaRPr/>
          </a:p>
        </p:txBody>
      </p:sp>
      <p:sp>
        <p:nvSpPr>
          <p:cNvPr id="489" name="Google Shape;489;p40"/>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fontScale="70000" lnSpcReduction="20000"/>
          </a:bodyPr>
          <a:lstStyle/>
          <a:p>
            <a:pPr marL="0" lvl="0" indent="0" algn="just" rtl="0">
              <a:lnSpc>
                <a:spcPct val="90000"/>
              </a:lnSpc>
              <a:spcBef>
                <a:spcPts val="0"/>
              </a:spcBef>
              <a:spcAft>
                <a:spcPts val="0"/>
              </a:spcAft>
              <a:buClr>
                <a:srgbClr val="52BFC9"/>
              </a:buClr>
              <a:buSzPct val="100000"/>
              <a:buNone/>
            </a:pPr>
            <a:r>
              <a:rPr lang="en-GB" b="0" i="0">
                <a:solidFill>
                  <a:srgbClr val="52BFC9"/>
                </a:solidFill>
              </a:rPr>
              <a:t>Steps:</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Wipe down all of your materials with rubbing alcohol to disinfect them and prevent the spread of unwanted bacteria.</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Pasteurize your straw by immersing it in boiled water at 77 degrees Celsius for an hour and fifteen minutes. You can use your thermometer to measure the temperature of the water.</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Drain your straw using a strainer and use a salad spinner to remove excess water.</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Mix your coffee grounds and straw in a container. The ratio should be about 70 percent coffee grounds, 20 percent straw, and 10 percent mushroom spawn. You can use your kitchen scale to weigh each item. Break apart any clumps of coffee with your hands or saniti</a:t>
            </a:r>
            <a:r>
              <a:rPr lang="en-GB">
                <a:solidFill>
                  <a:srgbClr val="52BFC9"/>
                </a:solidFill>
              </a:rPr>
              <a:t>s</a:t>
            </a:r>
            <a:r>
              <a:rPr lang="en-GB" b="0" i="0">
                <a:solidFill>
                  <a:srgbClr val="52BFC9"/>
                </a:solidFill>
              </a:rPr>
              <a:t>ed utensils.</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Transfer the mixture to a plastic bag and seal it with a twist tie or an elastic band. Make sure there is some air inside the bag.</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Punch around 25 holes in the bag with a cutter/knife to allow air circulation and prevent anaerobic conditions.</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Place the bag in a warm, dark place for 2</a:t>
            </a:r>
            <a:r>
              <a:rPr lang="en-GB">
                <a:solidFill>
                  <a:srgbClr val="52BFC9"/>
                </a:solidFill>
              </a:rPr>
              <a:t>–</a:t>
            </a:r>
            <a:r>
              <a:rPr lang="en-GB" b="0" i="0">
                <a:solidFill>
                  <a:srgbClr val="52BFC9"/>
                </a:solidFill>
              </a:rPr>
              <a:t>3 weeks. The ideal temperature is between 20 and 24 degrees Celsius for oyster mushrooms. During this time, the mycelium will colonize the coffee grounds. Mycelium is a network of white, strand-like structures that form the body of the fungus.</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When you see white patches of mycelium covering most of the surface of the bag, move it to a bright place with indirect sunlight and high humidity. You can use a spray bottle to mist the bag daily to keep it moist.</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After a few days, you will see small mushroom pins forming on the surface of the bag. These are the beginnings of your mushrooms. They will grow rapidly and double in size every day.</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Harvest your mushrooms when they are fully grown and before they release their spores. You can tell by looking at the edges of their caps. If they are curled inward, they are not ready yet. If they are flat or curled outward, they are ready to harvest. To harvest, twist and pull gently at the base of the mushroom cluster.</a:t>
            </a:r>
            <a:endParaRPr/>
          </a:p>
          <a:p>
            <a:pPr marL="0" lvl="0" indent="-88900" algn="just" rtl="0">
              <a:lnSpc>
                <a:spcPct val="90000"/>
              </a:lnSpc>
              <a:spcBef>
                <a:spcPts val="1000"/>
              </a:spcBef>
              <a:spcAft>
                <a:spcPts val="0"/>
              </a:spcAft>
              <a:buClr>
                <a:srgbClr val="52BFC9"/>
              </a:buClr>
              <a:buSzPct val="100000"/>
              <a:buFont typeface="Calibri"/>
              <a:buAutoNum type="arabicPeriod"/>
            </a:pPr>
            <a:r>
              <a:rPr lang="en-GB" b="0" i="0">
                <a:solidFill>
                  <a:srgbClr val="52BFC9"/>
                </a:solidFill>
              </a:rPr>
              <a:t>Enjoy your fresh oyster mushrooms! You can store them in a paper bag in the refrigerator for up to a week or dry them for longer storage.</a:t>
            </a:r>
            <a:endParaRPr/>
          </a:p>
          <a:p>
            <a:pPr marL="0" lvl="0" indent="0" algn="l" rtl="0">
              <a:lnSpc>
                <a:spcPct val="90000"/>
              </a:lnSpc>
              <a:spcBef>
                <a:spcPts val="1000"/>
              </a:spcBef>
              <a:spcAft>
                <a:spcPts val="0"/>
              </a:spcAft>
              <a:buClr>
                <a:schemeClr val="dk1"/>
              </a:buClr>
              <a:buSzPct val="100000"/>
              <a:buNone/>
            </a:pPr>
            <a:endParaRPr/>
          </a:p>
        </p:txBody>
      </p:sp>
      <p:sp>
        <p:nvSpPr>
          <p:cNvPr id="490" name="Google Shape;490;p40"/>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491" name="Google Shape;491;p40"/>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492" name="Google Shape;492;p40"/>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1"/>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Food for Thought</a:t>
            </a:r>
            <a:endParaRPr/>
          </a:p>
        </p:txBody>
      </p:sp>
      <p:pic>
        <p:nvPicPr>
          <p:cNvPr id="498" name="Google Shape;498;p41" title="Headphones Made Of Fungus Could Change How We Use Plastic And Leather"/>
          <p:cNvPicPr preferRelativeResize="0">
            <a:picLocks noGrp="1"/>
          </p:cNvPicPr>
          <p:nvPr>
            <p:ph type="body" idx="1"/>
          </p:nvPr>
        </p:nvPicPr>
        <p:blipFill rotWithShape="1">
          <a:blip r:embed="rId3">
            <a:alphaModFix/>
          </a:blip>
          <a:srcRect/>
          <a:stretch/>
        </p:blipFill>
        <p:spPr>
          <a:xfrm>
            <a:off x="662151" y="1022018"/>
            <a:ext cx="10867697" cy="5471680"/>
          </a:xfrm>
          <a:prstGeom prst="roundRect">
            <a:avLst>
              <a:gd name="adj" fmla="val 5439"/>
            </a:avLst>
          </a:prstGeom>
          <a:noFill/>
          <a:ln>
            <a:noFill/>
          </a:ln>
        </p:spPr>
      </p:pic>
      <p:sp>
        <p:nvSpPr>
          <p:cNvPr id="499" name="Google Shape;499;p41"/>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dk2"/>
              </a:buClr>
              <a:buSzPts val="1400"/>
              <a:buNone/>
            </a:pPr>
            <a:r>
              <a:rPr lang="en-GB">
                <a:solidFill>
                  <a:schemeClr val="dk2"/>
                </a:solidFill>
              </a:rPr>
              <a:t>Watch the Video and by applying some of the creativity techniques come up with ideas that can be created using Fungus.</a:t>
            </a:r>
            <a:endParaRPr/>
          </a:p>
        </p:txBody>
      </p:sp>
      <p:sp>
        <p:nvSpPr>
          <p:cNvPr id="500" name="Google Shape;500;p41"/>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501" name="Google Shape;501;p41"/>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41</a:t>
            </a:fld>
            <a:endParaRPr/>
          </a:p>
        </p:txBody>
      </p:sp>
      <p:sp>
        <p:nvSpPr>
          <p:cNvPr id="502" name="Google Shape;502;p41">
            <a:hlinkClick r:id="rId4"/>
          </p:cNvPr>
          <p:cNvSpPr/>
          <p:nvPr/>
        </p:nvSpPr>
        <p:spPr>
          <a:xfrm>
            <a:off x="1188721" y="6493698"/>
            <a:ext cx="567344" cy="317153"/>
          </a:xfrm>
          <a:custGeom>
            <a:avLst/>
            <a:gdLst/>
            <a:ahLst/>
            <a:cxnLst/>
            <a:rect l="l" t="t" r="r" b="b"/>
            <a:pathLst>
              <a:path w="120000" h="120000" extrusionOk="0">
                <a:moveTo>
                  <a:pt x="0" y="0"/>
                </a:moveTo>
                <a:lnTo>
                  <a:pt x="120000" y="0"/>
                </a:lnTo>
                <a:lnTo>
                  <a:pt x="120000" y="120000"/>
                </a:lnTo>
                <a:lnTo>
                  <a:pt x="0" y="120000"/>
                </a:lnTo>
                <a:close/>
                <a:moveTo>
                  <a:pt x="85156" y="60000"/>
                </a:moveTo>
                <a:lnTo>
                  <a:pt x="34844" y="15000"/>
                </a:lnTo>
                <a:lnTo>
                  <a:pt x="34844" y="105000"/>
                </a:lnTo>
                <a:close/>
              </a:path>
              <a:path w="120000" h="120000" fill="darken" extrusionOk="0">
                <a:moveTo>
                  <a:pt x="85156" y="60000"/>
                </a:moveTo>
                <a:lnTo>
                  <a:pt x="34844" y="15000"/>
                </a:lnTo>
                <a:lnTo>
                  <a:pt x="34844" y="105000"/>
                </a:lnTo>
                <a:close/>
              </a:path>
              <a:path w="120000" h="120000" fill="none" extrusionOk="0">
                <a:moveTo>
                  <a:pt x="85156" y="60000"/>
                </a:moveTo>
                <a:lnTo>
                  <a:pt x="34844" y="105000"/>
                </a:lnTo>
                <a:lnTo>
                  <a:pt x="34844" y="15000"/>
                </a:lnTo>
                <a:close/>
              </a:path>
              <a:path w="120000" h="120000" fill="none" extrusionOk="0">
                <a:moveTo>
                  <a:pt x="0" y="0"/>
                </a:moveTo>
                <a:lnTo>
                  <a:pt x="120000" y="0"/>
                </a:lnTo>
                <a:lnTo>
                  <a:pt x="120000" y="120000"/>
                </a:lnTo>
                <a:lnTo>
                  <a:pt x="0" y="120000"/>
                </a:lnTo>
                <a:close/>
              </a:path>
            </a:pathLst>
          </a:cu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1"/>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2"/>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Summary</a:t>
            </a:r>
            <a:endParaRPr/>
          </a:p>
        </p:txBody>
      </p:sp>
      <p:sp>
        <p:nvSpPr>
          <p:cNvPr id="508" name="Google Shape;508;p42"/>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285750" lvl="0" indent="-285750" algn="just" rtl="0">
              <a:lnSpc>
                <a:spcPct val="90000"/>
              </a:lnSpc>
              <a:spcBef>
                <a:spcPts val="0"/>
              </a:spcBef>
              <a:spcAft>
                <a:spcPts val="0"/>
              </a:spcAft>
              <a:buClr>
                <a:schemeClr val="accent4"/>
              </a:buClr>
              <a:buSzPts val="2000"/>
              <a:buFont typeface="Arial"/>
              <a:buChar char="•"/>
            </a:pPr>
            <a:r>
              <a:rPr lang="en-GB">
                <a:solidFill>
                  <a:schemeClr val="accent1"/>
                </a:solidFill>
              </a:rPr>
              <a:t>Creativity is in each of us.</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Creativity - the freedom to be without limits.</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A point of view must be kept in mind when posing a problem.</a:t>
            </a:r>
            <a:endParaRPr/>
          </a:p>
          <a:p>
            <a:pPr marL="285750" lvl="0" indent="-285750" algn="just" rtl="0">
              <a:lnSpc>
                <a:spcPct val="90000"/>
              </a:lnSpc>
              <a:spcBef>
                <a:spcPts val="1000"/>
              </a:spcBef>
              <a:spcAft>
                <a:spcPts val="0"/>
              </a:spcAft>
              <a:buClr>
                <a:schemeClr val="accent4"/>
              </a:buClr>
              <a:buSzPts val="2000"/>
              <a:buFont typeface="Arial"/>
              <a:buChar char="•"/>
            </a:pPr>
            <a:r>
              <a:rPr lang="en-GB">
                <a:solidFill>
                  <a:schemeClr val="accent1"/>
                </a:solidFill>
              </a:rPr>
              <a:t>Different creative techniques can be used, from random to systematic.</a:t>
            </a:r>
            <a:endParaRPr/>
          </a:p>
          <a:p>
            <a:pPr marL="0" lvl="0" indent="0" algn="l" rtl="0">
              <a:lnSpc>
                <a:spcPct val="90000"/>
              </a:lnSpc>
              <a:spcBef>
                <a:spcPts val="1000"/>
              </a:spcBef>
              <a:spcAft>
                <a:spcPts val="0"/>
              </a:spcAft>
              <a:buClr>
                <a:schemeClr val="dk1"/>
              </a:buClr>
              <a:buSzPts val="2000"/>
              <a:buNone/>
            </a:pPr>
            <a:endParaRPr/>
          </a:p>
        </p:txBody>
      </p:sp>
      <p:sp>
        <p:nvSpPr>
          <p:cNvPr id="509" name="Google Shape;509;p42"/>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510" name="Google Shape;510;p42"/>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511" name="Google Shape;511;p42"/>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42</a:t>
            </a:fld>
            <a:endParaRPr/>
          </a:p>
        </p:txBody>
      </p:sp>
      <p:pic>
        <p:nvPicPr>
          <p:cNvPr id="512" name="Google Shape;512;p42"/>
          <p:cNvPicPr preferRelativeResize="0"/>
          <p:nvPr/>
        </p:nvPicPr>
        <p:blipFill rotWithShape="1">
          <a:blip r:embed="rId3">
            <a:alphaModFix/>
          </a:blip>
          <a:srcRect/>
          <a:stretch/>
        </p:blipFill>
        <p:spPr>
          <a:xfrm>
            <a:off x="2698531" y="2899322"/>
            <a:ext cx="6794938" cy="3822153"/>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3"/>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endParaRPr/>
          </a:p>
        </p:txBody>
      </p:sp>
      <p:sp>
        <p:nvSpPr>
          <p:cNvPr id="518" name="Google Shape;518;p43"/>
          <p:cNvSpPr txBox="1">
            <a:spLocks noGrp="1"/>
          </p:cNvSpPr>
          <p:nvPr>
            <p:ph type="body" idx="1"/>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519" name="Google Shape;519;p43"/>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pic>
        <p:nvPicPr>
          <p:cNvPr id="520" name="Google Shape;520;p43"/>
          <p:cNvPicPr preferRelativeResize="0"/>
          <p:nvPr/>
        </p:nvPicPr>
        <p:blipFill rotWithShape="1">
          <a:blip r:embed="rId3">
            <a:alphaModFix/>
          </a:blip>
          <a:srcRect/>
          <a:stretch/>
        </p:blipFill>
        <p:spPr>
          <a:xfrm>
            <a:off x="2447379" y="1020766"/>
            <a:ext cx="7297242" cy="5472932"/>
          </a:xfrm>
          <a:prstGeom prst="rect">
            <a:avLst/>
          </a:prstGeom>
          <a:noFill/>
          <a:ln>
            <a:noFill/>
          </a:ln>
        </p:spPr>
      </p:pic>
      <p:sp>
        <p:nvSpPr>
          <p:cNvPr id="521" name="Google Shape;521;p43"/>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4"/>
          <p:cNvSpPr txBox="1">
            <a:spLocks noGrp="1"/>
          </p:cNvSpPr>
          <p:nvPr>
            <p:ph type="ctrTitle"/>
          </p:nvPr>
        </p:nvSpPr>
        <p:spPr>
          <a:xfrm>
            <a:off x="439738" y="1303574"/>
            <a:ext cx="11340000" cy="114722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3300"/>
              <a:buFont typeface="Calibri"/>
              <a:buNone/>
            </a:pPr>
            <a:r>
              <a:rPr lang="en-GB"/>
              <a:t>BioBeo Project</a:t>
            </a:r>
            <a:endParaRPr/>
          </a:p>
        </p:txBody>
      </p:sp>
      <p:sp>
        <p:nvSpPr>
          <p:cNvPr id="527" name="Google Shape;527;p44"/>
          <p:cNvSpPr txBox="1">
            <a:spLocks noGrp="1"/>
          </p:cNvSpPr>
          <p:nvPr>
            <p:ph type="subTitle" idx="1"/>
          </p:nvPr>
        </p:nvSpPr>
        <p:spPr>
          <a:xfrm>
            <a:off x="439738" y="2437858"/>
            <a:ext cx="11340000" cy="127967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2800"/>
              <a:buNone/>
            </a:pPr>
            <a:r>
              <a:rPr lang="en-GB" b="0" i="0">
                <a:solidFill>
                  <a:schemeClr val="accent3"/>
                </a:solidFill>
                <a:latin typeface="Calibri"/>
                <a:ea typeface="Calibri"/>
                <a:cs typeface="Calibri"/>
                <a:sym typeface="Calibri"/>
              </a:rPr>
              <a:t>Innovative Education for the Bioeconomy</a:t>
            </a:r>
            <a:endParaRPr>
              <a:solidFill>
                <a:schemeClr val="accent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Where does</a:t>
            </a:r>
            <a:r>
              <a:rPr lang="en-GB" i="1"/>
              <a:t> Creativity </a:t>
            </a:r>
            <a:r>
              <a:rPr lang="en-GB"/>
              <a:t>come from?</a:t>
            </a:r>
            <a:endParaRPr/>
          </a:p>
        </p:txBody>
      </p:sp>
      <p:sp>
        <p:nvSpPr>
          <p:cNvPr id="110" name="Google Shape;110;p5"/>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endParaRPr/>
          </a:p>
        </p:txBody>
      </p:sp>
      <p:sp>
        <p:nvSpPr>
          <p:cNvPr id="111" name="Google Shape;111;p5"/>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12" name="Google Shape;112;p5"/>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113" name="Google Shape;113;p5"/>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a:t>
            </a:fld>
            <a:endParaRPr/>
          </a:p>
        </p:txBody>
      </p:sp>
      <p:grpSp>
        <p:nvGrpSpPr>
          <p:cNvPr id="114" name="Google Shape;114;p5"/>
          <p:cNvGrpSpPr/>
          <p:nvPr/>
        </p:nvGrpSpPr>
        <p:grpSpPr>
          <a:xfrm>
            <a:off x="2049517" y="1145137"/>
            <a:ext cx="8513380" cy="5230026"/>
            <a:chOff x="3765176" y="1310479"/>
            <a:chExt cx="7662584" cy="4785660"/>
          </a:xfrm>
        </p:grpSpPr>
        <p:grpSp>
          <p:nvGrpSpPr>
            <p:cNvPr id="115" name="Google Shape;115;p5"/>
            <p:cNvGrpSpPr/>
            <p:nvPr/>
          </p:nvGrpSpPr>
          <p:grpSpPr>
            <a:xfrm>
              <a:off x="3765176" y="1310479"/>
              <a:ext cx="7662584" cy="4785660"/>
              <a:chOff x="3765176" y="1310479"/>
              <a:chExt cx="7662584" cy="4785660"/>
            </a:xfrm>
          </p:grpSpPr>
          <p:pic>
            <p:nvPicPr>
              <p:cNvPr id="116" name="Google Shape;116;p5"/>
              <p:cNvPicPr preferRelativeResize="0"/>
              <p:nvPr/>
            </p:nvPicPr>
            <p:blipFill rotWithShape="1">
              <a:blip r:embed="rId3">
                <a:alphaModFix/>
              </a:blip>
              <a:srcRect/>
              <a:stretch/>
            </p:blipFill>
            <p:spPr>
              <a:xfrm>
                <a:off x="3765176" y="1310479"/>
                <a:ext cx="7662584" cy="4785660"/>
              </a:xfrm>
              <a:prstGeom prst="roundRect">
                <a:avLst>
                  <a:gd name="adj" fmla="val 16667"/>
                </a:avLst>
              </a:prstGeom>
              <a:noFill/>
              <a:ln>
                <a:noFill/>
              </a:ln>
            </p:spPr>
          </p:pic>
          <p:grpSp>
            <p:nvGrpSpPr>
              <p:cNvPr id="117" name="Google Shape;117;p5"/>
              <p:cNvGrpSpPr/>
              <p:nvPr/>
            </p:nvGrpSpPr>
            <p:grpSpPr>
              <a:xfrm>
                <a:off x="3875871" y="1764815"/>
                <a:ext cx="4387209" cy="3468411"/>
                <a:chOff x="3875871" y="1764815"/>
                <a:chExt cx="4387209" cy="3468411"/>
              </a:xfrm>
            </p:grpSpPr>
            <p:sp>
              <p:nvSpPr>
                <p:cNvPr id="118" name="Google Shape;118;p5"/>
                <p:cNvSpPr/>
                <p:nvPr/>
              </p:nvSpPr>
              <p:spPr>
                <a:xfrm rot="-318763">
                  <a:off x="4242594" y="1814389"/>
                  <a:ext cx="1104758" cy="731540"/>
                </a:xfrm>
                <a:prstGeom prst="cloud">
                  <a:avLst/>
                </a:prstGeom>
                <a:solidFill>
                  <a:schemeClr val="lt1"/>
                </a:solidFill>
                <a:ln w="12700" cap="flat" cmpd="sng">
                  <a:solidFill>
                    <a:schemeClr val="accent3"/>
                  </a:solidFill>
                  <a:prstDash val="solid"/>
                  <a:miter lim="800000"/>
                  <a:headEnd type="none" w="sm" len="sm"/>
                  <a:tailEnd type="none" w="sm" len="sm"/>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0" i="0" u="none" strike="noStrike" cap="none">
                      <a:solidFill>
                        <a:schemeClr val="dk1"/>
                      </a:solidFill>
                      <a:latin typeface="Calibri"/>
                      <a:ea typeface="Calibri"/>
                      <a:cs typeface="Calibri"/>
                      <a:sym typeface="Calibri"/>
                    </a:rPr>
                    <a:t>Ideas</a:t>
                  </a:r>
                  <a:endParaRPr/>
                </a:p>
              </p:txBody>
            </p:sp>
            <p:sp>
              <p:nvSpPr>
                <p:cNvPr id="119" name="Google Shape;119;p5"/>
                <p:cNvSpPr/>
                <p:nvPr/>
              </p:nvSpPr>
              <p:spPr>
                <a:xfrm rot="-329949" flipH="1">
                  <a:off x="4688797" y="2540466"/>
                  <a:ext cx="2233819" cy="1385057"/>
                </a:xfrm>
                <a:prstGeom prst="cloud">
                  <a:avLst/>
                </a:prstGeom>
                <a:solidFill>
                  <a:schemeClr val="lt1"/>
                </a:solidFill>
                <a:ln w="12700" cap="flat" cmpd="sng">
                  <a:solidFill>
                    <a:schemeClr val="accent6"/>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0" i="0" u="none" strike="noStrike" cap="none">
                      <a:solidFill>
                        <a:schemeClr val="dk1"/>
                      </a:solidFill>
                      <a:latin typeface="Calibri"/>
                      <a:ea typeface="Calibri"/>
                      <a:cs typeface="Calibri"/>
                      <a:sym typeface="Calibri"/>
                    </a:rPr>
                    <a:t>Imagination </a:t>
                  </a:r>
                  <a:endParaRPr sz="1800" b="0" i="0" u="none" strike="noStrike" cap="none">
                    <a:solidFill>
                      <a:schemeClr val="dk1"/>
                    </a:solidFill>
                    <a:latin typeface="Calibri"/>
                    <a:ea typeface="Calibri"/>
                    <a:cs typeface="Calibri"/>
                    <a:sym typeface="Calibri"/>
                  </a:endParaRPr>
                </a:p>
              </p:txBody>
            </p:sp>
            <p:sp>
              <p:nvSpPr>
                <p:cNvPr id="120" name="Google Shape;120;p5"/>
                <p:cNvSpPr/>
                <p:nvPr/>
              </p:nvSpPr>
              <p:spPr>
                <a:xfrm rot="566738">
                  <a:off x="6455562" y="3587307"/>
                  <a:ext cx="1738251" cy="987747"/>
                </a:xfrm>
                <a:prstGeom prst="cloud">
                  <a:avLst/>
                </a:prstGeom>
                <a:solidFill>
                  <a:schemeClr val="lt1"/>
                </a:solidFill>
                <a:ln w="12700" cap="flat" cmpd="sng">
                  <a:solidFill>
                    <a:schemeClr val="accent4"/>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0" i="0" u="none" strike="noStrike" cap="none">
                      <a:solidFill>
                        <a:schemeClr val="dk1"/>
                      </a:solidFill>
                      <a:latin typeface="Calibri"/>
                      <a:ea typeface="Calibri"/>
                      <a:cs typeface="Calibri"/>
                      <a:sym typeface="Calibri"/>
                    </a:rPr>
                    <a:t>Problem Solving</a:t>
                  </a:r>
                  <a:endParaRPr/>
                </a:p>
              </p:txBody>
            </p:sp>
            <p:sp>
              <p:nvSpPr>
                <p:cNvPr id="121" name="Google Shape;121;p5"/>
                <p:cNvSpPr/>
                <p:nvPr/>
              </p:nvSpPr>
              <p:spPr>
                <a:xfrm rot="1036419">
                  <a:off x="3999605" y="3883205"/>
                  <a:ext cx="1803104" cy="1107288"/>
                </a:xfrm>
                <a:prstGeom prst="cloud">
                  <a:avLst/>
                </a:prstGeom>
                <a:solidFill>
                  <a:schemeClr val="lt1"/>
                </a:solidFill>
                <a:ln w="12700" cap="flat" cmpd="sng">
                  <a:solidFill>
                    <a:schemeClr val="accent1"/>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0" i="0" u="none" strike="noStrike" cap="none">
                      <a:solidFill>
                        <a:schemeClr val="dk1"/>
                      </a:solidFill>
                      <a:latin typeface="Calibri"/>
                      <a:ea typeface="Calibri"/>
                      <a:cs typeface="Calibri"/>
                      <a:sym typeface="Calibri"/>
                    </a:rPr>
                    <a:t>Thoughts</a:t>
                  </a:r>
                  <a:endParaRPr/>
                </a:p>
              </p:txBody>
            </p:sp>
          </p:grpSp>
        </p:grpSp>
        <p:sp>
          <p:nvSpPr>
            <p:cNvPr id="122" name="Google Shape;122;p5"/>
            <p:cNvSpPr/>
            <p:nvPr/>
          </p:nvSpPr>
          <p:spPr>
            <a:xfrm rot="-1551422" flipH="1">
              <a:off x="6574271" y="1676973"/>
              <a:ext cx="1719736" cy="1256793"/>
            </a:xfrm>
            <a:prstGeom prst="cloud">
              <a:avLst/>
            </a:prstGeom>
            <a:solidFill>
              <a:schemeClr val="lt1"/>
            </a:solidFill>
            <a:ln w="12700" cap="flat" cmpd="sng">
              <a:solidFill>
                <a:schemeClr val="accent2"/>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0" i="0" u="none" strike="noStrike" cap="none">
                  <a:solidFill>
                    <a:schemeClr val="dk1"/>
                  </a:solidFill>
                  <a:latin typeface="Calibri"/>
                  <a:ea typeface="Calibri"/>
                  <a:cs typeface="Calibri"/>
                  <a:sym typeface="Calibri"/>
                </a:rPr>
                <a:t>Concepts</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Rules of </a:t>
            </a:r>
            <a:r>
              <a:rPr lang="en-GB" i="1"/>
              <a:t>Creativity World</a:t>
            </a:r>
            <a:endParaRPr i="1"/>
          </a:p>
        </p:txBody>
      </p:sp>
      <p:sp>
        <p:nvSpPr>
          <p:cNvPr id="128" name="Google Shape;128;p6"/>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457200" lvl="0" indent="-457200" algn="just" rtl="0">
              <a:lnSpc>
                <a:spcPct val="80000"/>
              </a:lnSpc>
              <a:spcBef>
                <a:spcPts val="0"/>
              </a:spcBef>
              <a:spcAft>
                <a:spcPts val="0"/>
              </a:spcAft>
              <a:buClr>
                <a:schemeClr val="accent4"/>
              </a:buClr>
              <a:buSzPts val="2960"/>
              <a:buFont typeface="Arial"/>
              <a:buChar char="•"/>
            </a:pPr>
            <a:r>
              <a:rPr lang="en-GB" sz="2400" dirty="0">
                <a:solidFill>
                  <a:schemeClr val="accent1"/>
                </a:solidFill>
              </a:rPr>
              <a:t>There are </a:t>
            </a:r>
            <a:r>
              <a:rPr lang="en-GB" sz="2400" b="1" dirty="0">
                <a:solidFill>
                  <a:schemeClr val="accent1"/>
                </a:solidFill>
              </a:rPr>
              <a:t>no rules </a:t>
            </a:r>
            <a:r>
              <a:rPr lang="en-GB" sz="2400" dirty="0">
                <a:solidFill>
                  <a:schemeClr val="accent1"/>
                </a:solidFill>
              </a:rPr>
              <a:t>in </a:t>
            </a:r>
            <a:r>
              <a:rPr lang="en-GB" sz="2400" i="1" dirty="0">
                <a:solidFill>
                  <a:schemeClr val="accent1"/>
                </a:solidFill>
              </a:rPr>
              <a:t>Creativity World</a:t>
            </a:r>
            <a:r>
              <a:rPr lang="en-GB" sz="2400" dirty="0">
                <a:solidFill>
                  <a:schemeClr val="accent1"/>
                </a:solidFill>
              </a:rPr>
              <a:t>.</a:t>
            </a:r>
            <a:endParaRPr dirty="0"/>
          </a:p>
          <a:p>
            <a:pPr marL="457200" lvl="0" indent="-457200" algn="just" rtl="0">
              <a:lnSpc>
                <a:spcPct val="80000"/>
              </a:lnSpc>
              <a:spcBef>
                <a:spcPts val="0"/>
              </a:spcBef>
              <a:spcAft>
                <a:spcPts val="0"/>
              </a:spcAft>
              <a:buClr>
                <a:schemeClr val="accent4"/>
              </a:buClr>
              <a:buSzPts val="2960"/>
              <a:buFont typeface="Arial"/>
              <a:buChar char="•"/>
            </a:pPr>
            <a:r>
              <a:rPr lang="en-GB" sz="2400" dirty="0">
                <a:solidFill>
                  <a:schemeClr val="accent1"/>
                </a:solidFill>
              </a:rPr>
              <a:t>The treasures in creativity world are endless and unusual.</a:t>
            </a:r>
            <a:endParaRPr dirty="0"/>
          </a:p>
          <a:p>
            <a:pPr marL="457200" lvl="0" indent="-457200" algn="just" rtl="0">
              <a:lnSpc>
                <a:spcPct val="80000"/>
              </a:lnSpc>
              <a:spcBef>
                <a:spcPts val="0"/>
              </a:spcBef>
              <a:spcAft>
                <a:spcPts val="0"/>
              </a:spcAft>
              <a:buClr>
                <a:schemeClr val="accent4"/>
              </a:buClr>
              <a:buSzPts val="2960"/>
              <a:buFont typeface="Arial"/>
              <a:buChar char="•"/>
            </a:pPr>
            <a:r>
              <a:rPr lang="en-GB" sz="2400" dirty="0">
                <a:solidFill>
                  <a:schemeClr val="accent1"/>
                </a:solidFill>
              </a:rPr>
              <a:t>The treasures in creativity world are found outside the box. </a:t>
            </a:r>
            <a:endParaRPr dirty="0"/>
          </a:p>
          <a:p>
            <a:pPr marL="457200" lvl="0" indent="-457200" algn="just" rtl="0">
              <a:lnSpc>
                <a:spcPct val="80000"/>
              </a:lnSpc>
              <a:spcBef>
                <a:spcPts val="0"/>
              </a:spcBef>
              <a:spcAft>
                <a:spcPts val="0"/>
              </a:spcAft>
              <a:buClr>
                <a:schemeClr val="accent4"/>
              </a:buClr>
              <a:buSzPts val="2960"/>
              <a:buFont typeface="Arial"/>
              <a:buChar char="•"/>
            </a:pPr>
            <a:r>
              <a:rPr lang="en-GB" sz="2400" dirty="0">
                <a:solidFill>
                  <a:schemeClr val="accent1"/>
                </a:solidFill>
              </a:rPr>
              <a:t>The gems of creativity world must be carefully recorded so that they can be combined into a large fortune.</a:t>
            </a:r>
            <a:endParaRPr dirty="0"/>
          </a:p>
          <a:p>
            <a:pPr marL="0" lvl="0" indent="0" algn="l" rtl="0">
              <a:lnSpc>
                <a:spcPct val="90000"/>
              </a:lnSpc>
              <a:spcBef>
                <a:spcPts val="1000"/>
              </a:spcBef>
              <a:spcAft>
                <a:spcPts val="0"/>
              </a:spcAft>
              <a:buClr>
                <a:schemeClr val="dk1"/>
              </a:buClr>
              <a:buSzPts val="2000"/>
              <a:buNone/>
            </a:pPr>
            <a:endParaRPr dirty="0"/>
          </a:p>
        </p:txBody>
      </p:sp>
      <p:sp>
        <p:nvSpPr>
          <p:cNvPr id="129" name="Google Shape;129;p6"/>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30" name="Google Shape;130;p6"/>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131" name="Google Shape;131;p6"/>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a:t>
            </a:fld>
            <a:endParaRPr/>
          </a:p>
        </p:txBody>
      </p:sp>
      <p:pic>
        <p:nvPicPr>
          <p:cNvPr id="132" name="Google Shape;132;p6" descr="siil"/>
          <p:cNvPicPr preferRelativeResize="0"/>
          <p:nvPr/>
        </p:nvPicPr>
        <p:blipFill rotWithShape="1">
          <a:blip r:embed="rId3">
            <a:alphaModFix/>
          </a:blip>
          <a:srcRect/>
          <a:stretch/>
        </p:blipFill>
        <p:spPr>
          <a:xfrm flipH="1">
            <a:off x="351676" y="3727748"/>
            <a:ext cx="2570199" cy="2647415"/>
          </a:xfrm>
          <a:prstGeom prst="rect">
            <a:avLst/>
          </a:prstGeom>
          <a:noFill/>
          <a:ln>
            <a:noFill/>
          </a:ln>
        </p:spPr>
      </p:pic>
      <p:pic>
        <p:nvPicPr>
          <p:cNvPr id="133" name="Google Shape;133;p6"/>
          <p:cNvPicPr preferRelativeResize="0"/>
          <p:nvPr/>
        </p:nvPicPr>
        <p:blipFill rotWithShape="1">
          <a:blip r:embed="rId4">
            <a:alphaModFix/>
          </a:blip>
          <a:srcRect/>
          <a:stretch/>
        </p:blipFill>
        <p:spPr>
          <a:xfrm>
            <a:off x="8208579" y="2588173"/>
            <a:ext cx="4269827" cy="42698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7 Innovation Myths</a:t>
            </a:r>
            <a:endParaRPr/>
          </a:p>
        </p:txBody>
      </p:sp>
      <p:sp>
        <p:nvSpPr>
          <p:cNvPr id="139" name="Google Shape;139;p7"/>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FFC000"/>
              </a:buClr>
              <a:buSzPts val="2000"/>
              <a:buFont typeface="Arial"/>
              <a:buChar char="•"/>
            </a:pPr>
            <a:r>
              <a:rPr lang="en-GB" sz="2000">
                <a:solidFill>
                  <a:srgbClr val="52BFC9"/>
                </a:solidFill>
              </a:rPr>
              <a:t>Breakthroughs come from ideas that are unique.</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Inventors make scientific breakthroughs.</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The world runs into a “</a:t>
            </a:r>
            <a:r>
              <a:rPr lang="en-GB" sz="2000" i="1">
                <a:solidFill>
                  <a:srgbClr val="52BFC9"/>
                </a:solidFill>
              </a:rPr>
              <a:t>right mousetrap”.</a:t>
            </a:r>
            <a:endParaRPr sz="2000">
              <a:solidFill>
                <a:srgbClr val="52BFC9"/>
              </a:solidFill>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All good ideas come from small people.</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Great success requires great resources.</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A breakthrough needs a special environment.</a:t>
            </a:r>
            <a:endParaRPr/>
          </a:p>
          <a:p>
            <a:pPr marL="342900" lvl="0" indent="-342900" algn="l" rtl="0">
              <a:lnSpc>
                <a:spcPct val="90000"/>
              </a:lnSpc>
              <a:spcBef>
                <a:spcPts val="1000"/>
              </a:spcBef>
              <a:spcAft>
                <a:spcPts val="0"/>
              </a:spcAft>
              <a:buClr>
                <a:srgbClr val="FFC000"/>
              </a:buClr>
              <a:buSzPts val="2000"/>
              <a:buFont typeface="Arial"/>
              <a:buChar char="•"/>
            </a:pPr>
            <a:r>
              <a:rPr lang="en-GB" sz="2000">
                <a:solidFill>
                  <a:srgbClr val="52BFC9"/>
                </a:solidFill>
              </a:rPr>
              <a:t>Breakthrough products always meet an unmet need.</a:t>
            </a:r>
            <a:endParaRPr/>
          </a:p>
          <a:p>
            <a:pPr marL="0" lvl="0" indent="0" algn="l" rtl="0">
              <a:lnSpc>
                <a:spcPct val="90000"/>
              </a:lnSpc>
              <a:spcBef>
                <a:spcPts val="1000"/>
              </a:spcBef>
              <a:spcAft>
                <a:spcPts val="0"/>
              </a:spcAft>
              <a:buClr>
                <a:schemeClr val="dk1"/>
              </a:buClr>
              <a:buSzPts val="2000"/>
              <a:buNone/>
            </a:pPr>
            <a:endParaRPr/>
          </a:p>
        </p:txBody>
      </p:sp>
      <p:sp>
        <p:nvSpPr>
          <p:cNvPr id="140" name="Google Shape;140;p7"/>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41" name="Google Shape;141;p7"/>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142" name="Google Shape;142;p7"/>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pic>
        <p:nvPicPr>
          <p:cNvPr id="143" name="Google Shape;143;p7"/>
          <p:cNvPicPr preferRelativeResize="0"/>
          <p:nvPr/>
        </p:nvPicPr>
        <p:blipFill rotWithShape="1">
          <a:blip r:embed="rId3">
            <a:alphaModFix/>
          </a:blip>
          <a:srcRect/>
          <a:stretch/>
        </p:blipFill>
        <p:spPr>
          <a:xfrm>
            <a:off x="7956331" y="2801116"/>
            <a:ext cx="3920359" cy="3920359"/>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8"/>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149" name="Google Shape;149;p8"/>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accent1"/>
              </a:buClr>
              <a:buSzPts val="2000"/>
              <a:buNone/>
            </a:pPr>
            <a:r>
              <a:rPr lang="en-GB" sz="2000" i="1" u="sng" dirty="0">
                <a:solidFill>
                  <a:schemeClr val="accent1"/>
                </a:solidFill>
              </a:rPr>
              <a:t>Creative Techniques</a:t>
            </a:r>
            <a:r>
              <a:rPr lang="en-GB" sz="2000" i="1" dirty="0">
                <a:solidFill>
                  <a:schemeClr val="accent1"/>
                </a:solidFill>
              </a:rPr>
              <a:t> </a:t>
            </a:r>
            <a:r>
              <a:rPr lang="en-GB" sz="2000" b="0" dirty="0">
                <a:solidFill>
                  <a:schemeClr val="accent1"/>
                </a:solidFill>
              </a:rPr>
              <a:t>are tools used to produce plenty of thoughts on best ways to tackle a given issue. By helping "thinking outside the box," they typically aid in expanding the scope of potential solutions and generating truly novel concepts. Creativity techniques can be approached in two ways: </a:t>
            </a:r>
            <a:endParaRPr sz="2000" b="0" dirty="0">
              <a:solidFill>
                <a:schemeClr val="accent1"/>
              </a:solidFill>
            </a:endParaRPr>
          </a:p>
          <a:p>
            <a:pPr marL="0" lvl="0" indent="0" algn="l" rtl="0">
              <a:lnSpc>
                <a:spcPct val="90000"/>
              </a:lnSpc>
              <a:spcBef>
                <a:spcPts val="1000"/>
              </a:spcBef>
              <a:spcAft>
                <a:spcPts val="0"/>
              </a:spcAft>
              <a:buClr>
                <a:schemeClr val="dk1"/>
              </a:buClr>
              <a:buSzPts val="2000"/>
              <a:buNone/>
            </a:pPr>
            <a:endParaRPr dirty="0"/>
          </a:p>
        </p:txBody>
      </p:sp>
      <p:sp>
        <p:nvSpPr>
          <p:cNvPr id="150" name="Google Shape;150;p8"/>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51" name="Google Shape;151;p8"/>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152" name="Google Shape;152;p8"/>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8</a:t>
            </a:fld>
            <a:endParaRPr/>
          </a:p>
        </p:txBody>
      </p:sp>
      <p:graphicFrame>
        <p:nvGraphicFramePr>
          <p:cNvPr id="153" name="Google Shape;153;p8"/>
          <p:cNvGraphicFramePr/>
          <p:nvPr/>
        </p:nvGraphicFramePr>
        <p:xfrm>
          <a:off x="1166648" y="2306727"/>
          <a:ext cx="10047900" cy="3568550"/>
        </p:xfrm>
        <a:graphic>
          <a:graphicData uri="http://schemas.openxmlformats.org/drawingml/2006/table">
            <a:tbl>
              <a:tblPr firstRow="1" bandRow="1">
                <a:noFill/>
                <a:tableStyleId>{BE5604EE-235B-4716-A51B-A7E671546503}</a:tableStyleId>
              </a:tblPr>
              <a:tblGrid>
                <a:gridCol w="5023950">
                  <a:extLst>
                    <a:ext uri="{9D8B030D-6E8A-4147-A177-3AD203B41FA5}">
                      <a16:colId xmlns:a16="http://schemas.microsoft.com/office/drawing/2014/main" val="20000"/>
                    </a:ext>
                  </a:extLst>
                </a:gridCol>
                <a:gridCol w="5023950">
                  <a:extLst>
                    <a:ext uri="{9D8B030D-6E8A-4147-A177-3AD203B41FA5}">
                      <a16:colId xmlns:a16="http://schemas.microsoft.com/office/drawing/2014/main" val="20001"/>
                    </a:ext>
                  </a:extLst>
                </a:gridCol>
              </a:tblGrid>
              <a:tr h="693875">
                <a:tc>
                  <a:txBody>
                    <a:bodyPr/>
                    <a:lstStyle/>
                    <a:p>
                      <a:pPr marL="0" marR="0" lvl="0" indent="0" algn="ctr" rtl="0">
                        <a:lnSpc>
                          <a:spcPct val="100000"/>
                        </a:lnSpc>
                        <a:spcBef>
                          <a:spcPts val="0"/>
                        </a:spcBef>
                        <a:spcAft>
                          <a:spcPts val="0"/>
                        </a:spcAft>
                        <a:buClr>
                          <a:schemeClr val="dk2"/>
                        </a:buClr>
                        <a:buSzPts val="1800"/>
                        <a:buFont typeface="Calibri"/>
                        <a:buNone/>
                      </a:pPr>
                      <a:r>
                        <a:rPr lang="en-GB" sz="1800" u="none" strike="noStrike" cap="none">
                          <a:solidFill>
                            <a:schemeClr val="dk2"/>
                          </a:solidFill>
                        </a:rPr>
                        <a:t>Random Method’s </a:t>
                      </a:r>
                      <a:endParaRPr sz="1800" u="none" strike="noStrike" cap="none">
                        <a:solidFill>
                          <a:schemeClr val="dk2"/>
                        </a:solidFill>
                      </a:endParaRPr>
                    </a:p>
                    <a:p>
                      <a:pPr marL="0" marR="0" lvl="0" indent="0" algn="l" rtl="0">
                        <a:spcBef>
                          <a:spcPts val="0"/>
                        </a:spcBef>
                        <a:spcAft>
                          <a:spcPts val="0"/>
                        </a:spcAft>
                        <a:buNone/>
                      </a:pPr>
                      <a:endParaRPr sz="1800"/>
                    </a:p>
                  </a:txBody>
                  <a:tcPr marL="91450" marR="91450" marT="45725" marB="45725"/>
                </a:tc>
                <a:tc>
                  <a:txBody>
                    <a:bodyPr/>
                    <a:lstStyle/>
                    <a:p>
                      <a:pPr marL="0" marR="0" lvl="0" indent="0" algn="ctr" rtl="0">
                        <a:lnSpc>
                          <a:spcPct val="100000"/>
                        </a:lnSpc>
                        <a:spcBef>
                          <a:spcPts val="0"/>
                        </a:spcBef>
                        <a:spcAft>
                          <a:spcPts val="0"/>
                        </a:spcAft>
                        <a:buClr>
                          <a:schemeClr val="dk2"/>
                        </a:buClr>
                        <a:buSzPts val="1800"/>
                        <a:buFont typeface="Calibri"/>
                        <a:buNone/>
                      </a:pPr>
                      <a:r>
                        <a:rPr lang="en-GB" sz="1800">
                          <a:solidFill>
                            <a:schemeClr val="dk2"/>
                          </a:solidFill>
                        </a:rPr>
                        <a:t>Systematic Method’s</a:t>
                      </a:r>
                      <a:endParaRPr/>
                    </a:p>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0"/>
                  </a:ext>
                </a:extLst>
              </a:tr>
              <a:tr h="1288650">
                <a:tc>
                  <a:txBody>
                    <a:bodyPr/>
                    <a:lstStyle/>
                    <a:p>
                      <a:pPr marL="0" marR="0" lvl="0" indent="0" algn="l" rtl="0">
                        <a:lnSpc>
                          <a:spcPct val="100000"/>
                        </a:lnSpc>
                        <a:spcBef>
                          <a:spcPts val="0"/>
                        </a:spcBef>
                        <a:spcAft>
                          <a:spcPts val="0"/>
                        </a:spcAft>
                        <a:buClr>
                          <a:schemeClr val="accent1"/>
                        </a:buClr>
                        <a:buSzPts val="1800"/>
                        <a:buFont typeface="Calibri"/>
                        <a:buNone/>
                      </a:pPr>
                      <a:r>
                        <a:rPr lang="en-GB" sz="1800">
                          <a:solidFill>
                            <a:schemeClr val="accent1"/>
                          </a:solidFill>
                        </a:rPr>
                        <a:t>Any word, Another point of view, rewording…</a:t>
                      </a:r>
                      <a:endParaRPr/>
                    </a:p>
                    <a:p>
                      <a:pPr marL="0" marR="0" lvl="0" indent="0" algn="l" rtl="0">
                        <a:spcBef>
                          <a:spcPts val="0"/>
                        </a:spcBef>
                        <a:spcAft>
                          <a:spcPts val="0"/>
                        </a:spcAft>
                        <a:buNone/>
                      </a:pPr>
                      <a:endParaRPr sz="1800">
                        <a:solidFill>
                          <a:schemeClr val="accent1"/>
                        </a:solidFill>
                      </a:endParaRPr>
                    </a:p>
                  </a:txBody>
                  <a:tcPr marL="91450" marR="91450" marT="45725" marB="45725"/>
                </a:tc>
                <a:tc>
                  <a:txBody>
                    <a:bodyPr/>
                    <a:lstStyle/>
                    <a:p>
                      <a:pPr marL="0" marR="0" lvl="0" indent="0" algn="l" rtl="0">
                        <a:lnSpc>
                          <a:spcPct val="100000"/>
                        </a:lnSpc>
                        <a:spcBef>
                          <a:spcPts val="0"/>
                        </a:spcBef>
                        <a:spcAft>
                          <a:spcPts val="0"/>
                        </a:spcAft>
                        <a:buClr>
                          <a:schemeClr val="accent1"/>
                        </a:buClr>
                        <a:buSzPts val="1800"/>
                        <a:buFont typeface="Calibri"/>
                        <a:buNone/>
                      </a:pPr>
                      <a:r>
                        <a:rPr lang="en-GB" sz="1800">
                          <a:solidFill>
                            <a:schemeClr val="accent1"/>
                          </a:solidFill>
                        </a:rPr>
                        <a:t>Metaphors, List of features, Matrix Analysis, Visions of the future, TRIZ (Inventor’s Aid Questions)…</a:t>
                      </a:r>
                      <a:endParaRPr/>
                    </a:p>
                    <a:p>
                      <a:pPr marL="0" marR="0" lvl="0" indent="0" algn="l" rtl="0">
                        <a:spcBef>
                          <a:spcPts val="0"/>
                        </a:spcBef>
                        <a:spcAft>
                          <a:spcPts val="0"/>
                        </a:spcAft>
                        <a:buNone/>
                      </a:pPr>
                      <a:endParaRPr sz="1800">
                        <a:solidFill>
                          <a:schemeClr val="accent1"/>
                        </a:solidFill>
                      </a:endParaRPr>
                    </a:p>
                  </a:txBody>
                  <a:tcPr marL="91450" marR="91450" marT="45725" marB="45725"/>
                </a:tc>
                <a:extLst>
                  <a:ext uri="{0D108BD9-81ED-4DB2-BD59-A6C34878D82A}">
                    <a16:rowId xmlns:a16="http://schemas.microsoft.com/office/drawing/2014/main" val="10001"/>
                  </a:ext>
                </a:extLst>
              </a:tr>
              <a:tr h="1586025">
                <a:tc>
                  <a:txBody>
                    <a:bodyPr/>
                    <a:lstStyle/>
                    <a:p>
                      <a:pPr marL="285750" marR="0" lvl="0" indent="-285750" algn="l" rtl="0">
                        <a:spcBef>
                          <a:spcPts val="0"/>
                        </a:spcBef>
                        <a:spcAft>
                          <a:spcPts val="0"/>
                        </a:spcAft>
                        <a:buClr>
                          <a:schemeClr val="accent4"/>
                        </a:buClr>
                        <a:buSzPts val="1800"/>
                        <a:buFont typeface="Courier New"/>
                        <a:buChar char="o"/>
                      </a:pPr>
                      <a:r>
                        <a:rPr lang="en-GB" sz="1800">
                          <a:solidFill>
                            <a:schemeClr val="accent1"/>
                          </a:solidFill>
                        </a:rPr>
                        <a:t>Free from specific information needs.</a:t>
                      </a:r>
                      <a:endParaRPr/>
                    </a:p>
                    <a:p>
                      <a:pPr marL="285750" marR="0" lvl="0" indent="-285750" algn="l" rtl="0">
                        <a:spcBef>
                          <a:spcPts val="0"/>
                        </a:spcBef>
                        <a:spcAft>
                          <a:spcPts val="0"/>
                        </a:spcAft>
                        <a:buClr>
                          <a:schemeClr val="accent4"/>
                        </a:buClr>
                        <a:buSzPts val="1800"/>
                        <a:buFont typeface="Courier New"/>
                        <a:buChar char="o"/>
                      </a:pPr>
                      <a:r>
                        <a:rPr lang="en-GB" sz="1800">
                          <a:solidFill>
                            <a:schemeClr val="accent1"/>
                          </a:solidFill>
                        </a:rPr>
                        <a:t>Based on human cognition.</a:t>
                      </a:r>
                      <a:endParaRPr/>
                    </a:p>
                    <a:p>
                      <a:pPr marL="285750" marR="0" lvl="0" indent="-285750" algn="l" rtl="0">
                        <a:spcBef>
                          <a:spcPts val="0"/>
                        </a:spcBef>
                        <a:spcAft>
                          <a:spcPts val="0"/>
                        </a:spcAft>
                        <a:buClr>
                          <a:schemeClr val="accent4"/>
                        </a:buClr>
                        <a:buSzPts val="1800"/>
                        <a:buFont typeface="Courier New"/>
                        <a:buChar char="o"/>
                      </a:pPr>
                      <a:r>
                        <a:rPr lang="en-GB" sz="1800">
                          <a:solidFill>
                            <a:schemeClr val="accent1"/>
                          </a:solidFill>
                        </a:rPr>
                        <a:t>There are no evaluation criteria’s.</a:t>
                      </a:r>
                      <a:endParaRPr sz="1800">
                        <a:solidFill>
                          <a:schemeClr val="accent1"/>
                        </a:solidFill>
                      </a:endParaRPr>
                    </a:p>
                    <a:p>
                      <a:pPr marL="0" marR="0" lvl="0" indent="0" algn="l" rtl="0">
                        <a:spcBef>
                          <a:spcPts val="0"/>
                        </a:spcBef>
                        <a:spcAft>
                          <a:spcPts val="0"/>
                        </a:spcAft>
                        <a:buNone/>
                      </a:pPr>
                      <a:endParaRPr sz="1800">
                        <a:solidFill>
                          <a:schemeClr val="accent1"/>
                        </a:solidFill>
                      </a:endParaRPr>
                    </a:p>
                  </a:txBody>
                  <a:tcPr marL="91450" marR="91450" marT="45725" marB="45725"/>
                </a:tc>
                <a:tc>
                  <a:txBody>
                    <a:bodyPr/>
                    <a:lstStyle/>
                    <a:p>
                      <a:pPr marL="285750" marR="0" lvl="0" indent="-285750" algn="l" rtl="0">
                        <a:spcBef>
                          <a:spcPts val="0"/>
                        </a:spcBef>
                        <a:spcAft>
                          <a:spcPts val="0"/>
                        </a:spcAft>
                        <a:buClr>
                          <a:schemeClr val="accent4"/>
                        </a:buClr>
                        <a:buSzPts val="1800"/>
                        <a:buFont typeface="Courier New"/>
                        <a:buChar char="o"/>
                      </a:pPr>
                      <a:r>
                        <a:rPr lang="en-GB" sz="1800">
                          <a:solidFill>
                            <a:schemeClr val="accent1"/>
                          </a:solidFill>
                        </a:rPr>
                        <a:t>Functions with more specific information.</a:t>
                      </a:r>
                      <a:endParaRPr/>
                    </a:p>
                    <a:p>
                      <a:pPr marL="285750" marR="0" lvl="0" indent="-285750" algn="l" rtl="0">
                        <a:spcBef>
                          <a:spcPts val="0"/>
                        </a:spcBef>
                        <a:spcAft>
                          <a:spcPts val="0"/>
                        </a:spcAft>
                        <a:buClr>
                          <a:schemeClr val="accent4"/>
                        </a:buClr>
                        <a:buSzPts val="1800"/>
                        <a:buFont typeface="Courier New"/>
                        <a:buChar char="o"/>
                      </a:pPr>
                      <a:r>
                        <a:rPr lang="en-GB" sz="1800">
                          <a:solidFill>
                            <a:schemeClr val="accent1"/>
                          </a:solidFill>
                        </a:rPr>
                        <a:t>Less feelings, more system.</a:t>
                      </a:r>
                      <a:endParaRPr/>
                    </a:p>
                    <a:p>
                      <a:pPr marL="285750" marR="0" lvl="0" indent="-285750" algn="l" rtl="0">
                        <a:spcBef>
                          <a:spcPts val="0"/>
                        </a:spcBef>
                        <a:spcAft>
                          <a:spcPts val="0"/>
                        </a:spcAft>
                        <a:buClr>
                          <a:schemeClr val="accent4"/>
                        </a:buClr>
                        <a:buSzPts val="1800"/>
                        <a:buFont typeface="Courier New"/>
                        <a:buChar char="o"/>
                      </a:pPr>
                      <a:r>
                        <a:rPr lang="en-GB" sz="1800">
                          <a:solidFill>
                            <a:schemeClr val="accent1"/>
                          </a:solidFill>
                        </a:rPr>
                        <a:t>Involves taking advantage of previous experiences.</a:t>
                      </a:r>
                      <a:endParaRPr/>
                    </a:p>
                    <a:p>
                      <a:pPr marL="0" marR="0" lvl="0" indent="0" algn="l" rtl="0">
                        <a:spcBef>
                          <a:spcPts val="0"/>
                        </a:spcBef>
                        <a:spcAft>
                          <a:spcPts val="0"/>
                        </a:spcAft>
                        <a:buNone/>
                      </a:pPr>
                      <a:endParaRPr sz="1800">
                        <a:solidFill>
                          <a:schemeClr val="accent1"/>
                        </a:solidFill>
                      </a:endParaRPr>
                    </a:p>
                  </a:txBody>
                  <a:tcPr marL="91450" marR="91450" marT="45725" marB="45725"/>
                </a:tc>
                <a:extLst>
                  <a:ext uri="{0D108BD9-81ED-4DB2-BD59-A6C34878D82A}">
                    <a16:rowId xmlns:a16="http://schemas.microsoft.com/office/drawing/2014/main" val="10002"/>
                  </a:ext>
                </a:extLst>
              </a:tr>
            </a:tbl>
          </a:graphicData>
        </a:graphic>
      </p:graphicFrame>
      <p:pic>
        <p:nvPicPr>
          <p:cNvPr id="154" name="Google Shape;154;p8"/>
          <p:cNvPicPr preferRelativeResize="0"/>
          <p:nvPr/>
        </p:nvPicPr>
        <p:blipFill rotWithShape="1">
          <a:blip r:embed="rId3">
            <a:alphaModFix/>
          </a:blip>
          <a:srcRect l="33609" t="25691" r="10171" b="22932"/>
          <a:stretch/>
        </p:blipFill>
        <p:spPr>
          <a:xfrm rot="-381410">
            <a:off x="-89339" y="5004334"/>
            <a:ext cx="4028777" cy="16356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9"/>
          <p:cNvSpPr txBox="1">
            <a:spLocks noGrp="1"/>
          </p:cNvSpPr>
          <p:nvPr>
            <p:ph type="title"/>
          </p:nvPr>
        </p:nvSpPr>
        <p:spPr>
          <a:xfrm>
            <a:off x="426000" y="274926"/>
            <a:ext cx="9304436" cy="382299"/>
          </a:xfrm>
          <a:prstGeom prst="rect">
            <a:avLst/>
          </a:prstGeom>
          <a:noFill/>
          <a:ln>
            <a:noFill/>
          </a:ln>
        </p:spPr>
        <p:txBody>
          <a:bodyPr spcFirstLastPara="1" wrap="square" lIns="91425" tIns="0" rIns="91425" bIns="0" anchor="ctr" anchorCtr="0">
            <a:normAutofit/>
          </a:bodyPr>
          <a:lstStyle/>
          <a:p>
            <a:pPr marL="0" lvl="0" indent="0" algn="l" rtl="0">
              <a:lnSpc>
                <a:spcPct val="90000"/>
              </a:lnSpc>
              <a:spcBef>
                <a:spcPts val="0"/>
              </a:spcBef>
              <a:spcAft>
                <a:spcPts val="0"/>
              </a:spcAft>
              <a:buClr>
                <a:schemeClr val="accent1"/>
              </a:buClr>
              <a:buSzPts val="2300"/>
              <a:buFont typeface="Calibri"/>
              <a:buNone/>
            </a:pPr>
            <a:r>
              <a:rPr lang="en-GB"/>
              <a:t>Creativity Techniques </a:t>
            </a:r>
            <a:endParaRPr/>
          </a:p>
        </p:txBody>
      </p:sp>
      <p:sp>
        <p:nvSpPr>
          <p:cNvPr id="160" name="Google Shape;160;p9"/>
          <p:cNvSpPr txBox="1">
            <a:spLocks noGrp="1"/>
          </p:cNvSpPr>
          <p:nvPr>
            <p:ph type="body" idx="1"/>
          </p:nvPr>
        </p:nvSpPr>
        <p:spPr>
          <a:xfrm>
            <a:off x="426000" y="1145137"/>
            <a:ext cx="11340000" cy="5230026"/>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0000"/>
              </a:lnSpc>
              <a:spcBef>
                <a:spcPts val="0"/>
              </a:spcBef>
              <a:spcAft>
                <a:spcPts val="0"/>
              </a:spcAft>
              <a:buClr>
                <a:schemeClr val="accent4"/>
              </a:buClr>
              <a:buSzPts val="2000"/>
              <a:buNone/>
            </a:pPr>
            <a:r>
              <a:rPr lang="en-GB" sz="2000" b="0" dirty="0">
                <a:solidFill>
                  <a:schemeClr val="accent1"/>
                </a:solidFill>
              </a:rPr>
              <a:t>There are </a:t>
            </a:r>
            <a:r>
              <a:rPr lang="en-GB" dirty="0">
                <a:solidFill>
                  <a:schemeClr val="accent1"/>
                </a:solidFill>
              </a:rPr>
              <a:t>many</a:t>
            </a:r>
            <a:r>
              <a:rPr lang="en-GB" sz="2000" b="0" dirty="0">
                <a:solidFill>
                  <a:schemeClr val="accent1"/>
                </a:solidFill>
              </a:rPr>
              <a:t> techniques for enhancing creativity, each involving different </a:t>
            </a:r>
            <a:r>
              <a:rPr lang="en-GB" dirty="0">
                <a:solidFill>
                  <a:schemeClr val="accent1"/>
                </a:solidFill>
              </a:rPr>
              <a:t>interesting</a:t>
            </a:r>
            <a:r>
              <a:rPr lang="en-GB" sz="2000" b="0" dirty="0">
                <a:solidFill>
                  <a:schemeClr val="accent1"/>
                </a:solidFill>
              </a:rPr>
              <a:t> ways to think creatively. Here are some, you can look up others or create one of your own. Don’t restrict yourself to these…</a:t>
            </a:r>
            <a:endParaRPr sz="2000" b="0" dirty="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Brainstorming</a:t>
            </a:r>
            <a:endParaRPr sz="2000" dirty="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Brainstorming by Analogies</a:t>
            </a:r>
            <a:endParaRPr sz="2000" dirty="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Brainwriting 6-3-5</a:t>
            </a:r>
            <a:endParaRPr sz="2000" dirty="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Pictures as Idea Triggers</a:t>
            </a:r>
            <a:endParaRPr sz="2000" dirty="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Morphological Chart</a:t>
            </a:r>
            <a:endParaRPr dirty="0"/>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Six thinking Hats</a:t>
            </a:r>
            <a:endParaRPr sz="2000" dirty="0">
              <a:solidFill>
                <a:schemeClr val="accent1"/>
              </a:solidFill>
            </a:endParaRPr>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Five W’s and one H</a:t>
            </a:r>
            <a:endParaRPr dirty="0"/>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Random Words</a:t>
            </a:r>
            <a:endParaRPr dirty="0"/>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Mind Mapping</a:t>
            </a:r>
            <a:endParaRPr dirty="0"/>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Lateral Thinking</a:t>
            </a:r>
            <a:endParaRPr dirty="0"/>
          </a:p>
          <a:p>
            <a:pPr marL="342900" lvl="0" indent="-342900" algn="just" rtl="0">
              <a:lnSpc>
                <a:spcPct val="90000"/>
              </a:lnSpc>
              <a:spcBef>
                <a:spcPts val="1000"/>
              </a:spcBef>
              <a:spcAft>
                <a:spcPts val="0"/>
              </a:spcAft>
              <a:buClr>
                <a:schemeClr val="accent4"/>
              </a:buClr>
              <a:buSzPts val="2000"/>
              <a:buFont typeface="Arial"/>
              <a:buChar char="•"/>
            </a:pPr>
            <a:r>
              <a:rPr lang="en-GB" sz="2000" dirty="0">
                <a:solidFill>
                  <a:schemeClr val="accent1"/>
                </a:solidFill>
              </a:rPr>
              <a:t>SCAMPER </a:t>
            </a:r>
            <a:endParaRPr sz="2000" dirty="0">
              <a:solidFill>
                <a:schemeClr val="accent1"/>
              </a:solidFill>
            </a:endParaRPr>
          </a:p>
          <a:p>
            <a:pPr marL="0" lvl="0" indent="0" algn="l" rtl="0">
              <a:lnSpc>
                <a:spcPct val="90000"/>
              </a:lnSpc>
              <a:spcBef>
                <a:spcPts val="1000"/>
              </a:spcBef>
              <a:spcAft>
                <a:spcPts val="0"/>
              </a:spcAft>
              <a:buClr>
                <a:schemeClr val="dk1"/>
              </a:buClr>
              <a:buSzPts val="2000"/>
              <a:buNone/>
            </a:pPr>
            <a:endParaRPr dirty="0"/>
          </a:p>
        </p:txBody>
      </p:sp>
      <p:sp>
        <p:nvSpPr>
          <p:cNvPr id="161" name="Google Shape;161;p9"/>
          <p:cNvSpPr txBox="1">
            <a:spLocks noGrp="1"/>
          </p:cNvSpPr>
          <p:nvPr>
            <p:ph type="body" idx="2"/>
          </p:nvPr>
        </p:nvSpPr>
        <p:spPr>
          <a:xfrm>
            <a:off x="426000" y="670693"/>
            <a:ext cx="9306190" cy="224657"/>
          </a:xfrm>
          <a:prstGeom prst="rect">
            <a:avLst/>
          </a:prstGeom>
          <a:noFill/>
          <a:ln>
            <a:noFill/>
          </a:ln>
        </p:spPr>
        <p:txBody>
          <a:bodyPr spcFirstLastPara="1" wrap="square" lIns="91425" tIns="0" rIns="91425" bIns="0" anchor="ctr" anchorCtr="0">
            <a:noAutofit/>
          </a:bodyPr>
          <a:lstStyle/>
          <a:p>
            <a:pPr marL="0" lvl="0" indent="0" algn="l" rtl="0">
              <a:lnSpc>
                <a:spcPct val="90000"/>
              </a:lnSpc>
              <a:spcBef>
                <a:spcPts val="0"/>
              </a:spcBef>
              <a:spcAft>
                <a:spcPts val="0"/>
              </a:spcAft>
              <a:buClr>
                <a:schemeClr val="accent4"/>
              </a:buClr>
              <a:buSzPts val="1400"/>
              <a:buNone/>
            </a:pPr>
            <a:endParaRPr/>
          </a:p>
        </p:txBody>
      </p:sp>
      <p:sp>
        <p:nvSpPr>
          <p:cNvPr id="162" name="Google Shape;162;p9"/>
          <p:cNvSpPr txBox="1">
            <a:spLocks noGrp="1"/>
          </p:cNvSpPr>
          <p:nvPr>
            <p:ph type="ftr" idx="11"/>
          </p:nvPr>
        </p:nvSpPr>
        <p:spPr>
          <a:xfrm>
            <a:off x="426000" y="6493698"/>
            <a:ext cx="10577280" cy="22777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BioBeo</a:t>
            </a:r>
            <a:endParaRPr/>
          </a:p>
        </p:txBody>
      </p:sp>
      <p:sp>
        <p:nvSpPr>
          <p:cNvPr id="163" name="Google Shape;163;p9"/>
          <p:cNvSpPr txBox="1">
            <a:spLocks noGrp="1"/>
          </p:cNvSpPr>
          <p:nvPr>
            <p:ph type="sldNum" idx="12"/>
          </p:nvPr>
        </p:nvSpPr>
        <p:spPr>
          <a:xfrm>
            <a:off x="11083894" y="6493698"/>
            <a:ext cx="682105" cy="22777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pic>
        <p:nvPicPr>
          <p:cNvPr id="164" name="Google Shape;164;p9"/>
          <p:cNvPicPr preferRelativeResize="0"/>
          <p:nvPr/>
        </p:nvPicPr>
        <p:blipFill rotWithShape="1">
          <a:blip r:embed="rId3">
            <a:alphaModFix/>
          </a:blip>
          <a:srcRect/>
          <a:stretch/>
        </p:blipFill>
        <p:spPr>
          <a:xfrm>
            <a:off x="9110060" y="3597165"/>
            <a:ext cx="2425640" cy="2671482"/>
          </a:xfrm>
          <a:prstGeom prst="rect">
            <a:avLst/>
          </a:prstGeom>
          <a:noFill/>
          <a:ln>
            <a:noFill/>
          </a:ln>
        </p:spPr>
      </p:pic>
    </p:spTree>
  </p:cSld>
  <p:clrMapOvr>
    <a:masterClrMapping/>
  </p:clrMapOvr>
</p:sld>
</file>

<file path=ppt/theme/theme1.xml><?xml version="1.0" encoding="utf-8"?>
<a:theme xmlns:a="http://schemas.openxmlformats.org/drawingml/2006/main" name="Project">
  <a:themeElements>
    <a:clrScheme name="BioBeo">
      <a:dk1>
        <a:srgbClr val="393939"/>
      </a:dk1>
      <a:lt1>
        <a:srgbClr val="FFFFFF"/>
      </a:lt1>
      <a:dk2>
        <a:srgbClr val="006A71"/>
      </a:dk2>
      <a:lt2>
        <a:srgbClr val="E7E6E6"/>
      </a:lt2>
      <a:accent1>
        <a:srgbClr val="F58220"/>
      </a:accent1>
      <a:accent2>
        <a:srgbClr val="DB3A64"/>
      </a:accent2>
      <a:accent3>
        <a:srgbClr val="006A71"/>
      </a:accent3>
      <a:accent4>
        <a:srgbClr val="008E97"/>
      </a:accent4>
      <a:accent5>
        <a:srgbClr val="9BDAE0"/>
      </a:accent5>
      <a:accent6>
        <a:srgbClr val="92D050"/>
      </a:accent6>
      <a:hlink>
        <a:srgbClr val="00B0F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ioBeo">
    <a:dk1>
      <a:srgbClr val="393939"/>
    </a:dk1>
    <a:lt1>
      <a:srgbClr val="FFFFFF"/>
    </a:lt1>
    <a:dk2>
      <a:srgbClr val="006A71"/>
    </a:dk2>
    <a:lt2>
      <a:srgbClr val="E7E6E6"/>
    </a:lt2>
    <a:accent1>
      <a:srgbClr val="F58220"/>
    </a:accent1>
    <a:accent2>
      <a:srgbClr val="DB3A64"/>
    </a:accent2>
    <a:accent3>
      <a:srgbClr val="006A71"/>
    </a:accent3>
    <a:accent4>
      <a:srgbClr val="008E97"/>
    </a:accent4>
    <a:accent5>
      <a:srgbClr val="9BDAE0"/>
    </a:accent5>
    <a:accent6>
      <a:srgbClr val="92D050"/>
    </a:accent6>
    <a:hlink>
      <a:srgbClr val="00B0F0"/>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4911</Words>
  <Application>Microsoft Office PowerPoint</Application>
  <PresentationFormat>Breitbild</PresentationFormat>
  <Paragraphs>430</Paragraphs>
  <Slides>44</Slides>
  <Notes>44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44</vt:i4>
      </vt:variant>
    </vt:vector>
  </HeadingPairs>
  <TitlesOfParts>
    <vt:vector size="49" baseType="lpstr">
      <vt:lpstr>Arial</vt:lpstr>
      <vt:lpstr>Calibri</vt:lpstr>
      <vt:lpstr>Courier New</vt:lpstr>
      <vt:lpstr>Noto Sans Symbols</vt:lpstr>
      <vt:lpstr>Project</vt:lpstr>
      <vt:lpstr>BioBeo</vt:lpstr>
      <vt:lpstr>Content</vt:lpstr>
      <vt:lpstr>What is Creativity?</vt:lpstr>
      <vt:lpstr>Where does Creativity come from?</vt:lpstr>
      <vt:lpstr>Where does Creativity come from?</vt:lpstr>
      <vt:lpstr>Rules of Creativity World</vt:lpstr>
      <vt:lpstr>7 Innovation Myths</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Creativity Techniques </vt:lpstr>
      <vt:lpstr>Why do we need Bioeconomy? </vt:lpstr>
      <vt:lpstr>Why do we need Bioeconomy? </vt:lpstr>
      <vt:lpstr>Bioeconomy examples</vt:lpstr>
      <vt:lpstr>Bioeconomy examples</vt:lpstr>
      <vt:lpstr>Bioeconomy examples</vt:lpstr>
      <vt:lpstr>Bioeconomy examples</vt:lpstr>
      <vt:lpstr>Bioeconomy examples</vt:lpstr>
      <vt:lpstr>Bioeconomy examples</vt:lpstr>
      <vt:lpstr>Bioeconomy examples</vt:lpstr>
      <vt:lpstr>Bioeconomy examples</vt:lpstr>
      <vt:lpstr>Bioeconomy examples</vt:lpstr>
      <vt:lpstr>Food for Thought</vt:lpstr>
      <vt:lpstr>Summary</vt:lpstr>
      <vt:lpstr>PowerPoint-Präsentation</vt:lpstr>
      <vt:lpstr>BioBeo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BioBeo</dc:title>
  <dc:creator>SYNYO</dc:creator>
  <cp:lastModifiedBy>Olivia Kafka</cp:lastModifiedBy>
  <cp:revision>10</cp:revision>
  <dcterms:created xsi:type="dcterms:W3CDTF">2019-05-16T10:14:01Z</dcterms:created>
  <dcterms:modified xsi:type="dcterms:W3CDTF">2025-04-29T11:17:00Z</dcterms:modified>
</cp:coreProperties>
</file>