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35" r:id="rId5"/>
    <p:sldId id="309" r:id="rId6"/>
    <p:sldId id="336" r:id="rId7"/>
    <p:sldId id="358" r:id="rId8"/>
    <p:sldId id="341" r:id="rId9"/>
    <p:sldId id="359" r:id="rId10"/>
    <p:sldId id="342" r:id="rId11"/>
    <p:sldId id="343" r:id="rId12"/>
    <p:sldId id="344" r:id="rId13"/>
    <p:sldId id="345" r:id="rId14"/>
    <p:sldId id="346" r:id="rId15"/>
    <p:sldId id="347" r:id="rId16"/>
    <p:sldId id="349" r:id="rId17"/>
    <p:sldId id="351" r:id="rId18"/>
    <p:sldId id="361" r:id="rId19"/>
    <p:sldId id="355" r:id="rId20"/>
    <p:sldId id="360" r:id="rId21"/>
  </p:sldIdLst>
  <p:sldSz cx="12192000" cy="6858000"/>
  <p:notesSz cx="6858000" cy="9144000"/>
  <p:defaultTextStyle>
    <a:defPPr>
      <a:defRPr lang="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7" y="8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t Hempen" userId="e1e3b119-3a59-4389-bd45-5fc5103d909c" providerId="ADAL" clId="{91952736-989C-4C65-BD12-A5A0826BA2FC}"/>
    <pc:docChg chg="undo custSel modSld">
      <pc:chgData name="Bart Hempen" userId="e1e3b119-3a59-4389-bd45-5fc5103d909c" providerId="ADAL" clId="{91952736-989C-4C65-BD12-A5A0826BA2FC}" dt="2024-12-12T13:53:24.619" v="341" actId="20577"/>
      <pc:docMkLst>
        <pc:docMk/>
      </pc:docMkLst>
      <pc:sldChg chg="modSp mod">
        <pc:chgData name="Bart Hempen" userId="e1e3b119-3a59-4389-bd45-5fc5103d909c" providerId="ADAL" clId="{91952736-989C-4C65-BD12-A5A0826BA2FC}" dt="2024-12-12T13:33:59.503" v="21" actId="27636"/>
        <pc:sldMkLst>
          <pc:docMk/>
          <pc:sldMk cId="828354639" sldId="309"/>
        </pc:sldMkLst>
        <pc:spChg chg="mod">
          <ac:chgData name="Bart Hempen" userId="e1e3b119-3a59-4389-bd45-5fc5103d909c" providerId="ADAL" clId="{91952736-989C-4C65-BD12-A5A0826BA2FC}" dt="2024-12-12T13:33:59.503" v="21" actId="27636"/>
          <ac:spMkLst>
            <pc:docMk/>
            <pc:sldMk cId="828354639" sldId="309"/>
            <ac:spMk id="14" creationId="{96611AFA-3116-4B27-A2AA-AEC14A299DE4}"/>
          </ac:spMkLst>
        </pc:spChg>
      </pc:sldChg>
      <pc:sldChg chg="modSp mod">
        <pc:chgData name="Bart Hempen" userId="e1e3b119-3a59-4389-bd45-5fc5103d909c" providerId="ADAL" clId="{91952736-989C-4C65-BD12-A5A0826BA2FC}" dt="2024-12-12T13:37:48.412" v="69" actId="6549"/>
        <pc:sldMkLst>
          <pc:docMk/>
          <pc:sldMk cId="2647249580" sldId="343"/>
        </pc:sldMkLst>
        <pc:spChg chg="mod">
          <ac:chgData name="Bart Hempen" userId="e1e3b119-3a59-4389-bd45-5fc5103d909c" providerId="ADAL" clId="{91952736-989C-4C65-BD12-A5A0826BA2FC}" dt="2024-12-12T13:37:48.412" v="69" actId="6549"/>
          <ac:spMkLst>
            <pc:docMk/>
            <pc:sldMk cId="2647249580" sldId="343"/>
            <ac:spMk id="16" creationId="{72402BA8-1DCB-4E95-8B9C-7C82FB2BF9DF}"/>
          </ac:spMkLst>
        </pc:spChg>
      </pc:sldChg>
      <pc:sldChg chg="modSp mod">
        <pc:chgData name="Bart Hempen" userId="e1e3b119-3a59-4389-bd45-5fc5103d909c" providerId="ADAL" clId="{91952736-989C-4C65-BD12-A5A0826BA2FC}" dt="2024-12-12T13:40:27.516" v="129" actId="1076"/>
        <pc:sldMkLst>
          <pc:docMk/>
          <pc:sldMk cId="195758740" sldId="344"/>
        </pc:sldMkLst>
        <pc:spChg chg="mod">
          <ac:chgData name="Bart Hempen" userId="e1e3b119-3a59-4389-bd45-5fc5103d909c" providerId="ADAL" clId="{91952736-989C-4C65-BD12-A5A0826BA2FC}" dt="2024-12-12T13:40:27.516" v="129" actId="1076"/>
          <ac:spMkLst>
            <pc:docMk/>
            <pc:sldMk cId="195758740" sldId="344"/>
            <ac:spMk id="16" creationId="{72402BA8-1DCB-4E95-8B9C-7C82FB2BF9DF}"/>
          </ac:spMkLst>
        </pc:spChg>
      </pc:sldChg>
      <pc:sldChg chg="modSp mod">
        <pc:chgData name="Bart Hempen" userId="e1e3b119-3a59-4389-bd45-5fc5103d909c" providerId="ADAL" clId="{91952736-989C-4C65-BD12-A5A0826BA2FC}" dt="2024-12-12T13:42:04.375" v="136" actId="6549"/>
        <pc:sldMkLst>
          <pc:docMk/>
          <pc:sldMk cId="2791720541" sldId="346"/>
        </pc:sldMkLst>
        <pc:spChg chg="mod">
          <ac:chgData name="Bart Hempen" userId="e1e3b119-3a59-4389-bd45-5fc5103d909c" providerId="ADAL" clId="{91952736-989C-4C65-BD12-A5A0826BA2FC}" dt="2024-12-12T13:42:04.375" v="136" actId="6549"/>
          <ac:spMkLst>
            <pc:docMk/>
            <pc:sldMk cId="2791720541" sldId="346"/>
            <ac:spMk id="16" creationId="{72402BA8-1DCB-4E95-8B9C-7C82FB2BF9DF}"/>
          </ac:spMkLst>
        </pc:spChg>
      </pc:sldChg>
      <pc:sldChg chg="modSp mod">
        <pc:chgData name="Bart Hempen" userId="e1e3b119-3a59-4389-bd45-5fc5103d909c" providerId="ADAL" clId="{91952736-989C-4C65-BD12-A5A0826BA2FC}" dt="2024-12-12T13:43:29.828" v="168" actId="1076"/>
        <pc:sldMkLst>
          <pc:docMk/>
          <pc:sldMk cId="3162537704" sldId="347"/>
        </pc:sldMkLst>
        <pc:spChg chg="mod">
          <ac:chgData name="Bart Hempen" userId="e1e3b119-3a59-4389-bd45-5fc5103d909c" providerId="ADAL" clId="{91952736-989C-4C65-BD12-A5A0826BA2FC}" dt="2024-12-12T13:43:29.828" v="168" actId="1076"/>
          <ac:spMkLst>
            <pc:docMk/>
            <pc:sldMk cId="3162537704" sldId="347"/>
            <ac:spMk id="16" creationId="{72402BA8-1DCB-4E95-8B9C-7C82FB2BF9DF}"/>
          </ac:spMkLst>
        </pc:spChg>
      </pc:sldChg>
      <pc:sldChg chg="modSp mod">
        <pc:chgData name="Bart Hempen" userId="e1e3b119-3a59-4389-bd45-5fc5103d909c" providerId="ADAL" clId="{91952736-989C-4C65-BD12-A5A0826BA2FC}" dt="2024-12-12T13:46:02.845" v="259" actId="6549"/>
        <pc:sldMkLst>
          <pc:docMk/>
          <pc:sldMk cId="3864924729" sldId="349"/>
        </pc:sldMkLst>
        <pc:spChg chg="mod">
          <ac:chgData name="Bart Hempen" userId="e1e3b119-3a59-4389-bd45-5fc5103d909c" providerId="ADAL" clId="{91952736-989C-4C65-BD12-A5A0826BA2FC}" dt="2024-12-12T13:46:02.845" v="259" actId="6549"/>
          <ac:spMkLst>
            <pc:docMk/>
            <pc:sldMk cId="3864924729" sldId="349"/>
            <ac:spMk id="16" creationId="{72402BA8-1DCB-4E95-8B9C-7C82FB2BF9DF}"/>
          </ac:spMkLst>
        </pc:spChg>
      </pc:sldChg>
      <pc:sldChg chg="modSp mod">
        <pc:chgData name="Bart Hempen" userId="e1e3b119-3a59-4389-bd45-5fc5103d909c" providerId="ADAL" clId="{91952736-989C-4C65-BD12-A5A0826BA2FC}" dt="2024-12-12T13:51:27.921" v="310" actId="20577"/>
        <pc:sldMkLst>
          <pc:docMk/>
          <pc:sldMk cId="3067870375" sldId="355"/>
        </pc:sldMkLst>
        <pc:spChg chg="mod">
          <ac:chgData name="Bart Hempen" userId="e1e3b119-3a59-4389-bd45-5fc5103d909c" providerId="ADAL" clId="{91952736-989C-4C65-BD12-A5A0826BA2FC}" dt="2024-12-12T13:51:27.921" v="310" actId="20577"/>
          <ac:spMkLst>
            <pc:docMk/>
            <pc:sldMk cId="3067870375" sldId="355"/>
            <ac:spMk id="16" creationId="{72402BA8-1DCB-4E95-8B9C-7C82FB2BF9DF}"/>
          </ac:spMkLst>
        </pc:spChg>
      </pc:sldChg>
      <pc:sldChg chg="modSp mod">
        <pc:chgData name="Bart Hempen" userId="e1e3b119-3a59-4389-bd45-5fc5103d909c" providerId="ADAL" clId="{91952736-989C-4C65-BD12-A5A0826BA2FC}" dt="2024-12-12T13:34:46.216" v="25" actId="6549"/>
        <pc:sldMkLst>
          <pc:docMk/>
          <pc:sldMk cId="1489301829" sldId="359"/>
        </pc:sldMkLst>
        <pc:spChg chg="mod">
          <ac:chgData name="Bart Hempen" userId="e1e3b119-3a59-4389-bd45-5fc5103d909c" providerId="ADAL" clId="{91952736-989C-4C65-BD12-A5A0826BA2FC}" dt="2024-12-12T13:34:46.216" v="25" actId="6549"/>
          <ac:spMkLst>
            <pc:docMk/>
            <pc:sldMk cId="1489301829" sldId="359"/>
            <ac:spMk id="2" creationId="{51363CBD-7636-8D3A-580F-D32DC940A595}"/>
          </ac:spMkLst>
        </pc:spChg>
      </pc:sldChg>
      <pc:sldChg chg="modSp mod">
        <pc:chgData name="Bart Hempen" userId="e1e3b119-3a59-4389-bd45-5fc5103d909c" providerId="ADAL" clId="{91952736-989C-4C65-BD12-A5A0826BA2FC}" dt="2024-12-12T13:53:24.619" v="341" actId="20577"/>
        <pc:sldMkLst>
          <pc:docMk/>
          <pc:sldMk cId="2757502479" sldId="360"/>
        </pc:sldMkLst>
        <pc:spChg chg="mod">
          <ac:chgData name="Bart Hempen" userId="e1e3b119-3a59-4389-bd45-5fc5103d909c" providerId="ADAL" clId="{91952736-989C-4C65-BD12-A5A0826BA2FC}" dt="2024-12-12T13:53:24.619" v="341" actId="20577"/>
          <ac:spMkLst>
            <pc:docMk/>
            <pc:sldMk cId="2757502479" sldId="360"/>
            <ac:spMk id="3" creationId="{6247D959-458D-D5E0-0986-1BB327909F62}"/>
          </ac:spMkLst>
        </pc:spChg>
        <pc:spChg chg="mod">
          <ac:chgData name="Bart Hempen" userId="e1e3b119-3a59-4389-bd45-5fc5103d909c" providerId="ADAL" clId="{91952736-989C-4C65-BD12-A5A0826BA2FC}" dt="2024-12-12T13:51:39.111" v="311" actId="1076"/>
          <ac:spMkLst>
            <pc:docMk/>
            <pc:sldMk cId="2757502479" sldId="360"/>
            <ac:spMk id="5" creationId="{A4790B3F-BACD-2A17-B4E5-7BCD964E92DE}"/>
          </ac:spMkLst>
        </pc:spChg>
      </pc:sldChg>
      <pc:sldChg chg="modSp mod">
        <pc:chgData name="Bart Hempen" userId="e1e3b119-3a59-4389-bd45-5fc5103d909c" providerId="ADAL" clId="{91952736-989C-4C65-BD12-A5A0826BA2FC}" dt="2024-12-12T13:47:57.712" v="290" actId="6549"/>
        <pc:sldMkLst>
          <pc:docMk/>
          <pc:sldMk cId="2907517801" sldId="361"/>
        </pc:sldMkLst>
        <pc:spChg chg="mod">
          <ac:chgData name="Bart Hempen" userId="e1e3b119-3a59-4389-bd45-5fc5103d909c" providerId="ADAL" clId="{91952736-989C-4C65-BD12-A5A0826BA2FC}" dt="2024-12-12T13:47:57.712" v="290" actId="6549"/>
          <ac:spMkLst>
            <pc:docMk/>
            <pc:sldMk cId="2907517801" sldId="361"/>
            <ac:spMk id="16" creationId="{72402BA8-1DCB-4E95-8B9C-7C82FB2BF9D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64FE9-2D2B-4E7B-9AF3-34835405C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32875-6912-48DE-8B3A-D38726D2DD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CF6EB-3499-4A22-9C0B-B3F51FDBB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DF888-C281-4EE7-8D95-37E98CC3B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9B475-FD96-4E80-9070-EC6FCD6D2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36054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6769D-C2D5-4170-A531-1995B0A7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B721F-2E37-4BC2-9878-659415900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9535C-F0DB-44CA-AA10-9E66CD8F6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3DC37-C731-49F3-873C-71715CB8C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3200D-F345-402F-B766-0647602E4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346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33A341-A5A8-4370-B968-7AE141F68E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A76E6-557B-4AF2-827A-6BD70F1E5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FDE94-64B7-4750-BD8A-206F2DE3B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75F92-0F87-4C53-A8C3-D7A96874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E9F8D-75DA-4508-A9B3-C7A91293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922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303F852B-9075-EC5C-2480-6425F5D7A4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8441" y="3428999"/>
            <a:ext cx="3453558" cy="3429001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ED17BF-1264-05FE-AAAF-76253DF65F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969" y="5797623"/>
            <a:ext cx="8132745" cy="67704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FA62D79-FE65-AC53-A15D-CACC7F0DFC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0254" y="261564"/>
            <a:ext cx="1849484" cy="9093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281715"/>
            <a:ext cx="11340000" cy="1080000"/>
          </a:xfrm>
        </p:spPr>
        <p:txBody>
          <a:bodyPr anchor="ctr">
            <a:normAutofit/>
          </a:bodyPr>
          <a:lstStyle>
            <a:lvl1pPr algn="l">
              <a:defRPr sz="3300" b="1">
                <a:latin typeface="Calibri bold" panose="020F0702030404030204" pitchFamily="34" charset="0"/>
                <a:cs typeface="Calibri bold" panose="020F0702030404030204" pitchFamily="34" charset="0"/>
              </a:defRPr>
            </a:lvl1pPr>
          </a:lstStyle>
          <a:p>
            <a:r>
              <a:rPr lang="en-GB" noProof="0" dirty="0"/>
              <a:t>Title of the presentation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437858"/>
            <a:ext cx="11340000" cy="127967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presentation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05D6CE47-0FE7-47D3-9A62-F148615508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9739" y="3792940"/>
            <a:ext cx="8620442" cy="360000"/>
          </a:xfrm>
        </p:spPr>
        <p:txBody>
          <a:bodyPr anchor="t">
            <a:noAutofit/>
          </a:bodyPr>
          <a:lstStyle>
            <a:lvl1pPr>
              <a:defRPr sz="2000" b="1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Organisation name or similar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DA33E7F-73C7-4FF7-87C0-31BEDC66BD7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9739" y="5188138"/>
            <a:ext cx="8620442" cy="277200"/>
          </a:xfrm>
        </p:spPr>
        <p:txBody>
          <a:bodyPr anchor="t">
            <a:noAutofit/>
          </a:bodyPr>
          <a:lstStyle>
            <a:lvl1pPr>
              <a:defRPr sz="1400" b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/>
              <a:t>Date (or similar)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A4C983E-3698-4EEA-B713-947D1E092E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9739" y="4891889"/>
            <a:ext cx="8620442" cy="277200"/>
          </a:xfrm>
        </p:spPr>
        <p:txBody>
          <a:bodyPr anchor="t">
            <a:normAutofit/>
          </a:bodyPr>
          <a:lstStyle>
            <a:lvl1pPr>
              <a:defRPr lang="en-GB" sz="1400" b="0" kern="1200" noProof="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Event name | Location (or similar)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08E6E14D-44E9-4935-B754-B30C4C3F9D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9" y="4175433"/>
            <a:ext cx="8620442" cy="629925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800" b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Person name | Role (or similar)</a:t>
            </a:r>
          </a:p>
        </p:txBody>
      </p:sp>
    </p:spTree>
    <p:extLst>
      <p:ext uri="{BB962C8B-B14F-4D97-AF65-F5344CB8AC3E}">
        <p14:creationId xmlns:p14="http://schemas.microsoft.com/office/powerpoint/2010/main" val="142037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361700ED-0608-757B-61DE-FF29A95A3C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10653" y="3768261"/>
            <a:ext cx="3181346" cy="30897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558248"/>
            <a:ext cx="11340000" cy="900000"/>
          </a:xfrm>
        </p:spPr>
        <p:txBody>
          <a:bodyPr anchor="ctr">
            <a:normAutofit/>
          </a:bodyPr>
          <a:lstStyle>
            <a:lvl1pPr algn="l">
              <a:defRPr sz="2600"/>
            </a:lvl1pPr>
          </a:lstStyle>
          <a:p>
            <a:r>
              <a:rPr lang="en-GB" noProof="0" dirty="0"/>
              <a:t>Title of the section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528741"/>
            <a:ext cx="11352212" cy="24259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section 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5311203-4C81-4D45-9EF5-B843D1D5F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BioBeo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0A254B31-6117-453D-9970-2479E48BB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8F40E6-5147-4048-8648-74966E0AD208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5B09587C-5936-4FEC-9FBB-55FC364306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8" y="5034750"/>
            <a:ext cx="11352212" cy="134700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Optional information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3E5F5E45-982B-48CD-9AAD-AA381F4ECA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9738" y="1133262"/>
            <a:ext cx="11352212" cy="320533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Section number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930420C-B8E3-18F3-0FC9-0A2E258D16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69998" y="138281"/>
            <a:ext cx="1796001" cy="8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50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76CC0-E0A1-4342-A993-A64F1A23F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09D6B-2131-4602-B284-39D65A5E3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9DEAD-9384-4095-BCA0-4A2A465FC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57B3-6767-4605-B00B-C04FFF2C2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0B97F-C285-4167-94BB-0210A731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986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1C6C4-B90C-48D3-A677-14E1ED54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98EBE-85D6-4C30-9E3F-72DFDB91B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E0CA9-56FF-4BC9-9E63-A52105932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3639F-C067-48AA-92E1-45D4489DB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41414-13D8-41AC-AC30-0D00269D5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649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43BF9-DF03-4A87-9C55-8B6DD09BC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EC6A1-90BD-47FF-AF24-8DA4A521F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F738D-DCE2-43A9-9A9B-D5B36602D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3E495-63F3-4B3A-B2EE-F8BA3C54F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BA24F-B238-4117-9940-074E3EE4A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74DDD-E456-42AF-949A-5DEB8B498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3533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28F29-60B0-4102-812A-3B7B1ADC8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D85FE-BF5D-40FE-8F84-A74A41D2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F7823-88FF-4126-B0AB-D228B0922B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B04E57-A452-4FF3-AC25-D101C9936E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055A1-02C5-4311-859F-83849531F3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0D50C1-1D68-4597-8AC9-B768E1A60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748C93-31D5-46D1-BBD4-644ECFC6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95D6E-A5F8-4F01-9E7C-788168FB0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236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B6AF9-FE0C-4054-8317-AE4089F21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50952-30B8-43EB-B524-FF8008A63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9CC44-05C3-414C-B338-7C8CA3348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BE405-F705-40EC-B6B3-1002E6DC6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832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423C80-821F-4788-B471-24051400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887CE-A447-4C61-912B-774116174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A0EF2-4B9C-4523-BFE2-50F92B7FD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2711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74DFF-A541-49AF-9999-4CBD434C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92A2E-89C8-4F93-9FDD-9BB04AD6C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9DF6C8-60B5-4EBE-B80C-3C18D1B2A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52A929-C0E7-411D-924D-D1F5547A8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6ED8B-CEAE-416C-8F0F-42EED8BA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300C5-DCA2-40CF-86D7-6E25005E1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4202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A0170-B0EE-425C-8CC3-A27E431C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3DA7CA-DEA0-4E0D-B039-6462379940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771E4-8E41-4823-9B85-09938063A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1EA090-A434-4AF3-8A1A-C2724E521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A22D3-FACC-438F-92DA-3B5D16239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9F51D-C2A8-4CCE-A56E-C637ECDAD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12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9F3A4A-BE7B-4753-ABDF-C411834E2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1DBF0-D972-4736-8EB2-2993E27E3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98173-A9D1-4C6B-BDCD-BEF2578707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7B5A3-802D-40D9-AFCA-EC4D33CFB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ABC4D-DA81-4DAB-A4B6-7C46EEC51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55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s://www.coebbe.nl/academy/lesmateriaal-voortgezet-onderwijs-2/planeetvriendelijk-consumeren/in-de-media/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zCRKvDyyHmI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xjITUKR-LWg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ECE6E20-B371-4053-BD8D-E4964C93B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38" y="1303574"/>
            <a:ext cx="11752262" cy="1147229"/>
          </a:xfrm>
        </p:spPr>
        <p:txBody>
          <a:bodyPr/>
          <a:lstStyle/>
          <a:p>
            <a:r>
              <a:rPr lang="fr" sz="3200" dirty="0"/>
              <a:t>Bioéconomie circulaire durable : une consommation respectueuse de la planète</a:t>
            </a:r>
            <a:endParaRPr lang="en-GB" noProof="0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4A70FEA-9824-4082-9B85-EBF03C5C55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" dirty="0">
                <a:solidFill>
                  <a:schemeClr val="accent3"/>
                </a:solidFill>
              </a:rPr>
              <a:t>Leçon 1</a:t>
            </a:r>
            <a:endParaRPr lang="en-GB" noProof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976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/>
              <a:t>Introduction à la bioéconomie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451950" y="2691052"/>
            <a:ext cx="10631944" cy="2762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SzPts val="1100"/>
              <a:tabLst>
                <a:tab pos="658495" algn="l"/>
              </a:tabLst>
            </a:pPr>
            <a:r>
              <a:rPr lang="fr" sz="2800" i="1" dirty="0">
                <a:solidFill>
                  <a:srgbClr val="3C165D"/>
                </a:solidFill>
                <a:cs typeface="Calibri"/>
              </a:rPr>
              <a:t>Question 3 : Quels sont </a:t>
            </a:r>
            <a:r>
              <a:rPr lang="fr" sz="2800" b="1" i="1" dirty="0">
                <a:solidFill>
                  <a:srgbClr val="3C165D"/>
                </a:solidFill>
                <a:cs typeface="Calibri"/>
              </a:rPr>
              <a:t>quelques </a:t>
            </a:r>
            <a:r>
              <a:rPr lang="fr" sz="2800" i="1" dirty="0">
                <a:solidFill>
                  <a:srgbClr val="3C165D"/>
                </a:solidFill>
                <a:cs typeface="Calibri"/>
              </a:rPr>
              <a:t>exemples de biomasse ?</a:t>
            </a:r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Sable, eau et chaux </a:t>
            </a: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Pierre, acier et magnésium </a:t>
            </a: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Arbres, fruits et pétrole </a:t>
            </a: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Bois, fumier et herbe</a:t>
            </a:r>
            <a:endParaRPr lang="nl-BE" sz="2000" dirty="0">
              <a:solidFill>
                <a:srgbClr val="3C165D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2080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/>
              <a:t>Introduction à la bioéconomie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451950" y="2691052"/>
            <a:ext cx="10631944" cy="2762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SzPts val="1100"/>
              <a:tabLst>
                <a:tab pos="689610" algn="l"/>
                <a:tab pos="690245" algn="l"/>
              </a:tabLst>
            </a:pPr>
            <a:r>
              <a:rPr lang="fr" sz="2800" i="1" dirty="0">
                <a:solidFill>
                  <a:srgbClr val="3C165D"/>
                </a:solidFill>
                <a:cs typeface="Calibri"/>
              </a:rPr>
              <a:t>Question 4 : Les produits biosourcés sont-ils biodégradables ?</a:t>
            </a:r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Non, tous les produits biosourcés ne sont pas biodégradables par définition. </a:t>
            </a: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Non, les produits biosourcés ne sont jamais biodégradables. </a:t>
            </a: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Oui, les produits biosourcés sont toujours biodégradables. </a:t>
            </a: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Oui, mais seuls les produits biosourcés à base de plantes sont biodégradables.</a:t>
            </a:r>
            <a:endParaRPr lang="nl-BE" sz="2000" dirty="0">
              <a:solidFill>
                <a:srgbClr val="3C165D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1720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/>
              <a:t>Introduction à la bioéconomie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195276" y="2755221"/>
            <a:ext cx="10631944" cy="3224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07000"/>
              </a:lnSpc>
              <a:spcAft>
                <a:spcPts val="800"/>
              </a:spcAft>
              <a:buSzPts val="1100"/>
              <a:tabLst>
                <a:tab pos="689610" algn="l"/>
                <a:tab pos="690245" algn="l"/>
              </a:tabLst>
            </a:pPr>
            <a:r>
              <a:rPr lang="fr" sz="2800" i="1" dirty="0">
                <a:solidFill>
                  <a:srgbClr val="3C165D"/>
                </a:solidFill>
                <a:cs typeface="Calibri"/>
              </a:rPr>
              <a:t>Question 5 : Qu'est-ce qu'une économie circulaire ?</a:t>
            </a:r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Une économie dans laquelle nous n’utilisons que des matières premières biosourcées </a:t>
            </a: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Une économie dans laquelle seules des éoliennes sont utilisées pour produire de l’énergie </a:t>
            </a: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Une économie dans laquelle on n’utilise plus de matières premières fossiles </a:t>
            </a: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Une économie de cycles fermés dans laquelle les matières premières, les composants et les produits perdent le moins de valeur possible.</a:t>
            </a:r>
            <a:endParaRPr lang="en-US" sz="20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2537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/>
              <a:t>Introduction à la bioéconomie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451950" y="2691052"/>
            <a:ext cx="11740049" cy="2763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40"/>
              </a:lnSpc>
              <a:spcAft>
                <a:spcPts val="800"/>
              </a:spcAft>
              <a:buSzPts val="1100"/>
              <a:tabLst>
                <a:tab pos="658495" algn="l"/>
              </a:tabLst>
            </a:pPr>
            <a:r>
              <a:rPr lang="fr" sz="2800" i="1" dirty="0">
                <a:solidFill>
                  <a:srgbClr val="3C165D"/>
                </a:solidFill>
                <a:cs typeface="Calibri"/>
              </a:rPr>
              <a:t>Question 6 : Pourquoi voulons-nous réduire les émissions de CO</a:t>
            </a:r>
            <a:r>
              <a:rPr lang="fr" sz="2800" i="1" baseline="-25000" dirty="0">
                <a:solidFill>
                  <a:srgbClr val="3C165D"/>
                </a:solidFill>
                <a:cs typeface="Calibri"/>
              </a:rPr>
              <a:t>2</a:t>
            </a:r>
            <a:r>
              <a:rPr lang="fr" sz="2800" i="1" dirty="0">
                <a:solidFill>
                  <a:srgbClr val="3C165D"/>
                </a:solidFill>
                <a:cs typeface="Calibri"/>
              </a:rPr>
              <a:t> en </a:t>
            </a:r>
          </a:p>
          <a:p>
            <a:pPr>
              <a:lnSpc>
                <a:spcPts val="1440"/>
              </a:lnSpc>
              <a:spcAft>
                <a:spcPts val="800"/>
              </a:spcAft>
              <a:buSzPts val="1100"/>
              <a:tabLst>
                <a:tab pos="658495" algn="l"/>
              </a:tabLst>
            </a:pPr>
            <a:r>
              <a:rPr lang="fr" sz="2800" i="1" dirty="0">
                <a:solidFill>
                  <a:srgbClr val="3C165D"/>
                </a:solidFill>
                <a:cs typeface="Calibri"/>
              </a:rPr>
              <a:t>particulier ?</a:t>
            </a:r>
            <a:endParaRPr lang="nl-B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Parce que le CO</a:t>
            </a:r>
            <a:r>
              <a:rPr lang="fr" sz="2000" baseline="-25000" dirty="0">
                <a:solidFill>
                  <a:srgbClr val="3C165D"/>
                </a:solidFill>
                <a:cs typeface="Calibri"/>
              </a:rPr>
              <a:t>2</a:t>
            </a:r>
            <a:r>
              <a:rPr lang="fr" sz="2000" dirty="0">
                <a:solidFill>
                  <a:srgbClr val="3C165D"/>
                </a:solidFill>
                <a:cs typeface="Calibri"/>
              </a:rPr>
              <a:t> est mauvais pour la santé humaine </a:t>
            </a: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Parce que les émissions de CO</a:t>
            </a:r>
            <a:r>
              <a:rPr lang="fr" sz="2000" baseline="-25000" dirty="0">
                <a:solidFill>
                  <a:srgbClr val="3C165D"/>
                </a:solidFill>
                <a:cs typeface="Calibri"/>
              </a:rPr>
              <a:t>2e</a:t>
            </a:r>
            <a:r>
              <a:rPr lang="fr" sz="2000" dirty="0">
                <a:solidFill>
                  <a:srgbClr val="3C165D"/>
                </a:solidFill>
                <a:cs typeface="Calibri"/>
              </a:rPr>
              <a:t> entraînent un effet de serre accru</a:t>
            </a: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Parce que les émissions de CO</a:t>
            </a:r>
            <a:r>
              <a:rPr lang="fr" sz="2000" baseline="-25000" dirty="0">
                <a:solidFill>
                  <a:srgbClr val="3C165D"/>
                </a:solidFill>
                <a:cs typeface="Calibri"/>
              </a:rPr>
              <a:t>2</a:t>
            </a:r>
            <a:r>
              <a:rPr lang="fr" sz="2000" dirty="0">
                <a:solidFill>
                  <a:srgbClr val="3C165D"/>
                </a:solidFill>
                <a:cs typeface="Calibri"/>
              </a:rPr>
              <a:t> entraînent une croissance moins rapide de la biomasse </a:t>
            </a: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Parce que les émissions de CO</a:t>
            </a:r>
            <a:r>
              <a:rPr lang="fr" sz="2000" baseline="-25000" dirty="0">
                <a:solidFill>
                  <a:srgbClr val="3C165D"/>
                </a:solidFill>
                <a:cs typeface="Calibri"/>
              </a:rPr>
              <a:t>2</a:t>
            </a:r>
            <a:r>
              <a:rPr lang="fr" sz="2000" dirty="0">
                <a:solidFill>
                  <a:srgbClr val="3C165D"/>
                </a:solidFill>
                <a:cs typeface="Calibri"/>
              </a:rPr>
              <a:t> sont à l’origine de la pollution des sites industriels</a:t>
            </a:r>
            <a:endParaRPr lang="nl-BE" sz="2000" dirty="0">
              <a:solidFill>
                <a:srgbClr val="3C165D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4924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/>
              <a:t>Introduction à la bioéconomie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451950" y="2691052"/>
            <a:ext cx="10631944" cy="2762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07000"/>
              </a:lnSpc>
              <a:spcBef>
                <a:spcPts val="5"/>
              </a:spcBef>
              <a:spcAft>
                <a:spcPts val="800"/>
              </a:spcAft>
              <a:buSzPts val="1100"/>
              <a:tabLst>
                <a:tab pos="658495" algn="l"/>
              </a:tabLst>
            </a:pPr>
            <a:r>
              <a:rPr lang="fr" sz="2800" i="1" dirty="0">
                <a:solidFill>
                  <a:srgbClr val="3C165D"/>
                </a:solidFill>
                <a:cs typeface="Calibri"/>
              </a:rPr>
              <a:t>Question 7 : Quel cycle n'existe pas ?</a:t>
            </a:r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Le cycle de l'eau </a:t>
            </a: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Le cycle du carbone </a:t>
            </a: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Le cycle de l'azote </a:t>
            </a: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Le cycle des métaux</a:t>
            </a:r>
            <a:endParaRPr lang="nl-BE" sz="2000" dirty="0">
              <a:solidFill>
                <a:srgbClr val="3C165D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5324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/>
              <a:t>Introduction à la bioéconomie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451950" y="1439775"/>
            <a:ext cx="10631944" cy="4147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07000"/>
              </a:lnSpc>
              <a:spcBef>
                <a:spcPts val="5"/>
              </a:spcBef>
              <a:spcAft>
                <a:spcPts val="800"/>
              </a:spcAft>
              <a:buSzPts val="1100"/>
              <a:tabLst>
                <a:tab pos="658495" algn="l"/>
              </a:tabLst>
            </a:pPr>
            <a:r>
              <a:rPr lang="fr" sz="2800" i="1" dirty="0">
                <a:solidFill>
                  <a:srgbClr val="3C165D"/>
                </a:solidFill>
                <a:cs typeface="Calibri"/>
              </a:rPr>
              <a:t>Question 8 : Comment devrions-nous gérer les appareils électroniques en fin de vie dans une économie circulaire ?</a:t>
            </a:r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2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Nous devons apporter les appareils électroniques mis au rebut au centre de recyclage. </a:t>
            </a:r>
          </a:p>
          <a:p>
            <a:pPr marL="356870" lvl="3" indent="-344805">
              <a:lnSpc>
                <a:spcPct val="150000"/>
              </a:lnSpc>
              <a:spcBef>
                <a:spcPts val="2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Nous devons recycler les appareils électroniques en fin de vie où les matières premières peuvent être utilisées dans de nouveaux produits. </a:t>
            </a:r>
          </a:p>
          <a:p>
            <a:pPr marL="356870" lvl="3" indent="-344805">
              <a:lnSpc>
                <a:spcPct val="150000"/>
              </a:lnSpc>
              <a:spcBef>
                <a:spcPts val="2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Nous devons jeter les appareils électroniques mis au rebut et acheter un nouveau produit  remplacé. </a:t>
            </a:r>
          </a:p>
          <a:p>
            <a:pPr marL="356870" lvl="3" indent="-344805">
              <a:lnSpc>
                <a:spcPct val="150000"/>
              </a:lnSpc>
              <a:spcBef>
                <a:spcPts val="2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Nous n'avons plus besoin d'utiliser des appareils électroniques.</a:t>
            </a:r>
            <a:endParaRPr lang="nl-BE" sz="2000" dirty="0">
              <a:solidFill>
                <a:srgbClr val="3C165D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7517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/>
              <a:t>Introduction à la bioéconomie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 dirty="0" err="1"/>
              <a:t>BioBeo</a:t>
            </a:r>
            <a:endParaRPr lang="en-GB" noProof="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451950" y="2691052"/>
            <a:ext cx="10631944" cy="3224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SzPts val="1100"/>
              <a:tabLst>
                <a:tab pos="375920" algn="l"/>
              </a:tabLst>
            </a:pPr>
            <a:r>
              <a:rPr lang="fr" sz="2800" i="1" dirty="0">
                <a:solidFill>
                  <a:srgbClr val="3C165D"/>
                </a:solidFill>
                <a:cs typeface="Calibri"/>
              </a:rPr>
              <a:t>Question 9 : Comment parvenir à une économie circulaire ?</a:t>
            </a:r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Par un certain nombre de producteurs qui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veillent à ce</a:t>
            </a:r>
            <a:r>
              <a:rPr lang="fr" sz="2000" dirty="0">
                <a:solidFill>
                  <a:srgbClr val="3C165D"/>
                </a:solidFill>
                <a:cs typeface="Calibri"/>
              </a:rPr>
              <a:t> que leur produit soit circulaire </a:t>
            </a: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-FR" sz="2000" dirty="0">
                <a:solidFill>
                  <a:srgbClr val="3C165D"/>
                </a:solidFill>
                <a:cs typeface="Calibri"/>
              </a:rPr>
              <a:t>Grâce à la coopération entre toutes les entreprises et institutions connectées qui, ensemble, façonnent notre infrastructure et notre économie</a:t>
            </a: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En rendant les transports plus durables dans le monde entier </a:t>
            </a: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En veillant à ce que toute l'énergie nécessaire soit </a:t>
            </a: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produite d</a:t>
            </a:r>
            <a:r>
              <a:rPr lang="fr" sz="2000" dirty="0">
                <a:solidFill>
                  <a:srgbClr val="3C165D"/>
                </a:solidFill>
                <a:cs typeface="Calibri"/>
              </a:rPr>
              <a:t>e manière durable</a:t>
            </a:r>
            <a:endParaRPr lang="nl-BE" sz="2000" dirty="0">
              <a:solidFill>
                <a:srgbClr val="3C165D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78703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6247D959-458D-D5E0-0986-1BB327909F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739" y="1760616"/>
            <a:ext cx="9397904" cy="503867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sz="2800" dirty="0">
                <a:solidFill>
                  <a:srgbClr val="3C165D"/>
                </a:solidFill>
                <a:cs typeface="Calibri"/>
              </a:rPr>
              <a:t>La bioéconomie garantit un avenir durable et sain pour la planète et toute la vie qui y vit.</a:t>
            </a:r>
          </a:p>
          <a:p>
            <a:pPr marL="457200" indent="-457200"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sz="2800" dirty="0">
                <a:solidFill>
                  <a:srgbClr val="3C165D"/>
                </a:solidFill>
                <a:cs typeface="Calibri"/>
              </a:rPr>
              <a:t>Chacun d’entre nous doit choisir et utiliser sa nourriture, son énergie et ses produits avec sagesse et prudence pour le bien de notre planète.</a:t>
            </a:r>
            <a:endParaRPr lang="nl-NL" sz="2800" dirty="0">
              <a:solidFill>
                <a:srgbClr val="3C165D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Calibri"/>
            </a:endParaRPr>
          </a:p>
          <a:p>
            <a:pPr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</a:pPr>
            <a:endParaRPr lang="nl-NL" sz="2800" dirty="0">
              <a:solidFill>
                <a:srgbClr val="3C165D"/>
              </a:solidFill>
              <a:cs typeface="Calibri"/>
            </a:endParaRPr>
          </a:p>
          <a:p>
            <a:pPr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</a:pPr>
            <a:r>
              <a:rPr lang="fr" sz="2800" dirty="0">
                <a:solidFill>
                  <a:srgbClr val="3C165D"/>
                </a:solidFill>
                <a:cs typeface="Calibri"/>
              </a:rPr>
              <a:t>Dans ces leçons sur la bioéconomie, nous discuterons:</a:t>
            </a:r>
            <a:br>
              <a:rPr lang="fr" sz="2800" dirty="0">
                <a:solidFill>
                  <a:srgbClr val="3C165D"/>
                </a:solidFill>
                <a:cs typeface="Calibri"/>
              </a:rPr>
            </a:br>
            <a:r>
              <a:rPr lang="fr" sz="2800">
                <a:solidFill>
                  <a:srgbClr val="3C165D"/>
                </a:solidFill>
                <a:cs typeface="Calibri"/>
              </a:rPr>
              <a:t>de l’interconnexion, </a:t>
            </a:r>
            <a:r>
              <a:rPr lang="fr" sz="2800" dirty="0">
                <a:solidFill>
                  <a:srgbClr val="3C165D"/>
                </a:solidFill>
                <a:cs typeface="Calibri"/>
              </a:rPr>
              <a:t>de l’apprentissage en plein air</a:t>
            </a:r>
            <a:r>
              <a:rPr lang="fr" sz="2800">
                <a:solidFill>
                  <a:srgbClr val="3C165D"/>
                </a:solidFill>
                <a:cs typeface="Calibri"/>
              </a:rPr>
              <a:t>, de la chaîne </a:t>
            </a:r>
            <a:r>
              <a:rPr lang="fr" sz="2800" dirty="0">
                <a:solidFill>
                  <a:srgbClr val="3C165D"/>
                </a:solidFill>
                <a:cs typeface="Calibri"/>
              </a:rPr>
              <a:t>alimentaire, de la foresterie et de la </a:t>
            </a:r>
            <a:r>
              <a:rPr lang="fr" sz="2800">
                <a:solidFill>
                  <a:srgbClr val="3C165D"/>
                </a:solidFill>
                <a:cs typeface="Calibri"/>
              </a:rPr>
              <a:t>vie sous l’eau.</a:t>
            </a:r>
            <a:endParaRPr lang="nl-NL" sz="2800" dirty="0">
              <a:solidFill>
                <a:srgbClr val="3C165D"/>
              </a:solidFill>
              <a:cs typeface="Calibri"/>
            </a:endParaRPr>
          </a:p>
          <a:p>
            <a:pPr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</a:pPr>
            <a:endParaRPr lang="nl-NL" sz="2800" dirty="0">
              <a:solidFill>
                <a:srgbClr val="3C165D"/>
              </a:solidFill>
              <a:cs typeface="Calibri"/>
            </a:endParaRPr>
          </a:p>
          <a:p>
            <a:pPr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</a:pPr>
            <a:r>
              <a:rPr lang="fr" sz="1400" dirty="0">
                <a:solidFill>
                  <a:schemeClr val="accent3"/>
                </a:solidFill>
              </a:rPr>
              <a:t>							Quiz gracieuseté de :</a:t>
            </a:r>
            <a:endParaRPr lang="en-GB" sz="1400" noProof="0" dirty="0">
              <a:solidFill>
                <a:schemeClr val="accent3"/>
              </a:solidFill>
            </a:endParaRPr>
          </a:p>
          <a:p>
            <a:pPr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</a:pPr>
            <a:endParaRPr lang="nl-BE" sz="2800" dirty="0">
              <a:solidFill>
                <a:srgbClr val="3C165D"/>
              </a:solidFill>
              <a:cs typeface="Calibri"/>
            </a:endParaRPr>
          </a:p>
        </p:txBody>
      </p:sp>
      <p:sp>
        <p:nvSpPr>
          <p:cNvPr id="5" name="Titel 12">
            <a:extLst>
              <a:ext uri="{FF2B5EF4-FFF2-40B4-BE49-F238E27FC236}">
                <a16:creationId xmlns:a16="http://schemas.microsoft.com/office/drawing/2014/main" id="{A4790B3F-BACD-2A17-B4E5-7BCD964E92DE}"/>
              </a:ext>
            </a:extLst>
          </p:cNvPr>
          <p:cNvSpPr txBox="1">
            <a:spLocks/>
          </p:cNvSpPr>
          <p:nvPr/>
        </p:nvSpPr>
        <p:spPr>
          <a:xfrm>
            <a:off x="147150" y="860616"/>
            <a:ext cx="113400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" sz="4000" b="1" dirty="0"/>
              <a:t>Importance de la bioéconomie circulaire durable</a:t>
            </a:r>
            <a:endParaRPr lang="en-GB" sz="4000" b="1" dirty="0"/>
          </a:p>
        </p:txBody>
      </p:sp>
      <p:pic>
        <p:nvPicPr>
          <p:cNvPr id="2" name="object 13">
            <a:hlinkClick r:id="rId2"/>
            <a:extLst>
              <a:ext uri="{FF2B5EF4-FFF2-40B4-BE49-F238E27FC236}">
                <a16:creationId xmlns:a16="http://schemas.microsoft.com/office/drawing/2014/main" id="{26BCBFCB-DB08-8D4B-D58E-0B01E206425C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428097" y="5632773"/>
            <a:ext cx="790712" cy="102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502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6833" y="842843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/>
              <a:t>Introduction d'une bioéconomie circulaire durable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9738" y="2528741"/>
            <a:ext cx="11352212" cy="3230375"/>
          </a:xfrm>
        </p:spPr>
        <p:txBody>
          <a:bodyPr>
            <a:normAutofit fontScale="92500" lnSpcReduction="20000"/>
          </a:bodyPr>
          <a:lstStyle/>
          <a:p>
            <a:pPr marL="91440">
              <a:lnSpc>
                <a:spcPct val="100000"/>
              </a:lnSpc>
              <a:spcBef>
                <a:spcPts val="95"/>
              </a:spcBef>
            </a:pPr>
            <a:r>
              <a:rPr lang="fr" sz="4500" i="1" dirty="0">
                <a:solidFill>
                  <a:srgbClr val="3C165D"/>
                </a:solidFill>
                <a:cs typeface="Calibri"/>
              </a:rPr>
              <a:t>Qu'y a-t-il dans ta trousse ?</a:t>
            </a:r>
            <a:r>
              <a:rPr lang="fr" sz="2400" i="1" dirty="0">
                <a:solidFill>
                  <a:srgbClr val="3C165D"/>
                </a:solidFill>
                <a:cs typeface="Calibri"/>
              </a:rPr>
              <a:t> </a:t>
            </a:r>
          </a:p>
          <a:p>
            <a:pPr marL="91440">
              <a:lnSpc>
                <a:spcPct val="100000"/>
              </a:lnSpc>
              <a:spcBef>
                <a:spcPts val="95"/>
              </a:spcBef>
            </a:pPr>
            <a:r>
              <a:rPr lang="fr-FR" sz="4500" i="1" dirty="0">
                <a:solidFill>
                  <a:srgbClr val="3C165D"/>
                </a:solidFill>
                <a:cs typeface="Calibri"/>
              </a:rPr>
              <a:t>Sortez un objet de votre trousse</a:t>
            </a:r>
            <a:endParaRPr lang="nl-NL" sz="4200" b="1" i="1" dirty="0">
              <a:solidFill>
                <a:srgbClr val="3C165D"/>
              </a:solidFill>
              <a:cs typeface="Calibri"/>
            </a:endParaRPr>
          </a:p>
          <a:p>
            <a:pPr marL="91440">
              <a:lnSpc>
                <a:spcPct val="100000"/>
              </a:lnSpc>
              <a:spcBef>
                <a:spcPts val="95"/>
              </a:spcBef>
            </a:pPr>
            <a:endParaRPr lang="nl-NL" sz="4200" i="1" dirty="0">
              <a:solidFill>
                <a:srgbClr val="3C165D"/>
              </a:solidFill>
              <a:cs typeface="Calibri"/>
            </a:endParaRPr>
          </a:p>
          <a:p>
            <a:pPr marL="605790" indent="-514350">
              <a:lnSpc>
                <a:spcPct val="100000"/>
              </a:lnSpc>
              <a:spcBef>
                <a:spcPts val="95"/>
              </a:spcBef>
              <a:buFont typeface="+mj-lt"/>
              <a:buAutoNum type="arabicPeriod"/>
            </a:pPr>
            <a:r>
              <a:rPr lang="fr" sz="4000" i="1" dirty="0">
                <a:solidFill>
                  <a:srgbClr val="3C165D"/>
                </a:solidFill>
                <a:cs typeface="Calibri"/>
              </a:rPr>
              <a:t>De quoi est fait les produit ? </a:t>
            </a:r>
          </a:p>
          <a:p>
            <a:pPr marL="605790" indent="-514350">
              <a:lnSpc>
                <a:spcPct val="100000"/>
              </a:lnSpc>
              <a:spcBef>
                <a:spcPts val="95"/>
              </a:spcBef>
              <a:buFont typeface="+mj-lt"/>
              <a:buAutoNum type="arabicPeriod"/>
            </a:pPr>
            <a:r>
              <a:rPr lang="fr" sz="4000" i="1" dirty="0">
                <a:solidFill>
                  <a:srgbClr val="3C165D"/>
                </a:solidFill>
                <a:cs typeface="Calibri"/>
              </a:rPr>
              <a:t>Quelle est la durée de vie du produit ? </a:t>
            </a:r>
          </a:p>
          <a:p>
            <a:pPr marL="605790" indent="-514350">
              <a:lnSpc>
                <a:spcPct val="100000"/>
              </a:lnSpc>
              <a:spcBef>
                <a:spcPts val="95"/>
              </a:spcBef>
              <a:buFont typeface="+mj-lt"/>
              <a:buAutoNum type="arabicPeriod"/>
            </a:pPr>
            <a:r>
              <a:rPr lang="fr" sz="4000" i="1" dirty="0">
                <a:solidFill>
                  <a:srgbClr val="3C165D"/>
                </a:solidFill>
                <a:cs typeface="Calibri"/>
              </a:rPr>
              <a:t>Que devient le produit après utilisation ?</a:t>
            </a:r>
            <a:endParaRPr lang="en-US" sz="4200" i="1" dirty="0">
              <a:solidFill>
                <a:srgbClr val="3C165D"/>
              </a:solidFill>
              <a:cs typeface="Calibri"/>
            </a:endParaRPr>
          </a:p>
          <a:p>
            <a:pPr marL="91440">
              <a:lnSpc>
                <a:spcPct val="100000"/>
              </a:lnSpc>
              <a:spcBef>
                <a:spcPts val="95"/>
              </a:spcBef>
            </a:pP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3" name="Picture 2" descr="vector zwart-wit etui met briefpapier. contour terug naar school educatieve  clipart. leuke lijnstijlbenodigdheden en schrijfgerei. overzichtsdoos met  kleurpotloden, pen, liniaal 3758636 Vectorkunst bij Vecteezy">
            <a:extLst>
              <a:ext uri="{FF2B5EF4-FFF2-40B4-BE49-F238E27FC236}">
                <a16:creationId xmlns:a16="http://schemas.microsoft.com/office/drawing/2014/main" id="{A42AD2AB-D3BE-31A1-068D-6BC39CB556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760" y="1439775"/>
            <a:ext cx="3230972" cy="273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354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5671" y="783767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/>
              <a:t>Introduction d'une bioéconomie circulaire durable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3459" y="5817882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fr" sz="2400" dirty="0">
                <a:solidFill>
                  <a:srgbClr val="3C165D"/>
                </a:solidFill>
                <a:cs typeface="Calibri"/>
              </a:rPr>
              <a:t>Question : Selon vous, qu’est-ce qu’une bioéconomie circulaire durable ?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F203A8F8-301B-438A-9AB5-B03EDF4AB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40" y="1583476"/>
            <a:ext cx="6871649" cy="388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752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6247D959-458D-D5E0-0986-1BB327909F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2362125"/>
            <a:ext cx="9397904" cy="2382404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sz="2800" dirty="0">
                <a:solidFill>
                  <a:srgbClr val="3C165D"/>
                </a:solidFill>
                <a:cs typeface="Calibri"/>
              </a:rPr>
              <a:t>Dans une bioéconomie, nous utilisons </a:t>
            </a:r>
            <a:r>
              <a:rPr lang="fr" sz="2800" b="1" dirty="0">
                <a:solidFill>
                  <a:srgbClr val="3C165D"/>
                </a:solidFill>
                <a:cs typeface="Calibri"/>
              </a:rPr>
              <a:t>les ressources naturelles </a:t>
            </a:r>
            <a:r>
              <a:rPr lang="fr" sz="2800" dirty="0">
                <a:solidFill>
                  <a:srgbClr val="3C165D"/>
                </a:solidFill>
                <a:cs typeface="Calibri"/>
              </a:rPr>
              <a:t>pour produire de la nourriture, de l’énergie et des produits, sans pour autant épuiser notre planète.</a:t>
            </a:r>
            <a:br>
              <a:rPr lang="nl-NL" sz="2800" dirty="0">
                <a:solidFill>
                  <a:srgbClr val="3C165D"/>
                </a:solidFill>
                <a:cs typeface="Calibri"/>
              </a:rPr>
            </a:br>
            <a:endParaRPr lang="nl-NL" sz="2800" dirty="0">
              <a:solidFill>
                <a:srgbClr val="3C165D"/>
              </a:solidFill>
              <a:cs typeface="Calibri"/>
            </a:endParaRPr>
          </a:p>
          <a:p>
            <a:pPr marL="457200" indent="-457200"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" sz="2800" dirty="0">
                <a:solidFill>
                  <a:srgbClr val="3C165D"/>
                </a:solidFill>
                <a:cs typeface="Calibri"/>
              </a:rPr>
              <a:t>Dans une bioéconomie, nous utilisons </a:t>
            </a:r>
            <a:r>
              <a:rPr lang="fr" sz="2800" b="1" dirty="0">
                <a:solidFill>
                  <a:srgbClr val="3C165D"/>
                </a:solidFill>
                <a:cs typeface="Calibri"/>
              </a:rPr>
              <a:t>les déchets comme matières premières renouvelables</a:t>
            </a:r>
            <a:r>
              <a:rPr lang="fr" sz="2800" dirty="0">
                <a:solidFill>
                  <a:srgbClr val="3C165D"/>
                </a:solidFill>
                <a:cs typeface="Calibri"/>
              </a:rPr>
              <a:t>.</a:t>
            </a:r>
            <a:br>
              <a:rPr lang="nl-NL" sz="2800" dirty="0">
                <a:solidFill>
                  <a:srgbClr val="3C165D"/>
                </a:solidFill>
                <a:cs typeface="Calibri"/>
              </a:rPr>
            </a:br>
            <a:endParaRPr lang="nl-NL" sz="2800" dirty="0">
              <a:solidFill>
                <a:srgbClr val="3C165D"/>
              </a:solidFill>
              <a:cs typeface="Calibri"/>
            </a:endParaRPr>
          </a:p>
        </p:txBody>
      </p:sp>
      <p:sp>
        <p:nvSpPr>
          <p:cNvPr id="5" name="Titel 12">
            <a:extLst>
              <a:ext uri="{FF2B5EF4-FFF2-40B4-BE49-F238E27FC236}">
                <a16:creationId xmlns:a16="http://schemas.microsoft.com/office/drawing/2014/main" id="{A4790B3F-BACD-2A17-B4E5-7BCD964E92DE}"/>
              </a:ext>
            </a:extLst>
          </p:cNvPr>
          <p:cNvSpPr txBox="1">
            <a:spLocks/>
          </p:cNvSpPr>
          <p:nvPr/>
        </p:nvSpPr>
        <p:spPr>
          <a:xfrm>
            <a:off x="451950" y="539775"/>
            <a:ext cx="113400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" sz="4000" b="1" dirty="0"/>
              <a:t>Définition de la bioéconomie circulaire durable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623677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/>
              <a:t>Les déchets comme ressource réutilisable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fr" sz="2400" dirty="0">
                <a:solidFill>
                  <a:srgbClr val="3C165D"/>
                </a:solidFill>
                <a:cs typeface="Calibri"/>
              </a:rPr>
              <a:t>Regardez la vidéo sur le recyclage des produits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A00CCBB7-A91A-48B0-AE06-0147F13EF3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55" y="2388777"/>
            <a:ext cx="6007510" cy="338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127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363CBD-7636-8D3A-580F-D32DC940A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38" y="1133262"/>
            <a:ext cx="11340000" cy="486991"/>
          </a:xfrm>
        </p:spPr>
        <p:txBody>
          <a:bodyPr>
            <a:normAutofit fontScale="90000"/>
          </a:bodyPr>
          <a:lstStyle/>
          <a:p>
            <a:r>
              <a:rPr lang="fr" sz="4000" b="1" dirty="0"/>
              <a:t>Questions</a:t>
            </a:r>
            <a:endParaRPr lang="nl-BE" sz="4000" b="1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4A5A099-3661-0C43-1FD5-8783765D7C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0315" y="2216004"/>
            <a:ext cx="11352212" cy="2805175"/>
          </a:xfrm>
        </p:spPr>
        <p:txBody>
          <a:bodyPr>
            <a:normAutofit lnSpcReduction="10000"/>
          </a:bodyPr>
          <a:lstStyle/>
          <a:p>
            <a:r>
              <a:rPr lang="fr" sz="2800" i="1" dirty="0">
                <a:solidFill>
                  <a:srgbClr val="3C165D"/>
                </a:solidFill>
                <a:cs typeface="Calibri"/>
              </a:rPr>
              <a:t>De quoi est fait :</a:t>
            </a:r>
          </a:p>
          <a:p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fr" sz="2800" i="1" dirty="0">
                <a:solidFill>
                  <a:srgbClr val="3C165D"/>
                </a:solidFill>
                <a:cs typeface="Calibri"/>
              </a:rPr>
              <a:t>La porte vitrée d'une machine à laver ? </a:t>
            </a:r>
          </a:p>
          <a:p>
            <a:pPr marL="457200" indent="-457200">
              <a:buFont typeface="+mj-lt"/>
              <a:buAutoNum type="arabicPeriod"/>
            </a:pPr>
            <a:r>
              <a:rPr lang="fr" sz="2800" i="1" dirty="0">
                <a:solidFill>
                  <a:srgbClr val="3C165D"/>
                </a:solidFill>
                <a:cs typeface="Calibri"/>
              </a:rPr>
              <a:t>Les portes des placards des bureaux de poste ? </a:t>
            </a:r>
          </a:p>
          <a:p>
            <a:pPr marL="457200" indent="-457200">
              <a:buFont typeface="+mj-lt"/>
              <a:buAutoNum type="arabicPeriod"/>
            </a:pPr>
            <a:r>
              <a:rPr lang="fr" sz="2800" i="1" dirty="0">
                <a:solidFill>
                  <a:srgbClr val="3C165D"/>
                </a:solidFill>
                <a:cs typeface="Calibri"/>
              </a:rPr>
              <a:t>Les grilles d'aération des ordinateurs ? </a:t>
            </a:r>
          </a:p>
          <a:p>
            <a:pPr marL="457200" indent="-457200">
              <a:buFont typeface="+mj-lt"/>
              <a:buAutoNum type="arabicPeriod"/>
            </a:pPr>
            <a:r>
              <a:rPr lang="fr" sz="2800" i="1" dirty="0">
                <a:solidFill>
                  <a:srgbClr val="3C165D"/>
                </a:solidFill>
                <a:cs typeface="Calibri"/>
              </a:rPr>
              <a:t>Les cartons d'emballage mis au rebut ?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89301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ECE6E20-B371-4053-BD8D-E4964C93B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38" y="1303574"/>
            <a:ext cx="11340000" cy="1147229"/>
          </a:xfrm>
        </p:spPr>
        <p:txBody>
          <a:bodyPr/>
          <a:lstStyle/>
          <a:p>
            <a:r>
              <a:rPr lang="fr" sz="3200" i="1" dirty="0"/>
              <a:t>Bioéconomie : quiz sur la consommation respectueuse de la planète</a:t>
            </a:r>
            <a:endParaRPr lang="en-GB" sz="3200" i="1" dirty="0"/>
          </a:p>
        </p:txBody>
      </p:sp>
    </p:spTree>
    <p:extLst>
      <p:ext uri="{BB962C8B-B14F-4D97-AF65-F5344CB8AC3E}">
        <p14:creationId xmlns:p14="http://schemas.microsoft.com/office/powerpoint/2010/main" val="3017541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/>
              <a:t>Introduction à la bioéconomie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451949" y="2691052"/>
            <a:ext cx="10970029" cy="2886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Bef>
                <a:spcPts val="105"/>
              </a:spcBef>
              <a:spcAft>
                <a:spcPts val="800"/>
              </a:spcAft>
              <a:buSzPts val="1100"/>
              <a:tabLst>
                <a:tab pos="658495" algn="l"/>
              </a:tabLst>
            </a:pPr>
            <a:r>
              <a:rPr lang="fr" sz="2800" i="1" dirty="0">
                <a:solidFill>
                  <a:srgbClr val="3C165D"/>
                </a:solidFill>
                <a:cs typeface="Calibri"/>
              </a:rPr>
              <a:t>Question 1 : Que signifie le mot « bio » lorsque l’on parle d’un produit bio ?</a:t>
            </a:r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33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Que le produit soit facile à recycler </a:t>
            </a:r>
          </a:p>
          <a:p>
            <a:pPr marL="356870" lvl="3" indent="-344805">
              <a:lnSpc>
                <a:spcPct val="150000"/>
              </a:lnSpc>
              <a:spcBef>
                <a:spcPts val="33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Que le produit puisse être composté </a:t>
            </a:r>
          </a:p>
          <a:p>
            <a:pPr marL="356870" lvl="3" indent="-344805">
              <a:lnSpc>
                <a:spcPct val="150000"/>
              </a:lnSpc>
              <a:spcBef>
                <a:spcPts val="33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Que le produit soit fabriqué à partir de matières premières fossiles </a:t>
            </a:r>
          </a:p>
          <a:p>
            <a:pPr marL="356870" lvl="3" indent="-344805">
              <a:lnSpc>
                <a:spcPct val="150000"/>
              </a:lnSpc>
              <a:spcBef>
                <a:spcPts val="33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Que le produit soit fabriqué à partir de matières premières renouvelables</a:t>
            </a:r>
            <a:endParaRPr lang="nl-BE" sz="2000" dirty="0">
              <a:solidFill>
                <a:srgbClr val="3C165D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7249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/>
              <a:t>Introduction à la bioéconomie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371336" y="1247270"/>
            <a:ext cx="10631944" cy="3685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07000"/>
              </a:lnSpc>
              <a:spcBef>
                <a:spcPts val="105"/>
              </a:spcBef>
              <a:spcAft>
                <a:spcPts val="800"/>
              </a:spcAft>
              <a:buSzPts val="1100"/>
              <a:tabLst>
                <a:tab pos="658495" algn="l"/>
              </a:tabLst>
            </a:pPr>
            <a:r>
              <a:rPr lang="fr" sz="2800" i="1" dirty="0">
                <a:solidFill>
                  <a:srgbClr val="3C165D"/>
                </a:solidFill>
                <a:cs typeface="Calibri"/>
              </a:rPr>
              <a:t>Question 2 : Quelle est la </a:t>
            </a:r>
            <a:r>
              <a:rPr lang="fr" sz="2800" b="1" i="1" dirty="0">
                <a:solidFill>
                  <a:srgbClr val="3C165D"/>
                </a:solidFill>
                <a:cs typeface="Calibri"/>
              </a:rPr>
              <a:t>meilleure </a:t>
            </a:r>
            <a:r>
              <a:rPr lang="fr" sz="2800" i="1" dirty="0">
                <a:solidFill>
                  <a:srgbClr val="3C165D"/>
                </a:solidFill>
                <a:cs typeface="Calibri"/>
              </a:rPr>
              <a:t>description d’une économie biosourcée ?</a:t>
            </a:r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Une économie qui n’est plus totalement dépendante des matières premières fossiles </a:t>
            </a: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Une économie qui fonctionne grâce à la biomasse comme matière première </a:t>
            </a: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Une économie entièrement circulaire </a:t>
            </a: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fr" sz="2000" dirty="0">
                <a:solidFill>
                  <a:srgbClr val="3C165D"/>
                </a:solidFill>
                <a:cs typeface="Calibri"/>
              </a:rPr>
              <a:t>Une économie dans laquelle nous ne produisons de l'énergie qu’à l’aide de panneaux solaires et des éoliennes</a:t>
            </a:r>
            <a:endParaRPr lang="nl-BE" sz="2000" dirty="0">
              <a:solidFill>
                <a:srgbClr val="3C165D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758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87E0A82270E447ABB149B18B708FB7" ma:contentTypeVersion="36" ma:contentTypeDescription="Een nieuw document maken." ma:contentTypeScope="" ma:versionID="4762e01c9c574f5cf5f549628ef7bb2c">
  <xsd:schema xmlns:xsd="http://www.w3.org/2001/XMLSchema" xmlns:xs="http://www.w3.org/2001/XMLSchema" xmlns:p="http://schemas.microsoft.com/office/2006/metadata/properties" xmlns:ns3="38e4c7b3-876e-4986-a76a-b175cc053150" xmlns:ns4="a88ec169-906e-4370-9640-4e5c35bb318a" targetNamespace="http://schemas.microsoft.com/office/2006/metadata/properties" ma:root="true" ma:fieldsID="4d32e838c27ecb4e6a0d5aa72891b152" ns3:_="" ns4:_="">
    <xsd:import namespace="38e4c7b3-876e-4986-a76a-b175cc053150"/>
    <xsd:import namespace="a88ec169-906e-4370-9640-4e5c35bb318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GenerationTime" minOccurs="0"/>
                <xsd:element ref="ns4:MediaServiceEventHashCode" minOccurs="0"/>
                <xsd:element ref="ns4:Teams_Channel_Section_Locatio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c7b3-876e-4986-a76a-b175cc0531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8ec169-906e-4370-9640-4e5c35bb31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3" nillable="true" ma:displayName="Math Settings" ma:internalName="Math_Settings">
      <xsd:simpleType>
        <xsd:restriction base="dms:Text"/>
      </xsd:simpleType>
    </xsd:element>
    <xsd:element name="DefaultSectionNames" ma:index="2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9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0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5" nillable="true" ma:displayName="Is Collaboration Space Locked" ma:internalName="Is_Collaboration_Space_Locked">
      <xsd:simpleType>
        <xsd:restriction base="dms:Boolean"/>
      </xsd:simpleType>
    </xsd:element>
    <xsd:element name="IsNotebookLocked" ma:index="36" nillable="true" ma:displayName="Is Notebook Locked" ma:internalName="IsNotebookLocked">
      <xsd:simpleType>
        <xsd:restriction base="dms:Boolean"/>
      </xsd:simpleType>
    </xsd:element>
    <xsd:element name="MediaServiceGenerationTime" ma:index="3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8" nillable="true" ma:displayName="MediaServiceEventHashCode" ma:hidden="true" ma:internalName="MediaServiceEventHashCode" ma:readOnly="true">
      <xsd:simpleType>
        <xsd:restriction base="dms:Text"/>
      </xsd:simpleType>
    </xsd:element>
    <xsd:element name="Teams_Channel_Section_Location" ma:index="39" nillable="true" ma:displayName="Teams Channel Section Location" ma:internalName="Teams_Channel_Section_Location">
      <xsd:simpleType>
        <xsd:restriction base="dms:Text"/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4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faultSectionNames xmlns="a88ec169-906e-4370-9640-4e5c35bb318a" xsi:nil="true"/>
    <LMS_Mappings xmlns="a88ec169-906e-4370-9640-4e5c35bb318a" xsi:nil="true"/>
    <Invited_Teachers xmlns="a88ec169-906e-4370-9640-4e5c35bb318a" xsi:nil="true"/>
    <NotebookType xmlns="a88ec169-906e-4370-9640-4e5c35bb318a" xsi:nil="true"/>
    <Teachers xmlns="a88ec169-906e-4370-9640-4e5c35bb318a">
      <UserInfo>
        <DisplayName/>
        <AccountId xsi:nil="true"/>
        <AccountType/>
      </UserInfo>
    </Teachers>
    <Student_Groups xmlns="a88ec169-906e-4370-9640-4e5c35bb318a">
      <UserInfo>
        <DisplayName/>
        <AccountId xsi:nil="true"/>
        <AccountType/>
      </UserInfo>
    </Student_Groups>
    <Teams_Channel_Section_Location xmlns="a88ec169-906e-4370-9640-4e5c35bb318a" xsi:nil="true"/>
    <TeamsChannelId xmlns="a88ec169-906e-4370-9640-4e5c35bb318a" xsi:nil="true"/>
    <Invited_Students xmlns="a88ec169-906e-4370-9640-4e5c35bb318a" xsi:nil="true"/>
    <Students xmlns="a88ec169-906e-4370-9640-4e5c35bb318a">
      <UserInfo>
        <DisplayName/>
        <AccountId xsi:nil="true"/>
        <AccountType/>
      </UserInfo>
    </Students>
    <Math_Settings xmlns="a88ec169-906e-4370-9640-4e5c35bb318a" xsi:nil="true"/>
    <_activity xmlns="a88ec169-906e-4370-9640-4e5c35bb318a" xsi:nil="true"/>
    <AppVersion xmlns="a88ec169-906e-4370-9640-4e5c35bb318a" xsi:nil="true"/>
    <IsNotebookLocked xmlns="a88ec169-906e-4370-9640-4e5c35bb318a" xsi:nil="true"/>
    <FolderType xmlns="a88ec169-906e-4370-9640-4e5c35bb318a" xsi:nil="true"/>
    <Distribution_Groups xmlns="a88ec169-906e-4370-9640-4e5c35bb318a" xsi:nil="true"/>
    <Templates xmlns="a88ec169-906e-4370-9640-4e5c35bb318a" xsi:nil="true"/>
    <Self_Registration_Enabled xmlns="a88ec169-906e-4370-9640-4e5c35bb318a" xsi:nil="true"/>
    <Has_Teacher_Only_SectionGroup xmlns="a88ec169-906e-4370-9640-4e5c35bb318a" xsi:nil="true"/>
    <CultureName xmlns="a88ec169-906e-4370-9640-4e5c35bb318a" xsi:nil="true"/>
    <Is_Collaboration_Space_Locked xmlns="a88ec169-906e-4370-9640-4e5c35bb318a" xsi:nil="true"/>
    <Owner xmlns="a88ec169-906e-4370-9640-4e5c35bb318a">
      <UserInfo>
        <DisplayName/>
        <AccountId xsi:nil="true"/>
        <AccountType/>
      </UserInfo>
    </Owner>
  </documentManagement>
</p:properties>
</file>

<file path=customXml/itemProps1.xml><?xml version="1.0" encoding="utf-8"?>
<ds:datastoreItem xmlns:ds="http://schemas.openxmlformats.org/officeDocument/2006/customXml" ds:itemID="{AB84DAE0-912A-4CCF-A9AD-ABC346D138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c7b3-876e-4986-a76a-b175cc053150"/>
    <ds:schemaRef ds:uri="a88ec169-906e-4370-9640-4e5c35bb31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7FB17D0-351F-497A-8E47-B48658F260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8D0EF1-E2D5-4112-915D-555845056FBC}">
  <ds:schemaRefs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www.w3.org/XML/1998/namespace"/>
    <ds:schemaRef ds:uri="http://purl.org/dc/terms/"/>
    <ds:schemaRef ds:uri="38e4c7b3-876e-4986-a76a-b175cc053150"/>
    <ds:schemaRef ds:uri="http://schemas.microsoft.com/office/2006/documentManagement/types"/>
    <ds:schemaRef ds:uri="http://schemas.microsoft.com/office/infopath/2007/PartnerControls"/>
    <ds:schemaRef ds:uri="a88ec169-906e-4370-9640-4e5c35bb318a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828</Words>
  <Application>Microsoft Office PowerPoint</Application>
  <PresentationFormat>Breedbeeld</PresentationFormat>
  <Paragraphs>110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bold</vt:lpstr>
      <vt:lpstr>Calibri Light</vt:lpstr>
      <vt:lpstr>Wingdings</vt:lpstr>
      <vt:lpstr>Office Theme</vt:lpstr>
      <vt:lpstr>Bioéconomie circulaire durable : une consommation respectueuse de la planète</vt:lpstr>
      <vt:lpstr>Introduction d'une bioéconomie circulaire durable</vt:lpstr>
      <vt:lpstr>Introduction d'une bioéconomie circulaire durable</vt:lpstr>
      <vt:lpstr>PowerPoint-presentatie</vt:lpstr>
      <vt:lpstr>Les déchets comme ressource réutilisable</vt:lpstr>
      <vt:lpstr>Questions</vt:lpstr>
      <vt:lpstr>Bioéconomie : quiz sur la consommation respectueuse de la planète</vt:lpstr>
      <vt:lpstr>Introduction à la bioéconomie</vt:lpstr>
      <vt:lpstr>Introduction à la bioéconomie</vt:lpstr>
      <vt:lpstr>Introduction à la bioéconomie</vt:lpstr>
      <vt:lpstr>Introduction à la bioéconomie</vt:lpstr>
      <vt:lpstr>Introduction à la bioéconomie</vt:lpstr>
      <vt:lpstr>Introduction à la bioéconomie</vt:lpstr>
      <vt:lpstr>Introduction à la bioéconomie</vt:lpstr>
      <vt:lpstr>Introduction à la bioéconomie</vt:lpstr>
      <vt:lpstr>Introduction à la bioéconomie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Bart Hempen</dc:creator>
  <cp:lastModifiedBy>Bart Hempen</cp:lastModifiedBy>
  <cp:revision>10</cp:revision>
  <dcterms:created xsi:type="dcterms:W3CDTF">2023-06-02T08:06:54Z</dcterms:created>
  <dcterms:modified xsi:type="dcterms:W3CDTF">2024-12-12T13:53:32Z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0x0101007787E0A82270E447ABB149B18B708FB7</vt:lpwstr>
  </property>
</Properties>
</file>