
<file path=[Content_Types].xml><?xml version="1.0" encoding="utf-8"?>
<Types xmlns="http://schemas.openxmlformats.org/package/2006/content-types">
  <Default Extension="jpeg" ContentType="image/jpeg"/>
  <Default Extension="jpg" ContentType="image/jp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7"/>
  </p:notesMasterIdLst>
  <p:sldIdLst>
    <p:sldId id="335" r:id="rId5"/>
    <p:sldId id="385" r:id="rId6"/>
    <p:sldId id="309" r:id="rId7"/>
    <p:sldId id="372" r:id="rId8"/>
    <p:sldId id="373" r:id="rId9"/>
    <p:sldId id="386" r:id="rId10"/>
    <p:sldId id="387" r:id="rId11"/>
    <p:sldId id="380" r:id="rId12"/>
    <p:sldId id="383" r:id="rId13"/>
    <p:sldId id="381" r:id="rId14"/>
    <p:sldId id="391" r:id="rId15"/>
    <p:sldId id="392" r:id="rId16"/>
    <p:sldId id="377" r:id="rId17"/>
    <p:sldId id="394" r:id="rId18"/>
    <p:sldId id="375" r:id="rId19"/>
    <p:sldId id="376" r:id="rId20"/>
    <p:sldId id="397" r:id="rId21"/>
    <p:sldId id="398" r:id="rId22"/>
    <p:sldId id="399" r:id="rId23"/>
    <p:sldId id="400" r:id="rId24"/>
    <p:sldId id="382" r:id="rId25"/>
    <p:sldId id="384" r:id="rId26"/>
  </p:sldIdLst>
  <p:sldSz cx="12192000" cy="6858000"/>
  <p:notesSz cx="6858000" cy="9144000"/>
  <p:defaultTextStyle>
    <a:defPPr>
      <a:defRPr lang="e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504260-85A4-4A51-B806-7A96F44EFA75}" v="2" dt="2024-12-12T14:11:28.1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t Hempen" userId="e1e3b119-3a59-4389-bd45-5fc5103d909c" providerId="ADAL" clId="{7C740722-CA5C-451C-B2E2-8F8CDDC65CF5}"/>
    <pc:docChg chg="custSel modSld">
      <pc:chgData name="Bart Hempen" userId="e1e3b119-3a59-4389-bd45-5fc5103d909c" providerId="ADAL" clId="{7C740722-CA5C-451C-B2E2-8F8CDDC65CF5}" dt="2024-10-16T13:05:55.779" v="52" actId="1076"/>
      <pc:docMkLst>
        <pc:docMk/>
      </pc:docMkLst>
      <pc:sldChg chg="modSp mod">
        <pc:chgData name="Bart Hempen" userId="e1e3b119-3a59-4389-bd45-5fc5103d909c" providerId="ADAL" clId="{7C740722-CA5C-451C-B2E2-8F8CDDC65CF5}" dt="2024-10-16T09:26:03.864" v="10" actId="20577"/>
        <pc:sldMkLst>
          <pc:docMk/>
          <pc:sldMk cId="828354639" sldId="309"/>
        </pc:sldMkLst>
        <pc:spChg chg="mod">
          <ac:chgData name="Bart Hempen" userId="e1e3b119-3a59-4389-bd45-5fc5103d909c" providerId="ADAL" clId="{7C740722-CA5C-451C-B2E2-8F8CDDC65CF5}" dt="2024-10-16T09:26:03.864" v="10" actId="20577"/>
          <ac:spMkLst>
            <pc:docMk/>
            <pc:sldMk cId="828354639" sldId="309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7C740722-CA5C-451C-B2E2-8F8CDDC65CF5}" dt="2024-10-16T09:25:42.047" v="8" actId="6549"/>
        <pc:sldMkLst>
          <pc:docMk/>
          <pc:sldMk cId="2282976479" sldId="335"/>
        </pc:sldMkLst>
        <pc:spChg chg="mod">
          <ac:chgData name="Bart Hempen" userId="e1e3b119-3a59-4389-bd45-5fc5103d909c" providerId="ADAL" clId="{7C740722-CA5C-451C-B2E2-8F8CDDC65CF5}" dt="2024-10-16T09:25:42.047" v="8" actId="6549"/>
          <ac:spMkLst>
            <pc:docMk/>
            <pc:sldMk cId="2282976479" sldId="335"/>
            <ac:spMk id="6" creationId="{0ECE6E20-B371-4053-BD8D-E4964C93B2A9}"/>
          </ac:spMkLst>
        </pc:spChg>
      </pc:sldChg>
      <pc:sldChg chg="modSp mod">
        <pc:chgData name="Bart Hempen" userId="e1e3b119-3a59-4389-bd45-5fc5103d909c" providerId="ADAL" clId="{7C740722-CA5C-451C-B2E2-8F8CDDC65CF5}" dt="2024-10-16T09:26:36.723" v="14" actId="20577"/>
        <pc:sldMkLst>
          <pc:docMk/>
          <pc:sldMk cId="1448374786" sldId="373"/>
        </pc:sldMkLst>
        <pc:spChg chg="mod">
          <ac:chgData name="Bart Hempen" userId="e1e3b119-3a59-4389-bd45-5fc5103d909c" providerId="ADAL" clId="{7C740722-CA5C-451C-B2E2-8F8CDDC65CF5}" dt="2024-10-16T09:26:36.723" v="14" actId="20577"/>
          <ac:spMkLst>
            <pc:docMk/>
            <pc:sldMk cId="1448374786" sldId="373"/>
            <ac:spMk id="5" creationId="{4058DCB2-510F-9B9B-DCCC-BD938A8AE057}"/>
          </ac:spMkLst>
        </pc:spChg>
      </pc:sldChg>
      <pc:sldChg chg="modSp mod">
        <pc:chgData name="Bart Hempen" userId="e1e3b119-3a59-4389-bd45-5fc5103d909c" providerId="ADAL" clId="{7C740722-CA5C-451C-B2E2-8F8CDDC65CF5}" dt="2024-10-16T09:28:44.569" v="36" actId="20577"/>
        <pc:sldMkLst>
          <pc:docMk/>
          <pc:sldMk cId="3582255606" sldId="375"/>
        </pc:sldMkLst>
        <pc:spChg chg="mod">
          <ac:chgData name="Bart Hempen" userId="e1e3b119-3a59-4389-bd45-5fc5103d909c" providerId="ADAL" clId="{7C740722-CA5C-451C-B2E2-8F8CDDC65CF5}" dt="2024-10-16T09:28:44.569" v="36" actId="20577"/>
          <ac:spMkLst>
            <pc:docMk/>
            <pc:sldMk cId="3582255606" sldId="375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7C740722-CA5C-451C-B2E2-8F8CDDC65CF5}" dt="2024-10-16T09:28:48.429" v="38" actId="27636"/>
        <pc:sldMkLst>
          <pc:docMk/>
          <pc:sldMk cId="2393167357" sldId="376"/>
        </pc:sldMkLst>
        <pc:spChg chg="mod">
          <ac:chgData name="Bart Hempen" userId="e1e3b119-3a59-4389-bd45-5fc5103d909c" providerId="ADAL" clId="{7C740722-CA5C-451C-B2E2-8F8CDDC65CF5}" dt="2024-10-16T09:28:48.429" v="38" actId="27636"/>
          <ac:spMkLst>
            <pc:docMk/>
            <pc:sldMk cId="2393167357" sldId="376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7C740722-CA5C-451C-B2E2-8F8CDDC65CF5}" dt="2024-10-16T09:28:33.546" v="35" actId="20577"/>
        <pc:sldMkLst>
          <pc:docMk/>
          <pc:sldMk cId="4087527090" sldId="377"/>
        </pc:sldMkLst>
        <pc:spChg chg="mod">
          <ac:chgData name="Bart Hempen" userId="e1e3b119-3a59-4389-bd45-5fc5103d909c" providerId="ADAL" clId="{7C740722-CA5C-451C-B2E2-8F8CDDC65CF5}" dt="2024-10-16T09:28:33.546" v="35" actId="20577"/>
          <ac:spMkLst>
            <pc:docMk/>
            <pc:sldMk cId="4087527090" sldId="377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7C740722-CA5C-451C-B2E2-8F8CDDC65CF5}" dt="2024-10-16T09:27:30.553" v="18" actId="20577"/>
        <pc:sldMkLst>
          <pc:docMk/>
          <pc:sldMk cId="2471586113" sldId="380"/>
        </pc:sldMkLst>
        <pc:spChg chg="mod">
          <ac:chgData name="Bart Hempen" userId="e1e3b119-3a59-4389-bd45-5fc5103d909c" providerId="ADAL" clId="{7C740722-CA5C-451C-B2E2-8F8CDDC65CF5}" dt="2024-10-16T09:27:30.553" v="18" actId="20577"/>
          <ac:spMkLst>
            <pc:docMk/>
            <pc:sldMk cId="2471586113" sldId="380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7C740722-CA5C-451C-B2E2-8F8CDDC65CF5}" dt="2024-10-16T09:27:58.608" v="29" actId="20577"/>
        <pc:sldMkLst>
          <pc:docMk/>
          <pc:sldMk cId="2439746528" sldId="381"/>
        </pc:sldMkLst>
        <pc:spChg chg="mod">
          <ac:chgData name="Bart Hempen" userId="e1e3b119-3a59-4389-bd45-5fc5103d909c" providerId="ADAL" clId="{7C740722-CA5C-451C-B2E2-8F8CDDC65CF5}" dt="2024-10-16T09:27:58.608" v="29" actId="20577"/>
          <ac:spMkLst>
            <pc:docMk/>
            <pc:sldMk cId="2439746528" sldId="381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7C740722-CA5C-451C-B2E2-8F8CDDC65CF5}" dt="2024-10-16T09:29:29.313" v="50" actId="20577"/>
        <pc:sldMkLst>
          <pc:docMk/>
          <pc:sldMk cId="3754861754" sldId="382"/>
        </pc:sldMkLst>
        <pc:spChg chg="mod">
          <ac:chgData name="Bart Hempen" userId="e1e3b119-3a59-4389-bd45-5fc5103d909c" providerId="ADAL" clId="{7C740722-CA5C-451C-B2E2-8F8CDDC65CF5}" dt="2024-10-16T09:29:29.313" v="50" actId="20577"/>
          <ac:spMkLst>
            <pc:docMk/>
            <pc:sldMk cId="3754861754" sldId="382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7C740722-CA5C-451C-B2E2-8F8CDDC65CF5}" dt="2024-10-16T09:27:46.153" v="24" actId="20577"/>
        <pc:sldMkLst>
          <pc:docMk/>
          <pc:sldMk cId="2519537131" sldId="383"/>
        </pc:sldMkLst>
        <pc:spChg chg="mod">
          <ac:chgData name="Bart Hempen" userId="e1e3b119-3a59-4389-bd45-5fc5103d909c" providerId="ADAL" clId="{7C740722-CA5C-451C-B2E2-8F8CDDC65CF5}" dt="2024-10-16T09:27:46.153" v="24" actId="20577"/>
          <ac:spMkLst>
            <pc:docMk/>
            <pc:sldMk cId="2519537131" sldId="383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7C740722-CA5C-451C-B2E2-8F8CDDC65CF5}" dt="2024-10-16T13:05:55.779" v="52" actId="1076"/>
        <pc:sldMkLst>
          <pc:docMk/>
          <pc:sldMk cId="1735309787" sldId="391"/>
        </pc:sldMkLst>
        <pc:spChg chg="mod">
          <ac:chgData name="Bart Hempen" userId="e1e3b119-3a59-4389-bd45-5fc5103d909c" providerId="ADAL" clId="{7C740722-CA5C-451C-B2E2-8F8CDDC65CF5}" dt="2024-10-16T13:05:51.416" v="51" actId="14100"/>
          <ac:spMkLst>
            <pc:docMk/>
            <pc:sldMk cId="1735309787" sldId="391"/>
            <ac:spMk id="13" creationId="{C111ACE9-1E96-4515-AAEC-D44DB2DBB9FF}"/>
          </ac:spMkLst>
        </pc:spChg>
        <pc:spChg chg="mod">
          <ac:chgData name="Bart Hempen" userId="e1e3b119-3a59-4389-bd45-5fc5103d909c" providerId="ADAL" clId="{7C740722-CA5C-451C-B2E2-8F8CDDC65CF5}" dt="2024-10-16T13:05:55.779" v="52" actId="1076"/>
          <ac:spMkLst>
            <pc:docMk/>
            <pc:sldMk cId="1735309787" sldId="391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7C740722-CA5C-451C-B2E2-8F8CDDC65CF5}" dt="2024-10-16T09:29:03.984" v="44" actId="6549"/>
        <pc:sldMkLst>
          <pc:docMk/>
          <pc:sldMk cId="1217829574" sldId="397"/>
        </pc:sldMkLst>
        <pc:spChg chg="mod">
          <ac:chgData name="Bart Hempen" userId="e1e3b119-3a59-4389-bd45-5fc5103d909c" providerId="ADAL" clId="{7C740722-CA5C-451C-B2E2-8F8CDDC65CF5}" dt="2024-10-16T09:29:03.984" v="44" actId="6549"/>
          <ac:spMkLst>
            <pc:docMk/>
            <pc:sldMk cId="1217829574" sldId="397"/>
            <ac:spMk id="13" creationId="{C111ACE9-1E96-4515-AAEC-D44DB2DBB9FF}"/>
          </ac:spMkLst>
        </pc:spChg>
      </pc:sldChg>
    </pc:docChg>
  </pc:docChgLst>
  <pc:docChgLst>
    <pc:chgData name="Bart Hempen" userId="e1e3b119-3a59-4389-bd45-5fc5103d909c" providerId="ADAL" clId="{B5504260-85A4-4A51-B806-7A96F44EFA75}"/>
    <pc:docChg chg="custSel modSld">
      <pc:chgData name="Bart Hempen" userId="e1e3b119-3a59-4389-bd45-5fc5103d909c" providerId="ADAL" clId="{B5504260-85A4-4A51-B806-7A96F44EFA75}" dt="2024-12-12T14:11:28.164" v="17"/>
      <pc:docMkLst>
        <pc:docMk/>
      </pc:docMkLst>
      <pc:sldChg chg="modSp mod">
        <pc:chgData name="Bart Hempen" userId="e1e3b119-3a59-4389-bd45-5fc5103d909c" providerId="ADAL" clId="{B5504260-85A4-4A51-B806-7A96F44EFA75}" dt="2024-12-12T14:08:56.475" v="1" actId="6549"/>
        <pc:sldMkLst>
          <pc:docMk/>
          <pc:sldMk cId="828354639" sldId="309"/>
        </pc:sldMkLst>
        <pc:spChg chg="mod">
          <ac:chgData name="Bart Hempen" userId="e1e3b119-3a59-4389-bd45-5fc5103d909c" providerId="ADAL" clId="{B5504260-85A4-4A51-B806-7A96F44EFA75}" dt="2024-12-12T14:08:56.475" v="1" actId="6549"/>
          <ac:spMkLst>
            <pc:docMk/>
            <pc:sldMk cId="828354639" sldId="309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B5504260-85A4-4A51-B806-7A96F44EFA75}" dt="2024-12-12T14:11:14.014" v="13" actId="27636"/>
        <pc:sldMkLst>
          <pc:docMk/>
          <pc:sldMk cId="2471586113" sldId="380"/>
        </pc:sldMkLst>
        <pc:spChg chg="mod">
          <ac:chgData name="Bart Hempen" userId="e1e3b119-3a59-4389-bd45-5fc5103d909c" providerId="ADAL" clId="{B5504260-85A4-4A51-B806-7A96F44EFA75}" dt="2024-12-12T14:11:14.014" v="13" actId="27636"/>
          <ac:spMkLst>
            <pc:docMk/>
            <pc:sldMk cId="2471586113" sldId="380"/>
            <ac:spMk id="13" creationId="{C111ACE9-1E96-4515-AAEC-D44DB2DBB9FF}"/>
          </ac:spMkLst>
        </pc:spChg>
        <pc:spChg chg="mod">
          <ac:chgData name="Bart Hempen" userId="e1e3b119-3a59-4389-bd45-5fc5103d909c" providerId="ADAL" clId="{B5504260-85A4-4A51-B806-7A96F44EFA75}" dt="2024-12-12T14:09:56.585" v="7" actId="20577"/>
          <ac:spMkLst>
            <pc:docMk/>
            <pc:sldMk cId="2471586113" sldId="380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B5504260-85A4-4A51-B806-7A96F44EFA75}" dt="2024-12-12T14:11:14.028" v="14" actId="27636"/>
        <pc:sldMkLst>
          <pc:docMk/>
          <pc:sldMk cId="2519537131" sldId="383"/>
        </pc:sldMkLst>
        <pc:spChg chg="mod">
          <ac:chgData name="Bart Hempen" userId="e1e3b119-3a59-4389-bd45-5fc5103d909c" providerId="ADAL" clId="{B5504260-85A4-4A51-B806-7A96F44EFA75}" dt="2024-12-12T14:11:14.028" v="14" actId="27636"/>
          <ac:spMkLst>
            <pc:docMk/>
            <pc:sldMk cId="2519537131" sldId="383"/>
            <ac:spMk id="13" creationId="{C111ACE9-1E96-4515-AAEC-D44DB2DBB9FF}"/>
          </ac:spMkLst>
        </pc:spChg>
        <pc:spChg chg="mod">
          <ac:chgData name="Bart Hempen" userId="e1e3b119-3a59-4389-bd45-5fc5103d909c" providerId="ADAL" clId="{B5504260-85A4-4A51-B806-7A96F44EFA75}" dt="2024-12-12T14:10:13.014" v="8" actId="947"/>
          <ac:spMkLst>
            <pc:docMk/>
            <pc:sldMk cId="2519537131" sldId="383"/>
            <ac:spMk id="14" creationId="{96611AFA-3116-4B27-A2AA-AEC14A299DE4}"/>
          </ac:spMkLst>
        </pc:spChg>
      </pc:sldChg>
      <pc:sldChg chg="addSp delSp modSp mod">
        <pc:chgData name="Bart Hempen" userId="e1e3b119-3a59-4389-bd45-5fc5103d909c" providerId="ADAL" clId="{B5504260-85A4-4A51-B806-7A96F44EFA75}" dt="2024-12-12T14:11:13.996" v="12" actId="27636"/>
        <pc:sldMkLst>
          <pc:docMk/>
          <pc:sldMk cId="2819644976" sldId="386"/>
        </pc:sldMkLst>
        <pc:spChg chg="mod">
          <ac:chgData name="Bart Hempen" userId="e1e3b119-3a59-4389-bd45-5fc5103d909c" providerId="ADAL" clId="{B5504260-85A4-4A51-B806-7A96F44EFA75}" dt="2024-12-12T14:09:23.263" v="5" actId="6549"/>
          <ac:spMkLst>
            <pc:docMk/>
            <pc:sldMk cId="2819644976" sldId="386"/>
            <ac:spMk id="2" creationId="{D2148F6B-B59D-6478-A467-0F80BB3A02B7}"/>
          </ac:spMkLst>
        </pc:spChg>
        <pc:spChg chg="mod">
          <ac:chgData name="Bart Hempen" userId="e1e3b119-3a59-4389-bd45-5fc5103d909c" providerId="ADAL" clId="{B5504260-85A4-4A51-B806-7A96F44EFA75}" dt="2024-12-12T14:11:13.996" v="12" actId="27636"/>
          <ac:spMkLst>
            <pc:docMk/>
            <pc:sldMk cId="2819644976" sldId="386"/>
            <ac:spMk id="3" creationId="{B5C3D60D-D817-5F43-DEDE-B22C211CAEB1}"/>
          </ac:spMkLst>
        </pc:spChg>
        <pc:spChg chg="del">
          <ac:chgData name="Bart Hempen" userId="e1e3b119-3a59-4389-bd45-5fc5103d909c" providerId="ADAL" clId="{B5504260-85A4-4A51-B806-7A96F44EFA75}" dt="2024-12-12T14:11:09.967" v="9" actId="478"/>
          <ac:spMkLst>
            <pc:docMk/>
            <pc:sldMk cId="2819644976" sldId="386"/>
            <ac:spMk id="5" creationId="{B57D03E0-5226-B208-C3AE-3FB173EA86B0}"/>
          </ac:spMkLst>
        </pc:spChg>
        <pc:spChg chg="add del mod">
          <ac:chgData name="Bart Hempen" userId="e1e3b119-3a59-4389-bd45-5fc5103d909c" providerId="ADAL" clId="{B5504260-85A4-4A51-B806-7A96F44EFA75}" dt="2024-12-12T14:11:13.461" v="10" actId="478"/>
          <ac:spMkLst>
            <pc:docMk/>
            <pc:sldMk cId="2819644976" sldId="386"/>
            <ac:spMk id="7" creationId="{4B7D8151-41C3-6872-7362-257C1CDD8040}"/>
          </ac:spMkLst>
        </pc:spChg>
        <pc:spChg chg="add mod">
          <ac:chgData name="Bart Hempen" userId="e1e3b119-3a59-4389-bd45-5fc5103d909c" providerId="ADAL" clId="{B5504260-85A4-4A51-B806-7A96F44EFA75}" dt="2024-12-12T14:11:13.930" v="11"/>
          <ac:spMkLst>
            <pc:docMk/>
            <pc:sldMk cId="2819644976" sldId="386"/>
            <ac:spMk id="8" creationId="{E31C723B-6DAF-C6F1-C212-747CB0146F75}"/>
          </ac:spMkLst>
        </pc:spChg>
      </pc:sldChg>
      <pc:sldChg chg="addSp delSp modSp mod">
        <pc:chgData name="Bart Hempen" userId="e1e3b119-3a59-4389-bd45-5fc5103d909c" providerId="ADAL" clId="{B5504260-85A4-4A51-B806-7A96F44EFA75}" dt="2024-12-12T14:11:28.164" v="17"/>
        <pc:sldMkLst>
          <pc:docMk/>
          <pc:sldMk cId="289149266" sldId="398"/>
        </pc:sldMkLst>
        <pc:spChg chg="del">
          <ac:chgData name="Bart Hempen" userId="e1e3b119-3a59-4389-bd45-5fc5103d909c" providerId="ADAL" clId="{B5504260-85A4-4A51-B806-7A96F44EFA75}" dt="2024-12-12T14:11:25.388" v="15" actId="478"/>
          <ac:spMkLst>
            <pc:docMk/>
            <pc:sldMk cId="289149266" sldId="398"/>
            <ac:spMk id="5" creationId="{3F7CC070-5F26-EFBA-02F6-09FFD5D5E4CC}"/>
          </ac:spMkLst>
        </pc:spChg>
        <pc:spChg chg="add del mod">
          <ac:chgData name="Bart Hempen" userId="e1e3b119-3a59-4389-bd45-5fc5103d909c" providerId="ADAL" clId="{B5504260-85A4-4A51-B806-7A96F44EFA75}" dt="2024-12-12T14:11:27.160" v="16" actId="478"/>
          <ac:spMkLst>
            <pc:docMk/>
            <pc:sldMk cId="289149266" sldId="398"/>
            <ac:spMk id="7" creationId="{AD2583A3-2716-595F-7BC9-DD0F3029D98E}"/>
          </ac:spMkLst>
        </pc:spChg>
        <pc:spChg chg="add mod">
          <ac:chgData name="Bart Hempen" userId="e1e3b119-3a59-4389-bd45-5fc5103d909c" providerId="ADAL" clId="{B5504260-85A4-4A51-B806-7A96F44EFA75}" dt="2024-12-12T14:11:28.164" v="17"/>
          <ac:spMkLst>
            <pc:docMk/>
            <pc:sldMk cId="289149266" sldId="398"/>
            <ac:spMk id="8" creationId="{6D266861-A10B-3A6C-4538-C1CACE89AFAA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CEAF3C-FE19-4ADB-B6A9-DB1CE62D575E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230426CC-F0F3-49DC-B0F6-183556D198EE}">
      <dgm:prSet/>
      <dgm:spPr/>
      <dgm:t>
        <a:bodyPr/>
        <a:lstStyle/>
        <a:p>
          <a:r>
            <a:rPr lang="en"/>
            <a:t>What raw materials from fishing have you learned about?</a:t>
          </a:r>
          <a:endParaRPr lang="en-US"/>
        </a:p>
      </dgm:t>
    </dgm:pt>
    <dgm:pt modelId="{0036CF7D-5934-4452-A541-C1C8573EE43F}" type="parTrans" cxnId="{58ECB894-D8B7-41C2-975E-263C19014DC3}">
      <dgm:prSet/>
      <dgm:spPr/>
      <dgm:t>
        <a:bodyPr/>
        <a:lstStyle/>
        <a:p>
          <a:endParaRPr lang="en-US"/>
        </a:p>
      </dgm:t>
    </dgm:pt>
    <dgm:pt modelId="{23B184B6-1A05-4F84-929A-767AF52701E7}" type="sibTrans" cxnId="{58ECB894-D8B7-41C2-975E-263C19014DC3}">
      <dgm:prSet/>
      <dgm:spPr/>
      <dgm:t>
        <a:bodyPr/>
        <a:lstStyle/>
        <a:p>
          <a:endParaRPr lang="en-US"/>
        </a:p>
      </dgm:t>
    </dgm:pt>
    <dgm:pt modelId="{D3868EFD-DA10-4ED9-8634-4B32DA67DCD6}">
      <dgm:prSet/>
      <dgm:spPr/>
      <dgm:t>
        <a:bodyPr/>
        <a:lstStyle/>
        <a:p>
          <a:r>
            <a:rPr lang="en"/>
            <a:t>Why is aquaculture sustainable?</a:t>
          </a:r>
          <a:endParaRPr lang="en-US"/>
        </a:p>
      </dgm:t>
    </dgm:pt>
    <dgm:pt modelId="{14AE89C8-DF8C-4EAB-B3E7-11FDE2D32D93}" type="parTrans" cxnId="{8EB5F089-9B8E-4A45-8B20-FCB86EFC8AC5}">
      <dgm:prSet/>
      <dgm:spPr/>
      <dgm:t>
        <a:bodyPr/>
        <a:lstStyle/>
        <a:p>
          <a:endParaRPr lang="en-US"/>
        </a:p>
      </dgm:t>
    </dgm:pt>
    <dgm:pt modelId="{438EC7AB-7ECE-4273-BCBA-74A75F703421}" type="sibTrans" cxnId="{8EB5F089-9B8E-4A45-8B20-FCB86EFC8AC5}">
      <dgm:prSet/>
      <dgm:spPr/>
      <dgm:t>
        <a:bodyPr/>
        <a:lstStyle/>
        <a:p>
          <a:endParaRPr lang="en-US"/>
        </a:p>
      </dgm:t>
    </dgm:pt>
    <dgm:pt modelId="{077C6332-77EE-4E9B-9AEF-656B18C74998}">
      <dgm:prSet/>
      <dgm:spPr/>
      <dgm:t>
        <a:bodyPr/>
        <a:lstStyle/>
        <a:p>
          <a:r>
            <a:rPr lang="en"/>
            <a:t>What did you learn from this lesson?</a:t>
          </a:r>
          <a:endParaRPr lang="en-US"/>
        </a:p>
      </dgm:t>
    </dgm:pt>
    <dgm:pt modelId="{7D5B6218-6E96-4D8C-9232-21540A8753BC}" type="parTrans" cxnId="{D0E59A52-2F23-4026-9CC0-AA35F2D7B90F}">
      <dgm:prSet/>
      <dgm:spPr/>
      <dgm:t>
        <a:bodyPr/>
        <a:lstStyle/>
        <a:p>
          <a:endParaRPr lang="en-US"/>
        </a:p>
      </dgm:t>
    </dgm:pt>
    <dgm:pt modelId="{0648AC2A-9776-4143-93FA-40A5FF85C1C3}" type="sibTrans" cxnId="{D0E59A52-2F23-4026-9CC0-AA35F2D7B90F}">
      <dgm:prSet/>
      <dgm:spPr/>
      <dgm:t>
        <a:bodyPr/>
        <a:lstStyle/>
        <a:p>
          <a:endParaRPr lang="en-US"/>
        </a:p>
      </dgm:t>
    </dgm:pt>
    <dgm:pt modelId="{FF7EC278-78E7-498E-AEF9-5CF2F980C2C5}" type="pres">
      <dgm:prSet presAssocID="{86CEAF3C-FE19-4ADB-B6A9-DB1CE62D575E}" presName="linear" presStyleCnt="0">
        <dgm:presLayoutVars>
          <dgm:animLvl val="lvl"/>
          <dgm:resizeHandles val="exact"/>
        </dgm:presLayoutVars>
      </dgm:prSet>
      <dgm:spPr/>
    </dgm:pt>
    <dgm:pt modelId="{DB919D99-1B4A-4724-9401-932F6860B6B0}" type="pres">
      <dgm:prSet presAssocID="{230426CC-F0F3-49DC-B0F6-183556D198EE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C9AD4505-333E-46D6-80FA-195459C41369}" type="pres">
      <dgm:prSet presAssocID="{23B184B6-1A05-4F84-929A-767AF52701E7}" presName="spacer" presStyleCnt="0"/>
      <dgm:spPr/>
    </dgm:pt>
    <dgm:pt modelId="{03FFD0DA-790B-4D54-9972-F41174A6097A}" type="pres">
      <dgm:prSet presAssocID="{D3868EFD-DA10-4ED9-8634-4B32DA67DCD6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0A797498-EBCD-47ED-9A6B-0AEFED3280AE}" type="pres">
      <dgm:prSet presAssocID="{438EC7AB-7ECE-4273-BCBA-74A75F703421}" presName="spacer" presStyleCnt="0"/>
      <dgm:spPr/>
    </dgm:pt>
    <dgm:pt modelId="{A767F730-B453-41E1-92EF-183EE0B6160F}" type="pres">
      <dgm:prSet presAssocID="{077C6332-77EE-4E9B-9AEF-656B18C74998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D0E59A52-2F23-4026-9CC0-AA35F2D7B90F}" srcId="{86CEAF3C-FE19-4ADB-B6A9-DB1CE62D575E}" destId="{077C6332-77EE-4E9B-9AEF-656B18C74998}" srcOrd="2" destOrd="0" parTransId="{7D5B6218-6E96-4D8C-9232-21540A8753BC}" sibTransId="{0648AC2A-9776-4143-93FA-40A5FF85C1C3}"/>
    <dgm:cxn modelId="{8EB5F089-9B8E-4A45-8B20-FCB86EFC8AC5}" srcId="{86CEAF3C-FE19-4ADB-B6A9-DB1CE62D575E}" destId="{D3868EFD-DA10-4ED9-8634-4B32DA67DCD6}" srcOrd="1" destOrd="0" parTransId="{14AE89C8-DF8C-4EAB-B3E7-11FDE2D32D93}" sibTransId="{438EC7AB-7ECE-4273-BCBA-74A75F703421}"/>
    <dgm:cxn modelId="{8310868E-CEC5-48EF-B86A-270BBAAD3DFA}" type="presOf" srcId="{86CEAF3C-FE19-4ADB-B6A9-DB1CE62D575E}" destId="{FF7EC278-78E7-498E-AEF9-5CF2F980C2C5}" srcOrd="0" destOrd="0" presId="urn:microsoft.com/office/officeart/2005/8/layout/vList2"/>
    <dgm:cxn modelId="{58ECB894-D8B7-41C2-975E-263C19014DC3}" srcId="{86CEAF3C-FE19-4ADB-B6A9-DB1CE62D575E}" destId="{230426CC-F0F3-49DC-B0F6-183556D198EE}" srcOrd="0" destOrd="0" parTransId="{0036CF7D-5934-4452-A541-C1C8573EE43F}" sibTransId="{23B184B6-1A05-4F84-929A-767AF52701E7}"/>
    <dgm:cxn modelId="{3BAE02B1-E188-4B49-92F8-9B9C2F459749}" type="presOf" srcId="{D3868EFD-DA10-4ED9-8634-4B32DA67DCD6}" destId="{03FFD0DA-790B-4D54-9972-F41174A6097A}" srcOrd="0" destOrd="0" presId="urn:microsoft.com/office/officeart/2005/8/layout/vList2"/>
    <dgm:cxn modelId="{0D7B5DC3-AC9C-4CD0-B101-84FDD885E6E1}" type="presOf" srcId="{230426CC-F0F3-49DC-B0F6-183556D198EE}" destId="{DB919D99-1B4A-4724-9401-932F6860B6B0}" srcOrd="0" destOrd="0" presId="urn:microsoft.com/office/officeart/2005/8/layout/vList2"/>
    <dgm:cxn modelId="{423886CA-3B81-433C-A1E4-E8087E9BFCB0}" type="presOf" srcId="{077C6332-77EE-4E9B-9AEF-656B18C74998}" destId="{A767F730-B453-41E1-92EF-183EE0B6160F}" srcOrd="0" destOrd="0" presId="urn:microsoft.com/office/officeart/2005/8/layout/vList2"/>
    <dgm:cxn modelId="{7354727D-12A8-4098-B8A3-C367FA72CCF5}" type="presParOf" srcId="{FF7EC278-78E7-498E-AEF9-5CF2F980C2C5}" destId="{DB919D99-1B4A-4724-9401-932F6860B6B0}" srcOrd="0" destOrd="0" presId="urn:microsoft.com/office/officeart/2005/8/layout/vList2"/>
    <dgm:cxn modelId="{B6F81159-B5F8-4BEB-9645-3ABE9C95A64D}" type="presParOf" srcId="{FF7EC278-78E7-498E-AEF9-5CF2F980C2C5}" destId="{C9AD4505-333E-46D6-80FA-195459C41369}" srcOrd="1" destOrd="0" presId="urn:microsoft.com/office/officeart/2005/8/layout/vList2"/>
    <dgm:cxn modelId="{C2312321-C3FD-42AB-87E2-B7D64C93D68F}" type="presParOf" srcId="{FF7EC278-78E7-498E-AEF9-5CF2F980C2C5}" destId="{03FFD0DA-790B-4D54-9972-F41174A6097A}" srcOrd="2" destOrd="0" presId="urn:microsoft.com/office/officeart/2005/8/layout/vList2"/>
    <dgm:cxn modelId="{34B07B1B-D32B-46CA-B0DE-B7BE49709331}" type="presParOf" srcId="{FF7EC278-78E7-498E-AEF9-5CF2F980C2C5}" destId="{0A797498-EBCD-47ED-9A6B-0AEFED3280AE}" srcOrd="3" destOrd="0" presId="urn:microsoft.com/office/officeart/2005/8/layout/vList2"/>
    <dgm:cxn modelId="{205A1530-2185-4D76-A652-F0FA0CA7CA57}" type="presParOf" srcId="{FF7EC278-78E7-498E-AEF9-5CF2F980C2C5}" destId="{A767F730-B453-41E1-92EF-183EE0B6160F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919D99-1B4A-4724-9401-932F6860B6B0}">
      <dsp:nvSpPr>
        <dsp:cNvPr id="0" name=""/>
        <dsp:cNvSpPr/>
      </dsp:nvSpPr>
      <dsp:spPr>
        <a:xfrm>
          <a:off x="0" y="563094"/>
          <a:ext cx="6263640" cy="139229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" sz="3500" kern="1200"/>
            <a:t>What raw materials from fishing have you learned about?</a:t>
          </a:r>
          <a:endParaRPr lang="en-US" sz="3500" kern="1200"/>
        </a:p>
      </dsp:txBody>
      <dsp:txXfrm>
        <a:off x="67966" y="631060"/>
        <a:ext cx="6127708" cy="1256367"/>
      </dsp:txXfrm>
    </dsp:sp>
    <dsp:sp modelId="{03FFD0DA-790B-4D54-9972-F41174A6097A}">
      <dsp:nvSpPr>
        <dsp:cNvPr id="0" name=""/>
        <dsp:cNvSpPr/>
      </dsp:nvSpPr>
      <dsp:spPr>
        <a:xfrm>
          <a:off x="0" y="2056194"/>
          <a:ext cx="6263640" cy="1392299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" sz="3500" kern="1200"/>
            <a:t>Why is aquaculture sustainable?</a:t>
          </a:r>
          <a:endParaRPr lang="en-US" sz="3500" kern="1200"/>
        </a:p>
      </dsp:txBody>
      <dsp:txXfrm>
        <a:off x="67966" y="2124160"/>
        <a:ext cx="6127708" cy="1256367"/>
      </dsp:txXfrm>
    </dsp:sp>
    <dsp:sp modelId="{A767F730-B453-41E1-92EF-183EE0B6160F}">
      <dsp:nvSpPr>
        <dsp:cNvPr id="0" name=""/>
        <dsp:cNvSpPr/>
      </dsp:nvSpPr>
      <dsp:spPr>
        <a:xfrm>
          <a:off x="0" y="3549294"/>
          <a:ext cx="6263640" cy="1392299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" sz="3500" kern="1200"/>
            <a:t>What did you learn from this lesson?</a:t>
          </a:r>
          <a:endParaRPr lang="en-US" sz="3500" kern="1200"/>
        </a:p>
      </dsp:txBody>
      <dsp:txXfrm>
        <a:off x="67966" y="3617260"/>
        <a:ext cx="6127708" cy="12563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F1B7F4-FCCF-411B-BF7D-9BC328DFBF63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9FABE-FA7C-4E7F-8DE7-300B43BE38E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795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64FE9-2D2B-4E7B-9AF3-34835405CE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D32875-6912-48DE-8B3A-D38726D2DD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0CF6EB-3499-4A22-9C0B-B3F51FDBBB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DF888-C281-4EE7-8D95-37E98CC3B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D9B475-FD96-4E80-9070-EC6FCD6D2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36054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6769D-C2D5-4170-A531-1995B0A72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5B721F-2E37-4BC2-9878-659415900E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D9535C-F0DB-44CA-AA10-9E66CD8F6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3DC37-C731-49F3-873C-71715CB8C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73200D-F345-402F-B766-0647602E4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93469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33A341-A5A8-4370-B968-7AE141F68E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4A76E6-557B-4AF2-827A-6BD70F1E58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6FDE94-64B7-4750-BD8A-206F2DE3B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E75F92-0F87-4C53-A8C3-D7A968746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FE9F8D-75DA-4508-A9B3-C7A912934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479226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303F852B-9075-EC5C-2480-6425F5D7A42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38441" y="3428999"/>
            <a:ext cx="3453558" cy="3429001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88ED17BF-1264-05FE-AAAF-76253DF65F8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1969" y="5797623"/>
            <a:ext cx="8132745" cy="677046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0FA62D79-FE65-AC53-A15D-CACC7F0DFC3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0254" y="261564"/>
            <a:ext cx="1849484" cy="90932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BD47045-A79B-4E49-BAC9-80E2AF79E9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9738" y="1281715"/>
            <a:ext cx="11340000" cy="1080000"/>
          </a:xfrm>
        </p:spPr>
        <p:txBody>
          <a:bodyPr anchor="ctr">
            <a:normAutofit/>
          </a:bodyPr>
          <a:lstStyle>
            <a:lvl1pPr algn="l">
              <a:defRPr sz="3300" b="1">
                <a:latin typeface="Calibri bold" panose="020F0702030404030204" pitchFamily="34" charset="0"/>
                <a:cs typeface="Calibri bold" panose="020F0702030404030204" pitchFamily="34" charset="0"/>
              </a:defRPr>
            </a:lvl1pPr>
          </a:lstStyle>
          <a:p>
            <a:r>
              <a:rPr lang="en-GB" noProof="0" dirty="0"/>
              <a:t>Title of the presentation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87E811-05D3-48C2-8FF4-386C018BBE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9738" y="2437858"/>
            <a:ext cx="11340000" cy="127967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Sub title of the presentation</a:t>
            </a:r>
          </a:p>
        </p:txBody>
      </p:sp>
      <p:sp>
        <p:nvSpPr>
          <p:cNvPr id="12" name="Textplatzhalter 10">
            <a:extLst>
              <a:ext uri="{FF2B5EF4-FFF2-40B4-BE49-F238E27FC236}">
                <a16:creationId xmlns:a16="http://schemas.microsoft.com/office/drawing/2014/main" id="{05D6CE47-0FE7-47D3-9A62-F1486155082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39739" y="3792940"/>
            <a:ext cx="8620442" cy="360000"/>
          </a:xfrm>
        </p:spPr>
        <p:txBody>
          <a:bodyPr anchor="t">
            <a:noAutofit/>
          </a:bodyPr>
          <a:lstStyle>
            <a:lvl1pPr>
              <a:defRPr sz="2000" b="1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GB" noProof="0" dirty="0"/>
              <a:t>Organisation name or similar</a:t>
            </a:r>
          </a:p>
        </p:txBody>
      </p:sp>
      <p:sp>
        <p:nvSpPr>
          <p:cNvPr id="14" name="Textplatzhalter 10">
            <a:extLst>
              <a:ext uri="{FF2B5EF4-FFF2-40B4-BE49-F238E27FC236}">
                <a16:creationId xmlns:a16="http://schemas.microsoft.com/office/drawing/2014/main" id="{3DA33E7F-73C7-4FF7-87C0-31BEDC66BD7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9739" y="5188138"/>
            <a:ext cx="8620442" cy="277200"/>
          </a:xfrm>
        </p:spPr>
        <p:txBody>
          <a:bodyPr anchor="t">
            <a:noAutofit/>
          </a:bodyPr>
          <a:lstStyle>
            <a:lvl1pPr>
              <a:defRPr sz="1400" b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GB" noProof="0"/>
              <a:t>Date (or similar)</a:t>
            </a:r>
          </a:p>
        </p:txBody>
      </p:sp>
      <p:sp>
        <p:nvSpPr>
          <p:cNvPr id="7" name="Textplatzhalter 10">
            <a:extLst>
              <a:ext uri="{FF2B5EF4-FFF2-40B4-BE49-F238E27FC236}">
                <a16:creationId xmlns:a16="http://schemas.microsoft.com/office/drawing/2014/main" id="{FA4C983E-3698-4EEA-B713-947D1E092E7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9739" y="4891889"/>
            <a:ext cx="8620442" cy="277200"/>
          </a:xfrm>
        </p:spPr>
        <p:txBody>
          <a:bodyPr anchor="t">
            <a:normAutofit/>
          </a:bodyPr>
          <a:lstStyle>
            <a:lvl1pPr>
              <a:defRPr lang="en-GB" sz="1400" b="0" kern="1200" noProof="0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GB" noProof="0" dirty="0"/>
              <a:t>Event name | Location (or similar)</a:t>
            </a:r>
          </a:p>
        </p:txBody>
      </p:sp>
      <p:sp>
        <p:nvSpPr>
          <p:cNvPr id="25" name="Textplatzhalter 10">
            <a:extLst>
              <a:ext uri="{FF2B5EF4-FFF2-40B4-BE49-F238E27FC236}">
                <a16:creationId xmlns:a16="http://schemas.microsoft.com/office/drawing/2014/main" id="{08E6E14D-44E9-4935-B754-B30C4C3F9DD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9739" y="4175433"/>
            <a:ext cx="8620442" cy="629925"/>
          </a:xfr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800" b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GB" noProof="0" dirty="0"/>
              <a:t>Person name | Role (or similar)</a:t>
            </a:r>
          </a:p>
        </p:txBody>
      </p:sp>
    </p:spTree>
    <p:extLst>
      <p:ext uri="{BB962C8B-B14F-4D97-AF65-F5344CB8AC3E}">
        <p14:creationId xmlns:p14="http://schemas.microsoft.com/office/powerpoint/2010/main" val="14203781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>
            <a:extLst>
              <a:ext uri="{FF2B5EF4-FFF2-40B4-BE49-F238E27FC236}">
                <a16:creationId xmlns:a16="http://schemas.microsoft.com/office/drawing/2014/main" id="{361700ED-0608-757B-61DE-FF29A95A3C6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0653" y="3768261"/>
            <a:ext cx="3181346" cy="308974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BD47045-A79B-4E49-BAC9-80E2AF79E9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9738" y="1558248"/>
            <a:ext cx="11340000" cy="900000"/>
          </a:xfrm>
        </p:spPr>
        <p:txBody>
          <a:bodyPr anchor="ctr">
            <a:normAutofit/>
          </a:bodyPr>
          <a:lstStyle>
            <a:lvl1pPr algn="l">
              <a:defRPr sz="2600"/>
            </a:lvl1pPr>
          </a:lstStyle>
          <a:p>
            <a:r>
              <a:rPr lang="en-GB" noProof="0" dirty="0"/>
              <a:t>Title of the section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87E811-05D3-48C2-8FF4-386C018BBE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9738" y="2528741"/>
            <a:ext cx="11352212" cy="2425991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accent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Sub title of the section </a:t>
            </a:r>
          </a:p>
        </p:txBody>
      </p:sp>
      <p:sp>
        <p:nvSpPr>
          <p:cNvPr id="11" name="Fußzeilenplatzhalter 4">
            <a:extLst>
              <a:ext uri="{FF2B5EF4-FFF2-40B4-BE49-F238E27FC236}">
                <a16:creationId xmlns:a16="http://schemas.microsoft.com/office/drawing/2014/main" id="{05311203-4C81-4D45-9EF5-B843D1D5F1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6000" y="6493698"/>
            <a:ext cx="10577280" cy="22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noProof="0"/>
              <a:t>BioBeo</a:t>
            </a:r>
          </a:p>
        </p:txBody>
      </p:sp>
      <p:sp>
        <p:nvSpPr>
          <p:cNvPr id="12" name="Foliennummernplatzhalter 5">
            <a:extLst>
              <a:ext uri="{FF2B5EF4-FFF2-40B4-BE49-F238E27FC236}">
                <a16:creationId xmlns:a16="http://schemas.microsoft.com/office/drawing/2014/main" id="{0A254B31-6117-453D-9970-2479E48BBD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3894" y="6493698"/>
            <a:ext cx="682105" cy="22777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7D8F40E6-5147-4048-8648-74966E0AD208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13" name="Textplatzhalter 10">
            <a:extLst>
              <a:ext uri="{FF2B5EF4-FFF2-40B4-BE49-F238E27FC236}">
                <a16:creationId xmlns:a16="http://schemas.microsoft.com/office/drawing/2014/main" id="{5B09587C-5936-4FEC-9FBB-55FC3643068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9738" y="5034750"/>
            <a:ext cx="11352212" cy="1347000"/>
          </a:xfr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5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GB" noProof="0"/>
              <a:t>Optional information</a:t>
            </a:r>
          </a:p>
        </p:txBody>
      </p:sp>
      <p:sp>
        <p:nvSpPr>
          <p:cNvPr id="10" name="Textplatzhalter 10">
            <a:extLst>
              <a:ext uri="{FF2B5EF4-FFF2-40B4-BE49-F238E27FC236}">
                <a16:creationId xmlns:a16="http://schemas.microsoft.com/office/drawing/2014/main" id="{3E5F5E45-982B-48CD-9AAD-AA381F4ECA0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9738" y="1133262"/>
            <a:ext cx="11352212" cy="320533"/>
          </a:xfr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3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GB" noProof="0"/>
              <a:t>Section number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930420C-B8E3-18F3-0FC9-0A2E258D16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8" y="138281"/>
            <a:ext cx="1796001" cy="883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508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76CC0-E0A1-4342-A993-A64F1A23F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09D6B-2131-4602-B284-39D65A5E3A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B9DEAD-9384-4095-BCA0-4A2A465FC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E457B3-6767-4605-B00B-C04FFF2C2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A0B97F-C285-4167-94BB-0210A7311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79869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1C6C4-B90C-48D3-A677-14E1ED541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498EBE-85D6-4C30-9E3F-72DFDB91B5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E0CA9-56FF-4BC9-9E63-A52105932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53639F-C067-48AA-92E1-45D4489DB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41414-13D8-41AC-AC30-0D00269D5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26499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43BF9-DF03-4A87-9C55-8B6DD09BC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1EC6A1-90BD-47FF-AF24-8DA4A521FE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6F738D-DCE2-43A9-9A9B-D5B36602DE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F3E495-63F3-4B3A-B2EE-F8BA3C54F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EBA24F-B238-4117-9940-074E3EE4A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4DDD-E456-42AF-949A-5DEB8B498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35335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28F29-60B0-4102-812A-3B7B1ADC8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CD85FE-BF5D-40FE-8F84-A74A41D2B5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3F7823-88FF-4126-B0AB-D228B0922B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B04E57-A452-4FF3-AC25-D101C9936E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C055A1-02C5-4311-859F-83849531F3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0D50C1-1D68-4597-8AC9-B768E1A60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748C93-31D5-46D1-BBD4-644ECFC60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F95D6E-A5F8-4F01-9E7C-788168FB0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72360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B6AF9-FE0C-4054-8317-AE4089F21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550952-30B8-43EB-B524-FF8008A63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09CC44-05C3-414C-B338-7C8CA3348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FBE405-F705-40EC-B6B3-1002E6DC6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48326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423C80-821F-4788-B471-240514007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0887CE-A447-4C61-912B-774116174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CA0EF2-4B9C-4523-BFE2-50F92B7FD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27111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174DFF-A541-49AF-9999-4CBD434C3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392A2E-89C8-4F93-9FDD-9BB04AD6C2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9DF6C8-60B5-4EBE-B80C-3C18D1B2AC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52A929-C0E7-411D-924D-D1F5547A8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56ED8B-CEAE-416C-8F0F-42EED8BA8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A300C5-DCA2-40CF-86D7-6E25005E1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24202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A0170-B0EE-425C-8CC3-A27E431C7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3DA7CA-DEA0-4E0D-B039-6462379940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7771E4-8E41-4823-9B85-09938063AA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1EA090-A434-4AF3-8A1A-C2724E521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1A22D3-FACC-438F-92DA-3B5D16239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F9F51D-C2A8-4CCE-A56E-C637ECDAD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4712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9F3A4A-BE7B-4753-ABDF-C411834E2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51DBF0-D972-4736-8EB2-2993E27E3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C98173-A9D1-4C6B-BDCD-BEF2578707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47B5A3-802D-40D9-AFCA-EC4D33CFB0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6ABC4D-DA81-4DAB-A4B6-7C46EEC51D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98557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www.youtube.com/watch?v=Kih7YQA9uao" TargetMode="Externa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www.youtube.com/watch?v=KppS7LRbybw" TargetMode="Externa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www.youtube.com/watch?v=KppS7LRbybw" TargetMode="Externa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www.youtube.com/watch?v=AHKaChoCDW8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youtube.com/watch?v=yfVZ0jeewVo" TargetMode="Externa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ec.europa.eu/knowledge4policy/glossary/feedstock_en" TargetMode="Externa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0ECE6E20-B371-4053-BD8D-E4964C93B2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9738" y="1303574"/>
            <a:ext cx="11340000" cy="1147229"/>
          </a:xfrm>
        </p:spPr>
        <p:txBody>
          <a:bodyPr/>
          <a:lstStyle/>
          <a:p>
            <a:r>
              <a:rPr lang="en" sz="3200" i="1" dirty="0"/>
              <a:t>Bioeconomy: Life below water</a:t>
            </a:r>
            <a:endParaRPr lang="en-GB" i="1" noProof="0" dirty="0"/>
          </a:p>
        </p:txBody>
      </p:sp>
      <p:sp>
        <p:nvSpPr>
          <p:cNvPr id="7" name="Untertitel 6">
            <a:extLst>
              <a:ext uri="{FF2B5EF4-FFF2-40B4-BE49-F238E27FC236}">
                <a16:creationId xmlns:a16="http://schemas.microsoft.com/office/drawing/2014/main" id="{64A70FEA-9824-4082-9B85-EBF03C5C55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" dirty="0">
                <a:solidFill>
                  <a:schemeClr val="accent3"/>
                </a:solidFill>
              </a:rPr>
              <a:t>Lesson 6</a:t>
            </a:r>
            <a:endParaRPr lang="en-GB" noProof="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9764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26.jpeg">
            <a:extLst>
              <a:ext uri="{FF2B5EF4-FFF2-40B4-BE49-F238E27FC236}">
                <a16:creationId xmlns:a16="http://schemas.microsoft.com/office/drawing/2014/main" id="{7D0E4FF1-79A0-9108-5B2B-85E67128D7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2988" r="19203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31610" y="365125"/>
            <a:ext cx="3822189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" sz="3100" b="1"/>
              <a:t>The Blue Bioeconomy: Seaweed as Food</a:t>
            </a:r>
            <a:endParaRPr lang="en-US" sz="31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1610" y="2434201"/>
            <a:ext cx="3822189" cy="3742762"/>
          </a:xfrm>
        </p:spPr>
        <p:txBody>
          <a:bodyPr vert="horz" lIns="91440" tIns="45720" rIns="91440" bIns="45720" rtlCol="0">
            <a:normAutofit/>
          </a:bodyPr>
          <a:lstStyle/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chemeClr val="tx1"/>
                </a:solidFill>
              </a:rPr>
              <a:t>You can buy seaweed fresh or dried. </a:t>
            </a: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chemeClr val="tx1"/>
                </a:solidFill>
              </a:rPr>
              <a:t>Dried, you can use it as a seasoning that you sprinkle in pieces over a dish. </a:t>
            </a: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chemeClr val="tx1"/>
                </a:solidFill>
              </a:rPr>
              <a:t>You can also rehydrate it in water. </a:t>
            </a: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chemeClr val="tx1"/>
                </a:solidFill>
              </a:rPr>
              <a:t>Fresh or rehydrated seaweed is delicious in a salad or soup. </a:t>
            </a: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chemeClr val="tx1"/>
                </a:solidFill>
              </a:rPr>
              <a:t>You can also eat it as a snack or process it into a smoothie or dessert.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" sz="1200" kern="1200">
                <a:solidFill>
                  <a:srgbClr val="FFFFFF"/>
                </a:solidFill>
                <a:latin typeface="Calibri" panose="020F0502020204030204"/>
                <a:ea typeface="+mn-ea"/>
                <a:cs typeface="+mn-cs"/>
              </a:rPr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10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39746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97593" y="328757"/>
            <a:ext cx="6251110" cy="233423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" sz="5400" b="1" dirty="0"/>
              <a:t>Corner 2: The blue bioeconomy: clothing</a:t>
            </a:r>
            <a:endParaRPr lang="en-US" sz="54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7844" y="3090973"/>
            <a:ext cx="6251111" cy="1572768"/>
          </a:xfrm>
        </p:spPr>
        <p:txBody>
          <a:bodyPr vert="horz" lIns="91440" tIns="45720" rIns="91440" bIns="45720" rtlCol="0">
            <a:normAutofit/>
          </a:bodyPr>
          <a:lstStyle/>
          <a:p>
            <a:pPr marL="434340" indent="-342900">
              <a:spcBef>
                <a:spcPts val="95"/>
              </a:spcBef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" sz="2000" b="1" dirty="0">
                <a:solidFill>
                  <a:schemeClr val="tx1"/>
                </a:solidFill>
                <a:hlinkClick r:id="rId2"/>
              </a:rPr>
              <a:t>Bloom </a:t>
            </a:r>
            <a:r>
              <a:rPr lang="en" sz="2000" dirty="0">
                <a:solidFill>
                  <a:schemeClr val="tx1"/>
                </a:solidFill>
              </a:rPr>
              <a:t>- </a:t>
            </a:r>
            <a:r>
              <a:rPr lang="en" dirty="0">
                <a:solidFill>
                  <a:srgbClr val="3C165D"/>
                </a:solidFill>
                <a:latin typeface="+mj-lt"/>
                <a:cs typeface="Calibri"/>
              </a:rPr>
              <a:t>Multi-purpose foam made from algae waste from polluted water. The material is biodegradable and helps reduce excessive algae growth.</a:t>
            </a:r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8" name="Imagen 2">
            <a:hlinkClick r:id="rId2"/>
            <a:extLst>
              <a:ext uri="{FF2B5EF4-FFF2-40B4-BE49-F238E27FC236}">
                <a16:creationId xmlns:a16="http://schemas.microsoft.com/office/drawing/2014/main" id="{588FA83C-8A88-D0C3-C7F2-FA3DA4FEAC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943" r="21785" b="-1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" sz="1200" kern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11</a:t>
            </a:fld>
            <a:endParaRPr lang="en-US" sz="1200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353097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hlinkClick r:id="rId2"/>
            <a:extLst>
              <a:ext uri="{FF2B5EF4-FFF2-40B4-BE49-F238E27FC236}">
                <a16:creationId xmlns:a16="http://schemas.microsoft.com/office/drawing/2014/main" id="{5E8ED2C4-AD09-CB4C-93AB-143AC770ED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162" r="27550"/>
          <a:stretch/>
        </p:blipFill>
        <p:spPr>
          <a:xfrm>
            <a:off x="-7366" y="10"/>
            <a:ext cx="4855591" cy="6857990"/>
          </a:xfrm>
          <a:custGeom>
            <a:avLst/>
            <a:gdLst/>
            <a:ahLst/>
            <a:cxnLst/>
            <a:rect l="l" t="t" r="r" b="b"/>
            <a:pathLst>
              <a:path w="4636517" h="6858000">
                <a:moveTo>
                  <a:pt x="0" y="0"/>
                </a:moveTo>
                <a:lnTo>
                  <a:pt x="4636517" y="0"/>
                </a:lnTo>
                <a:lnTo>
                  <a:pt x="463651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36848" y="250414"/>
            <a:ext cx="5721484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" sz="3100" b="1" dirty="0"/>
              <a:t>Corner 3: </a:t>
            </a:r>
            <a:r>
              <a:rPr lang="en" sz="3100" b="1" dirty="0" err="1"/>
              <a:t>Ohoo</a:t>
            </a:r>
            <a:endParaRPr lang="en-US" sz="31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36178" y="2157607"/>
            <a:ext cx="5721484" cy="5206671"/>
          </a:xfrm>
        </p:spPr>
        <p:txBody>
          <a:bodyPr vert="horz" lIns="91440" tIns="45720" rIns="91440" bIns="45720" rtlCol="0">
            <a:normAutofit/>
          </a:bodyPr>
          <a:lstStyle/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dirty="0" err="1">
                <a:solidFill>
                  <a:schemeClr val="tx1"/>
                </a:solidFill>
                <a:hlinkClick r:id="rId2"/>
              </a:rPr>
              <a:t>Ooho </a:t>
            </a:r>
            <a:r>
              <a:rPr lang="en" dirty="0">
                <a:solidFill>
                  <a:schemeClr val="tx1"/>
                </a:solidFill>
                <a:hlinkClick r:id="rId2"/>
              </a:rPr>
              <a:t>! </a:t>
            </a: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- Sustainable packaging made from a combination of brown seaweed and plants Edible and tasteless packaging</a:t>
            </a: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chemeClr val="tx1"/>
              </a:solidFill>
            </a:endParaRP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chemeClr val="tx1"/>
              </a:solidFill>
            </a:endParaRP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chemeClr val="tx1"/>
              </a:solidFill>
            </a:endParaRPr>
          </a:p>
          <a:p>
            <a:pPr marL="205740">
              <a:spcBef>
                <a:spcPts val="95"/>
              </a:spcBef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27047" y="6356350"/>
            <a:ext cx="3944913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" sz="1200" kern="1200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t>BioBeo</a:t>
            </a:r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047382" y="6356350"/>
            <a:ext cx="1306417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12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TextBox 10">
            <a:extLst>
              <a:ext uri="{FF2B5EF4-FFF2-40B4-BE49-F238E27FC236}">
                <a16:creationId xmlns:a16="http://schemas.microsoft.com/office/drawing/2014/main" id="{0D890330-49DE-0FED-E7C3-F2F048FA8253}"/>
              </a:ext>
            </a:extLst>
          </p:cNvPr>
          <p:cNvSpPr txBox="1"/>
          <p:nvPr/>
        </p:nvSpPr>
        <p:spPr>
          <a:xfrm>
            <a:off x="5631322" y="3650466"/>
            <a:ext cx="55263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dirty="0">
                <a:latin typeface="+mj-lt"/>
              </a:rPr>
              <a:t>In 2019, marathon runners in London were given edible seaweed bags filled with a sports drink instead of plastic bottles.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73087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460B0EFB-53ED-4F35-B05D-F658EA021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n 2">
            <a:hlinkClick r:id="rId2"/>
            <a:extLst>
              <a:ext uri="{FF2B5EF4-FFF2-40B4-BE49-F238E27FC236}">
                <a16:creationId xmlns:a16="http://schemas.microsoft.com/office/drawing/2014/main" id="{5E8ED2C4-AD09-CB4C-93AB-143AC770ED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162" r="27550"/>
          <a:stretch/>
        </p:blipFill>
        <p:spPr>
          <a:xfrm>
            <a:off x="-7366" y="10"/>
            <a:ext cx="4855591" cy="6857990"/>
          </a:xfrm>
          <a:custGeom>
            <a:avLst/>
            <a:gdLst/>
            <a:ahLst/>
            <a:cxnLst/>
            <a:rect l="l" t="t" r="r" b="b"/>
            <a:pathLst>
              <a:path w="4636517" h="6858000">
                <a:moveTo>
                  <a:pt x="0" y="0"/>
                </a:moveTo>
                <a:lnTo>
                  <a:pt x="4636517" y="0"/>
                </a:lnTo>
                <a:lnTo>
                  <a:pt x="463651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1" name="!!Arc">
            <a:extLst>
              <a:ext uri="{FF2B5EF4-FFF2-40B4-BE49-F238E27FC236}">
                <a16:creationId xmlns:a16="http://schemas.microsoft.com/office/drawing/2014/main" id="{835EF3DD-7D43-4A27-8967-A92FD8CC93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73531" y="407987"/>
            <a:ext cx="2987899" cy="2987899"/>
          </a:xfrm>
          <a:prstGeom prst="arc">
            <a:avLst>
              <a:gd name="adj1" fmla="val 16200000"/>
              <a:gd name="adj2" fmla="val 2563720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36848" y="250414"/>
            <a:ext cx="5721484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" sz="3200" dirty="0"/>
              <a:t>Corner 4: </a:t>
            </a:r>
            <a:r>
              <a:rPr lang="en" sz="3200" dirty="0" err="1"/>
              <a:t>Marinatex</a:t>
            </a:r>
            <a:r>
              <a:rPr lang="en" sz="3200" dirty="0"/>
              <a:t> </a:t>
            </a:r>
            <a:endParaRPr lang="en-US" sz="31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36848" y="3063380"/>
            <a:ext cx="5721484" cy="5206671"/>
          </a:xfrm>
        </p:spPr>
        <p:txBody>
          <a:bodyPr vert="horz" lIns="91440" tIns="45720" rIns="91440" bIns="45720" rtlCol="0">
            <a:normAutofit/>
          </a:bodyPr>
          <a:lstStyle/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dirty="0" err="1">
                <a:solidFill>
                  <a:schemeClr val="tx1"/>
                </a:solidFill>
                <a:hlinkClick r:id="rId4"/>
              </a:rPr>
              <a:t>MarinaTex</a:t>
            </a:r>
            <a:r>
              <a:rPr lang="en" dirty="0">
                <a:solidFill>
                  <a:schemeClr val="tx1"/>
                </a:solidFill>
              </a:rPr>
              <a:t> </a:t>
            </a: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- A </a:t>
            </a:r>
            <a:r>
              <a:rPr lang="en" sz="2400" dirty="0" err="1">
                <a:solidFill>
                  <a:srgbClr val="3C165D"/>
                </a:solidFill>
                <a:latin typeface="+mj-lt"/>
                <a:cs typeface="Calibri"/>
              </a:rPr>
              <a:t>compostable </a:t>
            </a: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alternative to plastic .</a:t>
            </a:r>
          </a:p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Made from fish waste and compostable materials </a:t>
            </a:r>
          </a:p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Composts within 6 weeks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27047" y="6356350"/>
            <a:ext cx="3944913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" sz="1200" kern="1200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t>BioBeo</a:t>
            </a:r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047382" y="6356350"/>
            <a:ext cx="1306417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13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875270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Video 4" descr="3D-glasweergave van chemische verbindingen">
            <a:extLst>
              <a:ext uri="{FF2B5EF4-FFF2-40B4-BE49-F238E27FC236}">
                <a16:creationId xmlns:a16="http://schemas.microsoft.com/office/drawing/2014/main" id="{24B3F972-181A-A399-3350-FA7E80E344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r="1" b="285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EE7909-0633-2D00-8ABE-1080176294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8189" y="1184532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" sz="5200" dirty="0">
                <a:solidFill>
                  <a:srgbClr val="FFFFFF"/>
                </a:solidFill>
              </a:rPr>
              <a:t>Additional examples </a:t>
            </a:r>
            <a:br>
              <a:rPr lang="nl-BE" sz="5200" dirty="0">
                <a:solidFill>
                  <a:srgbClr val="FFFFFF"/>
                </a:solidFill>
              </a:rPr>
            </a:br>
            <a:r>
              <a:rPr lang="en" sz="5200" dirty="0">
                <a:solidFill>
                  <a:srgbClr val="FFFFFF"/>
                </a:solidFill>
              </a:rPr>
              <a:t>of the </a:t>
            </a:r>
            <a:br>
              <a:rPr lang="nl-BE" sz="5200" dirty="0">
                <a:solidFill>
                  <a:srgbClr val="FFFFFF"/>
                </a:solidFill>
              </a:rPr>
            </a:br>
            <a:r>
              <a:rPr lang="en" sz="5200" dirty="0">
                <a:solidFill>
                  <a:srgbClr val="FFFFFF"/>
                </a:solidFill>
              </a:rPr>
              <a:t>blue bioeconomy</a:t>
            </a:r>
          </a:p>
        </p:txBody>
      </p:sp>
    </p:spTree>
    <p:extLst>
      <p:ext uri="{BB962C8B-B14F-4D97-AF65-F5344CB8AC3E}">
        <p14:creationId xmlns:p14="http://schemas.microsoft.com/office/powerpoint/2010/main" val="417649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526E0BFB-CDF1-4990-8C11-AC849311E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5">
            <a:extLst>
              <a:ext uri="{FF2B5EF4-FFF2-40B4-BE49-F238E27FC236}">
                <a16:creationId xmlns:a16="http://schemas.microsoft.com/office/drawing/2014/main" id="{B49D487B-A789-7619-BF16-9B5DD4EBF4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91" t="3331" r="-2" b="7875"/>
          <a:stretch/>
        </p:blipFill>
        <p:spPr>
          <a:xfrm>
            <a:off x="-2" y="10"/>
            <a:ext cx="8668512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6069A1F8-9BEB-4786-9694-FC48B2D75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88244" y="0"/>
            <a:ext cx="940375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0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48600" y="1122363"/>
            <a:ext cx="4023360" cy="320413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" sz="4800" b="1"/>
              <a:t>The Blue Bioeconomy: Cosmetics</a:t>
            </a:r>
            <a:endParaRPr lang="en-US" sz="48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48600" y="4872922"/>
            <a:ext cx="4023360" cy="120814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" sz="1400" dirty="0">
                <a:solidFill>
                  <a:schemeClr val="tx1"/>
                </a:solidFill>
              </a:rPr>
              <a:t>Natural collagen - made from high-quality ecological materials, namely from the skin of freshwater and saltwater fish </a:t>
            </a:r>
          </a:p>
          <a:p>
            <a:r>
              <a:rPr lang="en" sz="1400" dirty="0">
                <a:solidFill>
                  <a:schemeClr val="tx1"/>
                </a:solidFill>
              </a:rPr>
              <a:t>Natural water-based nail polish made from algae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130540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51648" y="4546920"/>
            <a:ext cx="402336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848600" y="6356350"/>
            <a:ext cx="3096491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" sz="1200" kern="1200" dirty="0" err="1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BioBeo</a:t>
            </a:r>
            <a:endParaRPr lang="en-US" sz="1200" kern="12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50138" y="6356350"/>
            <a:ext cx="721822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>
                <a:solidFill>
                  <a:schemeClr val="tx1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15</a:t>
            </a:fld>
            <a:endParaRPr lang="en-US" sz="1200">
              <a:solidFill>
                <a:schemeClr val="tx1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822556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18">
            <a:extLst>
              <a:ext uri="{FF2B5EF4-FFF2-40B4-BE49-F238E27FC236}">
                <a16:creationId xmlns:a16="http://schemas.microsoft.com/office/drawing/2014/main" id="{8FC9BE17-9A7B-462D-AE50-3D8777387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651FE5A1-41FF-529B-D706-E64DA95DCE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88" t="28079" r="3702" b="-2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28" name="Rectangle 20">
            <a:extLst>
              <a:ext uri="{FF2B5EF4-FFF2-40B4-BE49-F238E27FC236}">
                <a16:creationId xmlns:a16="http://schemas.microsoft.com/office/drawing/2014/main" id="{3EBE8569-6AEC-4B8C-8D53-2DE337CD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094" y="1161288"/>
            <a:ext cx="3438144" cy="1124712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" sz="3600" b="1"/>
              <a:t>The Blue Bioeconomy: Food</a:t>
            </a:r>
            <a:endParaRPr lang="en-US" sz="2400" b="1" dirty="0"/>
          </a:p>
        </p:txBody>
      </p:sp>
      <p:sp>
        <p:nvSpPr>
          <p:cNvPr id="29" name="Rectangle 22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094" y="2718054"/>
            <a:ext cx="3438906" cy="3207258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Fish oil is naturally rich in healthy omega-3 fatty acids </a:t>
            </a:r>
          </a:p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Flour can be made from fish. For example, “Sea Chips” are handmade with flour from the skin of salmon. It is rich in nutrients.</a:t>
            </a:r>
            <a:endParaRPr lang="en-US" sz="1700" dirty="0">
              <a:solidFill>
                <a:schemeClr val="tx1"/>
              </a:solidFill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" sz="120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/>
                <a:ea typeface="+mn-ea"/>
                <a:cs typeface="+mn-cs"/>
              </a:rPr>
              <a:t>BioBeo</a:t>
            </a:r>
            <a:endParaRPr lang="en-US" sz="1200" kern="12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77706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>
                <a:solidFill>
                  <a:schemeClr val="bg1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16</a:t>
            </a:fld>
            <a:endParaRPr lang="en-US" sz="1200">
              <a:solidFill>
                <a:schemeClr val="bg1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931673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7" y="355274"/>
            <a:ext cx="4620584" cy="456713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" sz="4400" b="1" dirty="0"/>
              <a:t>The blue bioeconomy : accessories</a:t>
            </a:r>
            <a:endParaRPr lang="en-US" sz="44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67" y="5277684"/>
            <a:ext cx="4620584" cy="77549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" sz="2400" dirty="0" err="1">
                <a:solidFill>
                  <a:schemeClr val="tx1"/>
                </a:solidFill>
              </a:rPr>
              <a:t>Leathery</a:t>
            </a:r>
            <a:r>
              <a:rPr lang="en" sz="2400" dirty="0">
                <a:solidFill>
                  <a:schemeClr val="tx1"/>
                </a:solidFill>
              </a:rPr>
              <a:t> </a:t>
            </a:r>
            <a:r>
              <a:rPr lang="en" sz="2400" dirty="0" err="1">
                <a:solidFill>
                  <a:schemeClr val="tx1"/>
                </a:solidFill>
              </a:rPr>
              <a:t>salmon 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" name="Imagen 2">
            <a:extLst>
              <a:ext uri="{FF2B5EF4-FFF2-40B4-BE49-F238E27FC236}">
                <a16:creationId xmlns:a16="http://schemas.microsoft.com/office/drawing/2014/main" id="{D4DA1FFB-0216-4930-3472-9C1F02ED68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0442" b="-1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" sz="1200" kern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>
                <a:solidFill>
                  <a:srgbClr val="FFFFFF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17</a:t>
            </a:fld>
            <a:endParaRPr lang="en-US" sz="1200">
              <a:solidFill>
                <a:srgbClr val="FFFFFF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178295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4B8062-B5AD-336C-E3E5-F886267887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" dirty="0"/>
              <a:t>ASSIGNMENT 3: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94E3A3-8DA8-02E2-459B-3F2538764B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42900" indent="-342900">
              <a:buFontTx/>
              <a:buChar char="-"/>
            </a:pPr>
            <a:r>
              <a:rPr lang="en" dirty="0">
                <a:solidFill>
                  <a:schemeClr val="accent1"/>
                </a:solidFill>
              </a:rPr>
              <a:t>You have researched numerous examples of the blue bioeconomy.</a:t>
            </a:r>
          </a:p>
          <a:p>
            <a:pPr marL="342900" indent="-342900">
              <a:buFontTx/>
              <a:buChar char="-"/>
            </a:pPr>
            <a:r>
              <a:rPr lang="en" dirty="0">
                <a:solidFill>
                  <a:schemeClr val="accent1"/>
                </a:solidFill>
              </a:rPr>
              <a:t>Now complete the list that you made per duo in ASSIGNMENT 1.</a:t>
            </a:r>
          </a:p>
          <a:p>
            <a:pPr marL="342900" indent="-342900">
              <a:buFontTx/>
              <a:buChar char="-"/>
            </a:pPr>
            <a:endParaRPr lang="nl-B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9A4411-88D3-40D9-9C33-7C04019EA17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" sz="4000" dirty="0">
                <a:solidFill>
                  <a:srgbClr val="FF0000"/>
                </a:solidFill>
              </a:rPr>
              <a:t>5 minutes!</a:t>
            </a:r>
          </a:p>
        </p:txBody>
      </p:sp>
      <p:sp>
        <p:nvSpPr>
          <p:cNvPr id="8" name="Titel 12">
            <a:extLst>
              <a:ext uri="{FF2B5EF4-FFF2-40B4-BE49-F238E27FC236}">
                <a16:creationId xmlns:a16="http://schemas.microsoft.com/office/drawing/2014/main" id="{6D266861-A10B-3A6C-4538-C1CACE89AFAA}"/>
              </a:ext>
            </a:extLst>
          </p:cNvPr>
          <p:cNvSpPr txBox="1">
            <a:spLocks/>
          </p:cNvSpPr>
          <p:nvPr/>
        </p:nvSpPr>
        <p:spPr>
          <a:xfrm>
            <a:off x="451950" y="539775"/>
            <a:ext cx="11340000" cy="90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" sz="4000" b="1"/>
              <a:t>Examples of raw materials in fishing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891492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9">
            <a:extLst>
              <a:ext uri="{FF2B5EF4-FFF2-40B4-BE49-F238E27FC236}">
                <a16:creationId xmlns:a16="http://schemas.microsoft.com/office/drawing/2014/main" id="{DCC231C8-C761-4B31-9B1C-C6D19248C6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E5D9DC-8CD0-AE8E-3ADB-9C9F31B31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7189"/>
            <a:ext cx="3374136" cy="5567891"/>
          </a:xfrm>
        </p:spPr>
        <p:txBody>
          <a:bodyPr>
            <a:normAutofit/>
          </a:bodyPr>
          <a:lstStyle/>
          <a:p>
            <a:r>
              <a:rPr lang="en" sz="5200"/>
              <a:t>Completion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2F58E9E-5B92-C2BB-706E-E34FC045EA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4539413"/>
              </p:ext>
            </p:extLst>
          </p:nvPr>
        </p:nvGraphicFramePr>
        <p:xfrm>
          <a:off x="5093208" y="620392"/>
          <a:ext cx="626364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04847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950" y="539775"/>
            <a:ext cx="11340000" cy="900000"/>
          </a:xfrm>
        </p:spPr>
        <p:txBody>
          <a:bodyPr>
            <a:normAutofit/>
          </a:bodyPr>
          <a:lstStyle/>
          <a:p>
            <a:r>
              <a:rPr lang="en" sz="4000" b="1"/>
              <a:t>Life below water: the blue bioeconomy</a:t>
            </a:r>
            <a:endParaRPr lang="en-GB" sz="40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1567665"/>
            <a:ext cx="5963265" cy="4798142"/>
          </a:xfrm>
        </p:spPr>
        <p:txBody>
          <a:bodyPr>
            <a:normAutofit/>
          </a:bodyPr>
          <a:lstStyle/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Who has ever eaten this?</a:t>
            </a:r>
          </a:p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What is this?</a:t>
            </a:r>
          </a:p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What are the ingredients?</a:t>
            </a:r>
          </a:p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What holds the rice together?</a:t>
            </a:r>
          </a:p>
          <a:p>
            <a:pPr marL="91440">
              <a:lnSpc>
                <a:spcPct val="100000"/>
              </a:lnSpc>
              <a:spcBef>
                <a:spcPts val="95"/>
              </a:spcBef>
            </a:pPr>
            <a:endParaRPr lang="nl-NL" sz="2400" dirty="0">
              <a:solidFill>
                <a:srgbClr val="3C165D"/>
              </a:solidFill>
              <a:latin typeface="+mj-lt"/>
              <a:cs typeface="Calibri"/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9631" y="6315864"/>
            <a:ext cx="10577280" cy="227777"/>
          </a:xfrm>
        </p:spPr>
        <p:txBody>
          <a:bodyPr/>
          <a:lstStyle/>
          <a:p>
            <a:r>
              <a:rPr lang="en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pPr/>
              <a:t>2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6CA993-BFD9-0A59-CB48-44E4E4F39E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40" y="1685925"/>
            <a:ext cx="4112960" cy="2736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2454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DD438F-5CF3-F399-B038-EC6628FBA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4805"/>
            <a:ext cx="10515600" cy="150588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" sz="5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EXTRA</a:t>
            </a:r>
          </a:p>
        </p:txBody>
      </p:sp>
      <p:pic>
        <p:nvPicPr>
          <p:cNvPr id="7" name="Graphic 6" descr="Add">
            <a:extLst>
              <a:ext uri="{FF2B5EF4-FFF2-40B4-BE49-F238E27FC236}">
                <a16:creationId xmlns:a16="http://schemas.microsoft.com/office/drawing/2014/main" id="{269BF558-4B86-8CB4-D2FB-A051A3379E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69322" y="1845426"/>
            <a:ext cx="4450303" cy="4450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6099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26.jpeg">
            <a:extLst>
              <a:ext uri="{FF2B5EF4-FFF2-40B4-BE49-F238E27FC236}">
                <a16:creationId xmlns:a16="http://schemas.microsoft.com/office/drawing/2014/main" id="{7D0E4FF1-79A0-9108-5B2B-85E67128D7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2988" r="19203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31610" y="365125"/>
            <a:ext cx="3822189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" sz="3100" b="1" dirty="0"/>
              <a:t>DIY: Making Seaweed Pesto</a:t>
            </a:r>
            <a:endParaRPr lang="en-US" sz="31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1610" y="2434201"/>
            <a:ext cx="3822189" cy="3742762"/>
          </a:xfrm>
        </p:spPr>
        <p:txBody>
          <a:bodyPr vert="horz" lIns="91440" tIns="45720" rIns="91440" bIns="45720" rtlCol="0">
            <a:normAutofit/>
          </a:bodyPr>
          <a:lstStyle/>
          <a:p>
            <a:pPr marL="205740">
              <a:spcBef>
                <a:spcPts val="95"/>
              </a:spcBef>
            </a:pPr>
            <a:r>
              <a:rPr lang="en" sz="2000" dirty="0" err="1">
                <a:solidFill>
                  <a:schemeClr val="tx1"/>
                </a:solidFill>
              </a:rPr>
              <a:t>Ingredients</a:t>
            </a:r>
            <a:r>
              <a:rPr lang="en" sz="2000" dirty="0">
                <a:solidFill>
                  <a:schemeClr val="tx1"/>
                </a:solidFill>
              </a:rPr>
              <a:t> </a:t>
            </a:r>
          </a:p>
          <a:p>
            <a:pPr marL="548640" indent="-3429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chemeClr val="tx1"/>
                </a:solidFill>
              </a:rPr>
              <a:t>40g wakame or kombu </a:t>
            </a:r>
          </a:p>
          <a:p>
            <a:pPr marL="548640" indent="-3429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chemeClr val="tx1"/>
                </a:solidFill>
              </a:rPr>
              <a:t>50g pine nuts </a:t>
            </a:r>
          </a:p>
          <a:p>
            <a:pPr marL="548640" indent="-3429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chemeClr val="tx1"/>
                </a:solidFill>
              </a:rPr>
              <a:t>1 clove garlic </a:t>
            </a:r>
          </a:p>
          <a:p>
            <a:pPr marL="548640" indent="-3429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chemeClr val="tx1"/>
                </a:solidFill>
              </a:rPr>
              <a:t>25g basil </a:t>
            </a:r>
          </a:p>
          <a:p>
            <a:pPr marL="548640" indent="-3429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chemeClr val="tx1"/>
                </a:solidFill>
              </a:rPr>
              <a:t>25g rocket </a:t>
            </a:r>
          </a:p>
          <a:p>
            <a:pPr marL="548640" indent="-3429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chemeClr val="tx1"/>
                </a:solidFill>
              </a:rPr>
              <a:t>25ml extra virgin olive oil </a:t>
            </a:r>
          </a:p>
          <a:p>
            <a:pPr marL="548640" indent="-3429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chemeClr val="tx1"/>
                </a:solidFill>
              </a:rPr>
              <a:t>1/2 tablespoon lemon juice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" sz="1200" kern="1200">
                <a:solidFill>
                  <a:srgbClr val="FFFFFF"/>
                </a:solidFill>
                <a:latin typeface="Calibri" panose="020F0502020204030204"/>
                <a:ea typeface="+mn-ea"/>
                <a:cs typeface="+mn-cs"/>
              </a:rPr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21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548617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26.jpeg">
            <a:extLst>
              <a:ext uri="{FF2B5EF4-FFF2-40B4-BE49-F238E27FC236}">
                <a16:creationId xmlns:a16="http://schemas.microsoft.com/office/drawing/2014/main" id="{7D0E4FF1-79A0-9108-5B2B-85E67128D7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2988" r="19203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31610" y="365125"/>
            <a:ext cx="3822189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" sz="3100" b="1" dirty="0"/>
              <a:t>DIY: Making Seaweed Pesto</a:t>
            </a:r>
            <a:endParaRPr lang="en-US" sz="31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06534" y="2027102"/>
            <a:ext cx="3822189" cy="3742762"/>
          </a:xfr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205740">
              <a:spcBef>
                <a:spcPts val="95"/>
              </a:spcBef>
            </a:pPr>
            <a:r>
              <a:rPr lang="en" sz="2000" dirty="0">
                <a:solidFill>
                  <a:schemeClr val="tx1"/>
                </a:solidFill>
              </a:rPr>
              <a:t>Preparation</a:t>
            </a:r>
          </a:p>
          <a:p>
            <a:pPr marL="205740">
              <a:spcBef>
                <a:spcPts val="95"/>
              </a:spcBef>
            </a:pPr>
            <a:endParaRPr lang="nl-NL" sz="2000" dirty="0">
              <a:solidFill>
                <a:schemeClr val="tx1"/>
              </a:solidFill>
            </a:endParaRPr>
          </a:p>
          <a:p>
            <a:pPr marL="662940" indent="-457200">
              <a:spcBef>
                <a:spcPts val="95"/>
              </a:spcBef>
              <a:buFont typeface="+mj-lt"/>
              <a:buAutoNum type="arabicPeriod"/>
            </a:pPr>
            <a:r>
              <a:rPr lang="en" sz="2000" dirty="0">
                <a:solidFill>
                  <a:schemeClr val="tx1"/>
                </a:solidFill>
              </a:rPr>
              <a:t>Let dried seaweed swell in water for 24 hours or wash fresh seaweed well</a:t>
            </a:r>
          </a:p>
          <a:p>
            <a:pPr marL="662940" indent="-457200">
              <a:spcBef>
                <a:spcPts val="95"/>
              </a:spcBef>
              <a:buFont typeface="+mj-lt"/>
              <a:buAutoNum type="arabicPeriod"/>
            </a:pPr>
            <a:endParaRPr lang="nl-NL" sz="2000" dirty="0">
              <a:solidFill>
                <a:schemeClr val="tx1"/>
              </a:solidFill>
            </a:endParaRPr>
          </a:p>
          <a:p>
            <a:pPr marL="662940" indent="-457200">
              <a:spcBef>
                <a:spcPts val="95"/>
              </a:spcBef>
              <a:buFont typeface="+mj-lt"/>
              <a:buAutoNum type="arabicPeriod"/>
            </a:pPr>
            <a:r>
              <a:rPr lang="en" sz="2000" dirty="0">
                <a:solidFill>
                  <a:schemeClr val="tx1"/>
                </a:solidFill>
              </a:rPr>
              <a:t>Cut it into large pieces</a:t>
            </a:r>
          </a:p>
          <a:p>
            <a:pPr marL="662940" indent="-457200">
              <a:spcBef>
                <a:spcPts val="95"/>
              </a:spcBef>
              <a:buFont typeface="+mj-lt"/>
              <a:buAutoNum type="arabicPeriod"/>
            </a:pPr>
            <a:endParaRPr lang="nl-NL" sz="2000" dirty="0">
              <a:solidFill>
                <a:schemeClr val="tx1"/>
              </a:solidFill>
            </a:endParaRPr>
          </a:p>
          <a:p>
            <a:pPr marL="662940" indent="-457200">
              <a:spcBef>
                <a:spcPts val="95"/>
              </a:spcBef>
              <a:buFont typeface="+mj-lt"/>
              <a:buAutoNum type="arabicPeriod"/>
            </a:pPr>
            <a:r>
              <a:rPr lang="en" sz="2000" dirty="0">
                <a:solidFill>
                  <a:schemeClr val="tx1"/>
                </a:solidFill>
              </a:rPr>
              <a:t>Place all ingredients in a food processor</a:t>
            </a:r>
          </a:p>
          <a:p>
            <a:pPr marL="662940" indent="-457200">
              <a:spcBef>
                <a:spcPts val="95"/>
              </a:spcBef>
              <a:buFont typeface="+mj-lt"/>
              <a:buAutoNum type="arabicPeriod"/>
            </a:pPr>
            <a:endParaRPr lang="nl-NL" sz="2000" dirty="0">
              <a:solidFill>
                <a:schemeClr val="tx1"/>
              </a:solidFill>
            </a:endParaRPr>
          </a:p>
          <a:p>
            <a:pPr marL="662940" indent="-457200">
              <a:spcBef>
                <a:spcPts val="95"/>
              </a:spcBef>
              <a:buFont typeface="+mj-lt"/>
              <a:buAutoNum type="arabicPeriod"/>
            </a:pPr>
            <a:r>
              <a:rPr lang="en" sz="2000" dirty="0">
                <a:solidFill>
                  <a:schemeClr val="tx1"/>
                </a:solidFill>
              </a:rPr>
              <a:t>Store in a jar</a:t>
            </a:r>
          </a:p>
          <a:p>
            <a:pPr marL="662940" indent="-457200">
              <a:spcBef>
                <a:spcPts val="95"/>
              </a:spcBef>
              <a:buFont typeface="+mj-lt"/>
              <a:buAutoNum type="arabicPeriod"/>
            </a:pPr>
            <a:endParaRPr lang="nl-NL" sz="2000" dirty="0">
              <a:solidFill>
                <a:schemeClr val="tx1"/>
              </a:solidFill>
            </a:endParaRPr>
          </a:p>
          <a:p>
            <a:pPr marL="205740">
              <a:spcBef>
                <a:spcPts val="95"/>
              </a:spcBef>
            </a:pPr>
            <a:r>
              <a:rPr lang="en" sz="2000" dirty="0">
                <a:solidFill>
                  <a:schemeClr val="tx1"/>
                </a:solidFill>
              </a:rPr>
              <a:t>Serve on toast or with pasta. Enjoy!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" sz="1200" kern="1200">
                <a:solidFill>
                  <a:srgbClr val="FFFFFF"/>
                </a:solidFill>
                <a:latin typeface="Calibri" panose="020F0502020204030204"/>
                <a:ea typeface="+mn-ea"/>
                <a:cs typeface="+mn-cs"/>
              </a:rPr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22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pic>
        <p:nvPicPr>
          <p:cNvPr id="3" name="object 54">
            <a:extLst>
              <a:ext uri="{FF2B5EF4-FFF2-40B4-BE49-F238E27FC236}">
                <a16:creationId xmlns:a16="http://schemas.microsoft.com/office/drawing/2014/main" id="{EC199D63-F7DB-F67E-3F11-A5603A041F30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8693" y="3429000"/>
            <a:ext cx="1883664" cy="2340864"/>
          </a:xfrm>
          <a:prstGeom prst="rect">
            <a:avLst/>
          </a:prstGeom>
        </p:spPr>
      </p:pic>
      <p:pic>
        <p:nvPicPr>
          <p:cNvPr id="4" name="object 43">
            <a:extLst>
              <a:ext uri="{FF2B5EF4-FFF2-40B4-BE49-F238E27FC236}">
                <a16:creationId xmlns:a16="http://schemas.microsoft.com/office/drawing/2014/main" id="{6E2D1060-3C9B-1BAB-367A-6DC26185771B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765458" y="6097905"/>
            <a:ext cx="4005917" cy="243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023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950" y="539775"/>
            <a:ext cx="11340000" cy="900000"/>
          </a:xfrm>
        </p:spPr>
        <p:txBody>
          <a:bodyPr>
            <a:normAutofit/>
          </a:bodyPr>
          <a:lstStyle/>
          <a:p>
            <a:r>
              <a:rPr lang="en" sz="4000" b="1"/>
              <a:t>Life below water: the blue bioeconomy</a:t>
            </a:r>
            <a:endParaRPr lang="en-GB" sz="40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1567665"/>
            <a:ext cx="5963265" cy="4798142"/>
          </a:xfrm>
        </p:spPr>
        <p:txBody>
          <a:bodyPr>
            <a:normAutofit/>
          </a:bodyPr>
          <a:lstStyle/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It is possible to use the raw materials from the sea sustainably and to protect the sea for the coming decades. </a:t>
            </a:r>
          </a:p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This is done in a blue bioeconomy. </a:t>
            </a:r>
          </a:p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How can we best realise the blue bioeconomy?</a:t>
            </a:r>
            <a:endParaRPr lang="en-US" sz="2400" dirty="0">
              <a:solidFill>
                <a:srgbClr val="3C165D"/>
              </a:solidFill>
              <a:latin typeface="+mj-lt"/>
              <a:cs typeface="Calibri"/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9631" y="6315864"/>
            <a:ext cx="10577280" cy="227777"/>
          </a:xfrm>
        </p:spPr>
        <p:txBody>
          <a:bodyPr/>
          <a:lstStyle/>
          <a:p>
            <a:r>
              <a:rPr lang="en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pPr/>
              <a:t>3</a:t>
            </a:fld>
            <a:endParaRPr lang="en-GB"/>
          </a:p>
        </p:txBody>
      </p:sp>
      <p:pic>
        <p:nvPicPr>
          <p:cNvPr id="7" name="Afbeelding 6">
            <a:hlinkClick r:id="rId2"/>
            <a:extLst>
              <a:ext uri="{FF2B5EF4-FFF2-40B4-BE49-F238E27FC236}">
                <a16:creationId xmlns:a16="http://schemas.microsoft.com/office/drawing/2014/main" id="{9598E927-145D-8A29-E0EE-5C2D41976C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000" y="1567665"/>
            <a:ext cx="5644049" cy="3154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354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950" y="539775"/>
            <a:ext cx="11340000" cy="900000"/>
          </a:xfrm>
        </p:spPr>
        <p:txBody>
          <a:bodyPr>
            <a:normAutofit/>
          </a:bodyPr>
          <a:lstStyle/>
          <a:p>
            <a:r>
              <a:rPr lang="en" sz="4000" b="1" dirty="0"/>
              <a:t>Examples of raw materials in fishing</a:t>
            </a:r>
            <a:endParaRPr lang="en-US" sz="4000" b="1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D4896574-AFE1-38BA-9A08-493CFB079B3F}"/>
              </a:ext>
            </a:extLst>
          </p:cNvPr>
          <p:cNvSpPr txBox="1"/>
          <p:nvPr/>
        </p:nvSpPr>
        <p:spPr>
          <a:xfrm>
            <a:off x="587555" y="2101039"/>
            <a:ext cx="9499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ASSIGNMENT 1: </a:t>
            </a:r>
            <a:br>
              <a:rPr lang="nl-NL" sz="2400" dirty="0">
                <a:solidFill>
                  <a:srgbClr val="3C165D"/>
                </a:solidFill>
                <a:latin typeface="+mj-lt"/>
                <a:cs typeface="Calibri"/>
              </a:rPr>
            </a:b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In pairs, write down all the raw materials from the fisheries &amp; aquaculture sector that you can think of.</a:t>
            </a:r>
          </a:p>
          <a:p>
            <a:pPr algn="ctr"/>
            <a:endParaRPr lang="en-GB" sz="2400" dirty="0">
              <a:solidFill>
                <a:srgbClr val="3C165D"/>
              </a:solidFill>
              <a:latin typeface="+mj-lt"/>
              <a:cs typeface="Calibri"/>
            </a:endParaRPr>
          </a:p>
          <a:p>
            <a:pPr algn="ctr"/>
            <a:r>
              <a:rPr lang="en" sz="3200" b="1" dirty="0">
                <a:solidFill>
                  <a:srgbClr val="C00000"/>
                </a:solidFill>
                <a:latin typeface="+mj-lt"/>
              </a:rPr>
              <a:t>You </a:t>
            </a:r>
            <a:r>
              <a:rPr lang="en" sz="3200" b="1" dirty="0" err="1">
                <a:solidFill>
                  <a:srgbClr val="C00000"/>
                </a:solidFill>
                <a:latin typeface="+mj-lt"/>
              </a:rPr>
              <a:t>have </a:t>
            </a:r>
            <a:r>
              <a:rPr lang="en" sz="3200" b="1" dirty="0">
                <a:solidFill>
                  <a:srgbClr val="C00000"/>
                </a:solidFill>
                <a:latin typeface="+mj-lt"/>
              </a:rPr>
              <a:t>2 </a:t>
            </a:r>
            <a:r>
              <a:rPr lang="en" sz="3200" b="1" dirty="0" err="1">
                <a:solidFill>
                  <a:srgbClr val="C00000"/>
                </a:solidFill>
                <a:latin typeface="+mj-lt"/>
              </a:rPr>
              <a:t>minutes</a:t>
            </a:r>
            <a:endParaRPr lang="en-US" sz="3200" b="1" dirty="0">
              <a:solidFill>
                <a:srgbClr val="C00000"/>
              </a:solidFill>
              <a:latin typeface="+mj-lt"/>
            </a:endParaRPr>
          </a:p>
          <a:p>
            <a:pPr algn="ctr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72267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950" y="539775"/>
            <a:ext cx="11340000" cy="900000"/>
          </a:xfrm>
        </p:spPr>
        <p:txBody>
          <a:bodyPr>
            <a:normAutofit/>
          </a:bodyPr>
          <a:lstStyle/>
          <a:p>
            <a:r>
              <a:rPr lang="en" sz="4000" b="1" dirty="0"/>
              <a:t>Examples of raw materials in fishing</a:t>
            </a:r>
            <a:endParaRPr lang="en-US" sz="4000" b="1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6D578813-D5B1-032B-5B4A-7E84E4A1B9F5}"/>
              </a:ext>
            </a:extLst>
          </p:cNvPr>
          <p:cNvSpPr/>
          <p:nvPr/>
        </p:nvSpPr>
        <p:spPr>
          <a:xfrm>
            <a:off x="477187" y="5896380"/>
            <a:ext cx="10566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dirty="0" err="1">
                <a:latin typeface="+mj-lt"/>
              </a:rPr>
              <a:t>Source </a:t>
            </a:r>
            <a:r>
              <a:rPr lang="en" dirty="0">
                <a:latin typeface="+mj-lt"/>
              </a:rPr>
              <a:t>: Bio-based Industries Consortium (2019), Examples of bioeconomy feedstocks. </a:t>
            </a:r>
            <a:r>
              <a:rPr lang="en" dirty="0">
                <a:latin typeface="+mj-lt"/>
                <a:hlinkClick r:id="rId2"/>
              </a:rPr>
              <a:t>https://ec.europa.eu/knowledge4policy/glossary/feedstock_en</a:t>
            </a:r>
            <a:endParaRPr lang="en-GB" dirty="0">
              <a:latin typeface="+mj-lt"/>
            </a:endParaRPr>
          </a:p>
          <a:p>
            <a:endParaRPr lang="en-GB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4058DCB2-510F-9B9B-DCCC-BD938A8AE057}"/>
              </a:ext>
            </a:extLst>
          </p:cNvPr>
          <p:cNvSpPr txBox="1"/>
          <p:nvPr/>
        </p:nvSpPr>
        <p:spPr>
          <a:xfrm>
            <a:off x="379123" y="1959917"/>
            <a:ext cx="1143375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algae </a:t>
            </a:r>
          </a:p>
          <a:p>
            <a:pPr marL="457200" indent="-457200">
              <a:buFont typeface="Arial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crustaceans (including by-products: shrimp tails, crab shells) </a:t>
            </a:r>
          </a:p>
          <a:p>
            <a:pPr marL="457200" indent="-457200">
              <a:buFont typeface="Arial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shellfish (including by-products: scallop shells, mussel shells) </a:t>
            </a:r>
          </a:p>
          <a:p>
            <a:pPr marL="457200" indent="-457200">
              <a:buFont typeface="Arial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other invertebrates (such as jellyfish), provided they are sustainably produced</a:t>
            </a:r>
          </a:p>
          <a:p>
            <a:pPr marL="457200" indent="-457200">
              <a:buFont typeface="Arial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fish </a:t>
            </a:r>
          </a:p>
          <a:p>
            <a:pPr marL="457200" indent="-457200">
              <a:buFont typeface="Arial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by-products of fish: bones, skin, intestines, heads, tails, fins, scales, fish oil, blood, fish excrement</a:t>
            </a:r>
          </a:p>
          <a:p>
            <a:pPr marL="457200" indent="-457200">
              <a:buFont typeface="Arial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aquatic plants</a:t>
            </a:r>
            <a:endParaRPr lang="en-GB" sz="2400" dirty="0">
              <a:solidFill>
                <a:srgbClr val="3C165D"/>
              </a:solidFill>
              <a:latin typeface="+mj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48374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48F6B-B59D-6478-A467-0F80BB3A02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9037" y="1523602"/>
            <a:ext cx="11340000" cy="900000"/>
          </a:xfrm>
        </p:spPr>
        <p:txBody>
          <a:bodyPr/>
          <a:lstStyle/>
          <a:p>
            <a:r>
              <a:rPr lang="en" dirty="0"/>
              <a:t>ASSIGNMENT 2: Corner work: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C3D60D-D817-5F43-DEDE-B22C211CAE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6825" y="2493409"/>
            <a:ext cx="11352212" cy="1715455"/>
          </a:xfrm>
        </p:spPr>
        <p:txBody>
          <a:bodyPr>
            <a:normAutofit fontScale="92500"/>
          </a:bodyPr>
          <a:lstStyle/>
          <a:p>
            <a:pPr marL="342900" indent="-342900">
              <a:buFontTx/>
              <a:buChar char="-"/>
            </a:pPr>
            <a:r>
              <a:rPr lang="en" dirty="0">
                <a:solidFill>
                  <a:schemeClr val="accent1"/>
                </a:solidFill>
              </a:rPr>
              <a:t>Divide the class into 4 groups.</a:t>
            </a:r>
          </a:p>
          <a:p>
            <a:pPr marL="342900" indent="-342900">
              <a:buFontTx/>
              <a:buChar char="-"/>
            </a:pPr>
            <a:r>
              <a:rPr lang="en" dirty="0">
                <a:solidFill>
                  <a:schemeClr val="accent1"/>
                </a:solidFill>
              </a:rPr>
              <a:t>Each group starts in one of the 4 corners of the classroom.</a:t>
            </a:r>
          </a:p>
          <a:p>
            <a:pPr marL="342900" indent="-342900">
              <a:buFontTx/>
              <a:buChar char="-"/>
            </a:pPr>
            <a:r>
              <a:rPr lang="en" dirty="0">
                <a:solidFill>
                  <a:schemeClr val="accent1"/>
                </a:solidFill>
              </a:rPr>
              <a:t>At each corner you will see a YouTube video in which you have to answer a number of questions.</a:t>
            </a:r>
          </a:p>
          <a:p>
            <a:pPr marL="342900" indent="-342900">
              <a:buFontTx/>
              <a:buChar char="-"/>
            </a:pPr>
            <a:r>
              <a:rPr lang="en" dirty="0">
                <a:solidFill>
                  <a:schemeClr val="accent1"/>
                </a:solidFill>
              </a:rPr>
              <a:t>The assignments are listed in the workbook.</a:t>
            </a:r>
          </a:p>
          <a:p>
            <a:pPr marL="342900" indent="-342900">
              <a:buFontTx/>
              <a:buChar char="-"/>
            </a:pPr>
            <a:endParaRPr lang="nl-BE" dirty="0">
              <a:solidFill>
                <a:schemeClr val="accent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889E98-CE63-12D7-76BF-FF1D412A1D6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06825" y="4459800"/>
            <a:ext cx="11352212" cy="1583115"/>
          </a:xfrm>
        </p:spPr>
        <p:txBody>
          <a:bodyPr/>
          <a:lstStyle/>
          <a:p>
            <a:r>
              <a:rPr lang="en" sz="2400" dirty="0">
                <a:solidFill>
                  <a:srgbClr val="FF0000"/>
                </a:solidFill>
              </a:rPr>
              <a:t>During the corner work, students are given 5 to 10 minutes per corner </a:t>
            </a:r>
            <a:br>
              <a:rPr lang="nl-NL" sz="2400" dirty="0">
                <a:solidFill>
                  <a:srgbClr val="FF0000"/>
                </a:solidFill>
              </a:rPr>
            </a:br>
            <a:r>
              <a:rPr lang="en" sz="2400" dirty="0">
                <a:solidFill>
                  <a:srgbClr val="FF0000"/>
                </a:solidFill>
              </a:rPr>
              <a:t>to complete the assignment.</a:t>
            </a:r>
          </a:p>
          <a:p>
            <a:r>
              <a:rPr lang="en" sz="2400" dirty="0">
                <a:solidFill>
                  <a:srgbClr val="FF0000"/>
                </a:solidFill>
              </a:rPr>
              <a:t>Once each corner is completed, students move clockwise.</a:t>
            </a:r>
          </a:p>
          <a:p>
            <a:endParaRPr lang="nl-BE" sz="2400" dirty="0">
              <a:solidFill>
                <a:srgbClr val="FF0000"/>
              </a:solidFill>
            </a:endParaRPr>
          </a:p>
        </p:txBody>
      </p:sp>
      <p:sp>
        <p:nvSpPr>
          <p:cNvPr id="8" name="Titel 12">
            <a:extLst>
              <a:ext uri="{FF2B5EF4-FFF2-40B4-BE49-F238E27FC236}">
                <a16:creationId xmlns:a16="http://schemas.microsoft.com/office/drawing/2014/main" id="{E31C723B-6DAF-C6F1-C212-747CB0146F75}"/>
              </a:ext>
            </a:extLst>
          </p:cNvPr>
          <p:cNvSpPr txBox="1">
            <a:spLocks/>
          </p:cNvSpPr>
          <p:nvPr/>
        </p:nvSpPr>
        <p:spPr>
          <a:xfrm>
            <a:off x="451950" y="539775"/>
            <a:ext cx="11340000" cy="90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" sz="4000" b="1"/>
              <a:t>Examples of raw materials in fishing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819644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A2F07-C036-5CEB-CE4C-8C247AAA5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>
            <a:normAutofit/>
          </a:bodyPr>
          <a:lstStyle/>
          <a:p>
            <a:r>
              <a:rPr lang="en" b="1" dirty="0"/>
              <a:t>Corner 1: Will we soon be eating seaweed from the North Sea?</a:t>
            </a:r>
          </a:p>
        </p:txBody>
      </p:sp>
      <p:pic>
        <p:nvPicPr>
          <p:cNvPr id="1026" name="Picture 2" descr="Kan je zeewier verantwoord eten? - ASC Belgium">
            <a:extLst>
              <a:ext uri="{FF2B5EF4-FFF2-40B4-BE49-F238E27FC236}">
                <a16:creationId xmlns:a16="http://schemas.microsoft.com/office/drawing/2014/main" id="{B71F6E29-1416-6363-8895-6E8094C9E8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83188" y="987425"/>
            <a:ext cx="6172200" cy="4873625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9EEAC703-1A44-4755-2716-AE43C8CCAC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en" dirty="0"/>
              <a:t>Seaweed is a sustainable product</a:t>
            </a:r>
          </a:p>
          <a:p>
            <a:pPr marL="342900" indent="-342900">
              <a:buFontTx/>
              <a:buChar char="-"/>
            </a:pPr>
            <a:r>
              <a:rPr lang="en" dirty="0"/>
              <a:t>The North Sea is ideal for the production of seaweed</a:t>
            </a:r>
          </a:p>
          <a:p>
            <a:pPr marL="342900" indent="-342900">
              <a:buFontTx/>
              <a:buChar char="-"/>
            </a:pPr>
            <a:r>
              <a:rPr lang="en" dirty="0"/>
              <a:t>Can be used as a meat substitute</a:t>
            </a:r>
          </a:p>
          <a:p>
            <a:pPr marL="342900" indent="-342900">
              <a:buFontTx/>
              <a:buChar char="-"/>
            </a:pPr>
            <a:r>
              <a:rPr lang="en" dirty="0"/>
              <a:t>Can be used as a salt substitute</a:t>
            </a:r>
          </a:p>
          <a:p>
            <a:pPr marL="342900" indent="-342900">
              <a:buFontTx/>
              <a:buChar char="-"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162843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object 52">
            <a:extLst>
              <a:ext uri="{FF2B5EF4-FFF2-40B4-BE49-F238E27FC236}">
                <a16:creationId xmlns:a16="http://schemas.microsoft.com/office/drawing/2014/main" id="{D6746380-D371-A274-CBEA-C55A6915B59E}"/>
              </a:ext>
            </a:extLst>
          </p:cNvPr>
          <p:cNvPicPr/>
          <p:nvPr/>
        </p:nvPicPr>
        <p:blipFill rotWithShape="1">
          <a:blip r:embed="rId2" cstate="print"/>
          <a:srcRect t="676" b="4649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31610" y="365125"/>
            <a:ext cx="3822189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" sz="3700" b="1" dirty="0"/>
              <a:t>The Blue Bioeconomy: Seaweed Potential</a:t>
            </a:r>
            <a:endParaRPr lang="en-US" sz="37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1610" y="2434201"/>
            <a:ext cx="3822189" cy="3742762"/>
          </a:xfrm>
        </p:spPr>
        <p:txBody>
          <a:bodyPr vert="horz" lIns="91440" tIns="45720" rIns="91440" bIns="45720" rtlCol="0">
            <a:normAutofit/>
          </a:bodyPr>
          <a:lstStyle/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1900" dirty="0">
                <a:solidFill>
                  <a:schemeClr val="tx1"/>
                </a:solidFill>
              </a:rPr>
              <a:t>Saltwater covers as much as 70 percent of the earth's surface and is full of 'seaweed’ </a:t>
            </a: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1900" dirty="0">
                <a:solidFill>
                  <a:schemeClr val="tx1"/>
                </a:solidFill>
              </a:rPr>
              <a:t>'Seaweed' is a plant-like organism that grows on the coast and attaches itself to a rock or other hard surface </a:t>
            </a: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1900" dirty="0">
                <a:solidFill>
                  <a:schemeClr val="tx1"/>
                </a:solidFill>
              </a:rPr>
              <a:t>Seaweed does not consume scarce resources </a:t>
            </a: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1900" dirty="0">
                <a:solidFill>
                  <a:schemeClr val="tx1"/>
                </a:solidFill>
              </a:rPr>
              <a:t>Unlike other crops, almost all of seaweed is edible.</a:t>
            </a:r>
            <a:endParaRPr lang="en-US" sz="1900" dirty="0">
              <a:solidFill>
                <a:schemeClr val="tx1"/>
              </a:solidFill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" sz="1200" kern="1200" dirty="0" err="1">
                <a:solidFill>
                  <a:srgbClr val="FFFFFF"/>
                </a:solidFill>
                <a:latin typeface="Calibri" panose="020F0502020204030204"/>
                <a:ea typeface="+mn-ea"/>
                <a:cs typeface="+mn-cs"/>
              </a:rPr>
              <a:t>BioBeo</a:t>
            </a:r>
            <a:endParaRPr lang="en-US" sz="1200" kern="1200" dirty="0">
              <a:solidFill>
                <a:srgbClr val="FFFFFF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8</a:t>
            </a:fld>
            <a:endParaRPr lang="en-US" sz="1200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71586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object 52">
            <a:extLst>
              <a:ext uri="{FF2B5EF4-FFF2-40B4-BE49-F238E27FC236}">
                <a16:creationId xmlns:a16="http://schemas.microsoft.com/office/drawing/2014/main" id="{D6746380-D371-A274-CBEA-C55A6915B59E}"/>
              </a:ext>
            </a:extLst>
          </p:cNvPr>
          <p:cNvPicPr/>
          <p:nvPr/>
        </p:nvPicPr>
        <p:blipFill rotWithShape="1">
          <a:blip r:embed="rId2" cstate="print"/>
          <a:srcRect t="676" b="4649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31610" y="365125"/>
            <a:ext cx="3822189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" sz="3700" b="1" dirty="0"/>
              <a:t>The Blue Bioeconomy: Seaweed Potential</a:t>
            </a:r>
            <a:endParaRPr lang="en-US" sz="37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1610" y="2434201"/>
            <a:ext cx="3822189" cy="3742762"/>
          </a:xfrm>
        </p:spPr>
        <p:txBody>
          <a:bodyPr vert="horz" lIns="91440" tIns="45720" rIns="91440" bIns="45720" rtlCol="0">
            <a:normAutofit/>
          </a:bodyPr>
          <a:lstStyle/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1900" dirty="0">
                <a:solidFill>
                  <a:schemeClr val="tx1"/>
                </a:solidFill>
              </a:rPr>
              <a:t>Seaweed contains more protein than steak and more iron than spinach. </a:t>
            </a: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1900" dirty="0">
                <a:solidFill>
                  <a:schemeClr val="tx1"/>
                </a:solidFill>
              </a:rPr>
              <a:t>They grow in salt water, double in size every day and absorb CO</a:t>
            </a:r>
            <a:r>
              <a:rPr lang="en" sz="1900" baseline="-25000" dirty="0">
                <a:solidFill>
                  <a:schemeClr val="tx1"/>
                </a:solidFill>
              </a:rPr>
              <a:t>2</a:t>
            </a:r>
            <a:r>
              <a:rPr lang="en" sz="1900" dirty="0">
                <a:solidFill>
                  <a:schemeClr val="tx1"/>
                </a:solidFill>
              </a:rPr>
              <a:t>.</a:t>
            </a:r>
            <a:endParaRPr lang="en" sz="1900" baseline="-25000" dirty="0">
              <a:solidFill>
                <a:schemeClr val="tx1"/>
              </a:solidFill>
            </a:endParaRP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1900" dirty="0">
                <a:solidFill>
                  <a:schemeClr val="tx1"/>
                </a:solidFill>
              </a:rPr>
              <a:t>In Asia it is eaten a lot. Are you ready for it?</a:t>
            </a:r>
            <a:endParaRPr lang="en-US" sz="1900" dirty="0">
              <a:solidFill>
                <a:schemeClr val="tx1"/>
              </a:solidFill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" sz="1200" kern="1200" dirty="0" err="1">
                <a:solidFill>
                  <a:srgbClr val="FFFFFF"/>
                </a:solidFill>
                <a:latin typeface="Calibri" panose="020F0502020204030204"/>
                <a:ea typeface="+mn-ea"/>
                <a:cs typeface="+mn-cs"/>
              </a:rPr>
              <a:t>BioBeo</a:t>
            </a:r>
            <a:endParaRPr lang="en-US" sz="1200" kern="1200" dirty="0">
              <a:solidFill>
                <a:srgbClr val="FFFFFF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9</a:t>
            </a:fld>
            <a:endParaRPr lang="en-US" sz="1200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195371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87E0A82270E447ABB149B18B708FB7" ma:contentTypeVersion="36" ma:contentTypeDescription="Een nieuw document maken." ma:contentTypeScope="" ma:versionID="4762e01c9c574f5cf5f549628ef7bb2c">
  <xsd:schema xmlns:xsd="http://www.w3.org/2001/XMLSchema" xmlns:xs="http://www.w3.org/2001/XMLSchema" xmlns:p="http://schemas.microsoft.com/office/2006/metadata/properties" xmlns:ns3="38e4c7b3-876e-4986-a76a-b175cc053150" xmlns:ns4="a88ec169-906e-4370-9640-4e5c35bb318a" targetNamespace="http://schemas.microsoft.com/office/2006/metadata/properties" ma:root="true" ma:fieldsID="4d32e838c27ecb4e6a0d5aa72891b152" ns3:_="" ns4:_="">
    <xsd:import namespace="38e4c7b3-876e-4986-a76a-b175cc053150"/>
    <xsd:import namespace="a88ec169-906e-4370-9640-4e5c35bb318a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Math_Settings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Distribution_Groups" minOccurs="0"/>
                <xsd:element ref="ns4:LMS_Mapping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GenerationTime" minOccurs="0"/>
                <xsd:element ref="ns4:MediaServiceEventHashCode" minOccurs="0"/>
                <xsd:element ref="ns4:Teams_Channel_Section_Location" minOccurs="0"/>
                <xsd:element ref="ns4:MediaServiceAutoKeyPoints" minOccurs="0"/>
                <xsd:element ref="ns4:MediaServiceKeyPoints" minOccurs="0"/>
                <xsd:element ref="ns4:MediaLengthInSeconds" minOccurs="0"/>
                <xsd:element ref="ns4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4c7b3-876e-4986-a76a-b175cc05315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int-hash delen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8ec169-906e-4370-9640-4e5c35bb31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NotebookType" ma:index="17" nillable="true" ma:displayName="Notebook Type" ma:internalName="NotebookType">
      <xsd:simpleType>
        <xsd:restriction base="dms:Text"/>
      </xsd:simpleType>
    </xsd:element>
    <xsd:element name="FolderType" ma:index="18" nillable="true" ma:displayName="Folder Type" ma:internalName="FolderType">
      <xsd:simpleType>
        <xsd:restriction base="dms:Text"/>
      </xsd:simpleType>
    </xsd:element>
    <xsd:element name="CultureName" ma:index="19" nillable="true" ma:displayName="Culture Name" ma:internalName="CultureName">
      <xsd:simpleType>
        <xsd:restriction base="dms:Text"/>
      </xsd:simpleType>
    </xsd:element>
    <xsd:element name="AppVersion" ma:index="20" nillable="true" ma:displayName="App Version" ma:internalName="AppVersion">
      <xsd:simpleType>
        <xsd:restriction base="dms:Text"/>
      </xsd:simpleType>
    </xsd:element>
    <xsd:element name="TeamsChannelId" ma:index="21" nillable="true" ma:displayName="Teams Channel Id" ma:internalName="TeamsChannelId">
      <xsd:simpleType>
        <xsd:restriction base="dms:Text"/>
      </xsd:simpleType>
    </xsd:element>
    <xsd:element name="Owner" ma:index="22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23" nillable="true" ma:displayName="Math Settings" ma:internalName="Math_Settings">
      <xsd:simpleType>
        <xsd:restriction base="dms:Text"/>
      </xsd:simpleType>
    </xsd:element>
    <xsd:element name="DefaultSectionNames" ma:index="24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25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26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7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8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9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30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Teachers" ma:index="31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32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33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34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35" nillable="true" ma:displayName="Is Collaboration Space Locked" ma:internalName="Is_Collaboration_Space_Locked">
      <xsd:simpleType>
        <xsd:restriction base="dms:Boolean"/>
      </xsd:simpleType>
    </xsd:element>
    <xsd:element name="IsNotebookLocked" ma:index="36" nillable="true" ma:displayName="Is Notebook Locked" ma:internalName="IsNotebookLocked">
      <xsd:simpleType>
        <xsd:restriction base="dms:Boolean"/>
      </xsd:simpleType>
    </xsd:element>
    <xsd:element name="MediaServiceGenerationTime" ma:index="3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8" nillable="true" ma:displayName="MediaServiceEventHashCode" ma:hidden="true" ma:internalName="MediaServiceEventHashCode" ma:readOnly="true">
      <xsd:simpleType>
        <xsd:restriction base="dms:Text"/>
      </xsd:simpleType>
    </xsd:element>
    <xsd:element name="Teams_Channel_Section_Location" ma:index="39" nillable="true" ma:displayName="Teams Channel Section Location" ma:internalName="Teams_Channel_Section_Location">
      <xsd:simpleType>
        <xsd:restriction base="dms:Text"/>
      </xsd:simpleType>
    </xsd:element>
    <xsd:element name="MediaServiceAutoKeyPoints" ma:index="4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4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42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43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efaultSectionNames xmlns="a88ec169-906e-4370-9640-4e5c35bb318a" xsi:nil="true"/>
    <LMS_Mappings xmlns="a88ec169-906e-4370-9640-4e5c35bb318a" xsi:nil="true"/>
    <Invited_Teachers xmlns="a88ec169-906e-4370-9640-4e5c35bb318a" xsi:nil="true"/>
    <NotebookType xmlns="a88ec169-906e-4370-9640-4e5c35bb318a" xsi:nil="true"/>
    <Teachers xmlns="a88ec169-906e-4370-9640-4e5c35bb318a">
      <UserInfo>
        <DisplayName/>
        <AccountId xsi:nil="true"/>
        <AccountType/>
      </UserInfo>
    </Teachers>
    <Student_Groups xmlns="a88ec169-906e-4370-9640-4e5c35bb318a">
      <UserInfo>
        <DisplayName/>
        <AccountId xsi:nil="true"/>
        <AccountType/>
      </UserInfo>
    </Student_Groups>
    <Teams_Channel_Section_Location xmlns="a88ec169-906e-4370-9640-4e5c35bb318a" xsi:nil="true"/>
    <TeamsChannelId xmlns="a88ec169-906e-4370-9640-4e5c35bb318a" xsi:nil="true"/>
    <Invited_Students xmlns="a88ec169-906e-4370-9640-4e5c35bb318a" xsi:nil="true"/>
    <Students xmlns="a88ec169-906e-4370-9640-4e5c35bb318a">
      <UserInfo>
        <DisplayName/>
        <AccountId xsi:nil="true"/>
        <AccountType/>
      </UserInfo>
    </Students>
    <Math_Settings xmlns="a88ec169-906e-4370-9640-4e5c35bb318a" xsi:nil="true"/>
    <_activity xmlns="a88ec169-906e-4370-9640-4e5c35bb318a" xsi:nil="true"/>
    <AppVersion xmlns="a88ec169-906e-4370-9640-4e5c35bb318a" xsi:nil="true"/>
    <IsNotebookLocked xmlns="a88ec169-906e-4370-9640-4e5c35bb318a" xsi:nil="true"/>
    <FolderType xmlns="a88ec169-906e-4370-9640-4e5c35bb318a" xsi:nil="true"/>
    <Distribution_Groups xmlns="a88ec169-906e-4370-9640-4e5c35bb318a" xsi:nil="true"/>
    <Templates xmlns="a88ec169-906e-4370-9640-4e5c35bb318a" xsi:nil="true"/>
    <Self_Registration_Enabled xmlns="a88ec169-906e-4370-9640-4e5c35bb318a" xsi:nil="true"/>
    <Has_Teacher_Only_SectionGroup xmlns="a88ec169-906e-4370-9640-4e5c35bb318a" xsi:nil="true"/>
    <CultureName xmlns="a88ec169-906e-4370-9640-4e5c35bb318a" xsi:nil="true"/>
    <Is_Collaboration_Space_Locked xmlns="a88ec169-906e-4370-9640-4e5c35bb318a" xsi:nil="true"/>
    <Owner xmlns="a88ec169-906e-4370-9640-4e5c35bb318a">
      <UserInfo>
        <DisplayName/>
        <AccountId xsi:nil="true"/>
        <AccountType/>
      </UserInfo>
    </Owner>
  </documentManagement>
</p:properties>
</file>

<file path=customXml/itemProps1.xml><?xml version="1.0" encoding="utf-8"?>
<ds:datastoreItem xmlns:ds="http://schemas.openxmlformats.org/officeDocument/2006/customXml" ds:itemID="{F7FB17D0-351F-497A-8E47-B48658F260B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B84DAE0-912A-4CCF-A9AD-ABC346D138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8e4c7b3-876e-4986-a76a-b175cc053150"/>
    <ds:schemaRef ds:uri="a88ec169-906e-4370-9640-4e5c35bb31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98D0EF1-E2D5-4112-915D-555845056FBC}">
  <ds:schemaRefs>
    <ds:schemaRef ds:uri="http://purl.org/dc/dcmitype/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a88ec169-906e-4370-9640-4e5c35bb318a"/>
    <ds:schemaRef ds:uri="38e4c7b3-876e-4986-a76a-b175cc05315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876</Words>
  <Application>Microsoft Office PowerPoint</Application>
  <PresentationFormat>Breedbeeld</PresentationFormat>
  <Paragraphs>133</Paragraphs>
  <Slides>22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bold</vt:lpstr>
      <vt:lpstr>Calibri Light</vt:lpstr>
      <vt:lpstr>Wingdings</vt:lpstr>
      <vt:lpstr>Office Theme</vt:lpstr>
      <vt:lpstr>Bioeconomy: Life below water</vt:lpstr>
      <vt:lpstr>Life below water: the blue bioeconomy</vt:lpstr>
      <vt:lpstr>Life below water: the blue bioeconomy</vt:lpstr>
      <vt:lpstr>Examples of raw materials in fishing</vt:lpstr>
      <vt:lpstr>Examples of raw materials in fishing</vt:lpstr>
      <vt:lpstr>ASSIGNMENT 2: Corner work:</vt:lpstr>
      <vt:lpstr>Corner 1: Will we soon be eating seaweed from the North Sea?</vt:lpstr>
      <vt:lpstr>The Blue Bioeconomy: Seaweed Potential</vt:lpstr>
      <vt:lpstr>The Blue Bioeconomy: Seaweed Potential</vt:lpstr>
      <vt:lpstr>The Blue Bioeconomy: Seaweed as Food</vt:lpstr>
      <vt:lpstr>Corner 2: The blue bioeconomy: clothing</vt:lpstr>
      <vt:lpstr>Corner 3: Ohoo</vt:lpstr>
      <vt:lpstr>Corner 4: Marinatex </vt:lpstr>
      <vt:lpstr>Additional examples  of the  blue bioeconomy</vt:lpstr>
      <vt:lpstr>The Blue Bioeconomy: Cosmetics</vt:lpstr>
      <vt:lpstr>The Blue Bioeconomy: Food</vt:lpstr>
      <vt:lpstr>The blue bioeconomy : accessories</vt:lpstr>
      <vt:lpstr>ASSIGNMENT 3:</vt:lpstr>
      <vt:lpstr>Completion</vt:lpstr>
      <vt:lpstr>EXTRA</vt:lpstr>
      <vt:lpstr>DIY: Making Seaweed Pesto</vt:lpstr>
      <vt:lpstr>DIY: Making Seaweed Pesto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Bart Hempen</dc:creator>
  <cp:lastModifiedBy>Bart Hempen</cp:lastModifiedBy>
  <cp:revision>16</cp:revision>
  <dcterms:created xsi:type="dcterms:W3CDTF">2023-06-02T08:06:54Z</dcterms:created>
  <dcterms:modified xsi:type="dcterms:W3CDTF">2024-12-12T14:11:29Z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0x0101007787E0A82270E447ABB149B18B708FB7</vt:lpwstr>
  </property>
</Properties>
</file>