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387">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M0tyeAty3ca+HR4WqXgXjTj/dC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E566476-3B44-4B26-9910-CE12B9F5E592}">
  <a:tblStyle styleId="{1E566476-3B44-4B26-9910-CE12B9F5E59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8F9"/>
          </a:solidFill>
        </a:fill>
      </a:tcStyle>
    </a:wholeTbl>
    <a:band1H>
      <a:tcTxStyle b="off" i="off"/>
      <a:tcStyle>
        <a:tcBdr/>
        <a:fill>
          <a:solidFill>
            <a:srgbClr val="DEF1F3"/>
          </a:solidFill>
        </a:fill>
      </a:tcStyle>
    </a:band1H>
    <a:band2H>
      <a:tcTxStyle b="off" i="off"/>
      <a:tcStyle>
        <a:tcBdr/>
      </a:tcStyle>
    </a:band2H>
    <a:band1V>
      <a:tcTxStyle b="off" i="off"/>
      <a:tcStyle>
        <a:tcBdr/>
        <a:fill>
          <a:solidFill>
            <a:srgbClr val="DEF1F3"/>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176" y="966"/>
      </p:cViewPr>
      <p:guideLst>
        <p:guide pos="3840"/>
        <p:guide orient="horz" pos="23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 name="Google Shape;1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 name="Google Shape;1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 name="Google Shape;15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6" name="Google Shape;16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3" name="Google Shape;26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3" name="Google Shape;3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0" name="Google Shape;34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9" name="Google Shape;36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9" name="Google Shape;37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0" name="Google Shape;41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cSld name="Title Slide ">
    <p:spTree>
      <p:nvGrpSpPr>
        <p:cNvPr id="1" name="Shape 14"/>
        <p:cNvGrpSpPr/>
        <p:nvPr/>
      </p:nvGrpSpPr>
      <p:grpSpPr>
        <a:xfrm>
          <a:off x="0" y="0"/>
          <a:ext cx="0" cy="0"/>
          <a:chOff x="0" y="0"/>
          <a:chExt cx="0" cy="0"/>
        </a:xfrm>
      </p:grpSpPr>
      <p:pic>
        <p:nvPicPr>
          <p:cNvPr id="15" name="Google Shape;15;p33"/>
          <p:cNvPicPr preferRelativeResize="0"/>
          <p:nvPr/>
        </p:nvPicPr>
        <p:blipFill rotWithShape="1">
          <a:blip r:embed="rId2">
            <a:alphaModFix/>
          </a:blip>
          <a:srcRect l="22" r="23"/>
          <a:stretch/>
        </p:blipFill>
        <p:spPr>
          <a:xfrm>
            <a:off x="8738441" y="3428999"/>
            <a:ext cx="3453558" cy="3429001"/>
          </a:xfrm>
          <a:prstGeom prst="rect">
            <a:avLst/>
          </a:prstGeom>
          <a:noFill/>
          <a:ln>
            <a:noFill/>
          </a:ln>
        </p:spPr>
      </p:pic>
      <p:pic>
        <p:nvPicPr>
          <p:cNvPr id="17" name="Google Shape;17;p33"/>
          <p:cNvPicPr preferRelativeResize="0"/>
          <p:nvPr/>
        </p:nvPicPr>
        <p:blipFill rotWithShape="1">
          <a:blip r:embed="rId3">
            <a:alphaModFix/>
          </a:blip>
          <a:srcRect/>
          <a:stretch/>
        </p:blipFill>
        <p:spPr>
          <a:xfrm>
            <a:off x="9930254" y="261564"/>
            <a:ext cx="1849484" cy="909329"/>
          </a:xfrm>
          <a:prstGeom prst="rect">
            <a:avLst/>
          </a:prstGeom>
          <a:noFill/>
          <a:ln>
            <a:noFill/>
          </a:ln>
        </p:spPr>
      </p:pic>
      <p:sp>
        <p:nvSpPr>
          <p:cNvPr id="18" name="Google Shape;18;p33"/>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3300"/>
              <a:buFont typeface="Calibri"/>
              <a:buNone/>
              <a:defRPr sz="3300" b="1">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3"/>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800"/>
              <a:buNone/>
              <a:defRPr sz="2800">
                <a:solidFill>
                  <a:schemeClr val="accent4"/>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3"/>
          <p:cNvSpPr txBox="1">
            <a:spLocks noGrp="1"/>
          </p:cNvSpPr>
          <p:nvPr>
            <p:ph type="body" idx="2"/>
          </p:nvPr>
        </p:nvSpPr>
        <p:spPr>
          <a:xfrm>
            <a:off x="439739" y="3792940"/>
            <a:ext cx="8620442" cy="360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2000"/>
              <a:buNone/>
              <a:defRPr sz="2000" b="1">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3"/>
          <p:cNvSpPr txBox="1">
            <a:spLocks noGrp="1"/>
          </p:cNvSpPr>
          <p:nvPr>
            <p:ph type="body" idx="3"/>
          </p:nvPr>
        </p:nvSpPr>
        <p:spPr>
          <a:xfrm>
            <a:off x="439739" y="5188138"/>
            <a:ext cx="8620442" cy="277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3"/>
          <p:cNvSpPr txBox="1">
            <a:spLocks noGrp="1"/>
          </p:cNvSpPr>
          <p:nvPr>
            <p:ph type="body" idx="4"/>
          </p:nvPr>
        </p:nvSpPr>
        <p:spPr>
          <a:xfrm>
            <a:off x="439739" y="4891889"/>
            <a:ext cx="8620442" cy="27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3"/>
          <p:cNvSpPr txBox="1">
            <a:spLocks noGrp="1"/>
          </p:cNvSpPr>
          <p:nvPr>
            <p:ph type="body" idx="5"/>
          </p:nvPr>
        </p:nvSpPr>
        <p:spPr>
          <a:xfrm>
            <a:off x="439739" y="4175433"/>
            <a:ext cx="8620442" cy="62992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800"/>
              <a:buFont typeface="Noto Sans Symbols"/>
              <a:buNone/>
              <a:defRPr sz="1800" b="0">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Grafik 2">
            <a:extLst>
              <a:ext uri="{FF2B5EF4-FFF2-40B4-BE49-F238E27FC236}">
                <a16:creationId xmlns:a16="http://schemas.microsoft.com/office/drawing/2014/main" id="{4F6AAA64-4A43-D98F-13D4-0E9D3A0DABBA}"/>
              </a:ext>
            </a:extLst>
          </p:cNvPr>
          <p:cNvPicPr>
            <a:picLocks noChangeAspect="1"/>
          </p:cNvPicPr>
          <p:nvPr userDrawn="1"/>
        </p:nvPicPr>
        <p:blipFill>
          <a:blip r:embed="rId4"/>
          <a:stretch>
            <a:fillRect/>
          </a:stretch>
        </p:blipFill>
        <p:spPr>
          <a:xfrm>
            <a:off x="338138" y="5868311"/>
            <a:ext cx="8842392" cy="73612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24"/>
        <p:cNvGrpSpPr/>
        <p:nvPr/>
      </p:nvGrpSpPr>
      <p:grpSpPr>
        <a:xfrm>
          <a:off x="0" y="0"/>
          <a:ext cx="0" cy="0"/>
          <a:chOff x="0" y="0"/>
          <a:chExt cx="0" cy="0"/>
        </a:xfrm>
      </p:grpSpPr>
      <p:sp>
        <p:nvSpPr>
          <p:cNvPr id="25" name="Google Shape;25;p3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3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0" name="Google Shape;30;p34"/>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mpty Slide">
  <p:cSld name="Empty Slide">
    <p:spTree>
      <p:nvGrpSpPr>
        <p:cNvPr id="1" name="Shape 31"/>
        <p:cNvGrpSpPr/>
        <p:nvPr/>
      </p:nvGrpSpPr>
      <p:grpSpPr>
        <a:xfrm>
          <a:off x="0" y="0"/>
          <a:ext cx="0" cy="0"/>
          <a:chOff x="0" y="0"/>
          <a:chExt cx="0" cy="0"/>
        </a:xfrm>
      </p:grpSpPr>
      <p:sp>
        <p:nvSpPr>
          <p:cNvPr id="32" name="Google Shape;32;p3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5"/>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3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6" name="Google Shape;36;p35"/>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Slide ">
  <p:cSld name="Section Slide ">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t="1070" b="1070"/>
          <a:stretch/>
        </p:blipFill>
        <p:spPr>
          <a:xfrm>
            <a:off x="9010653" y="3768261"/>
            <a:ext cx="3181346" cy="3089740"/>
          </a:xfrm>
          <a:prstGeom prst="rect">
            <a:avLst/>
          </a:prstGeom>
          <a:noFill/>
          <a:ln>
            <a:noFill/>
          </a:ln>
        </p:spPr>
      </p:pic>
      <p:sp>
        <p:nvSpPr>
          <p:cNvPr id="39" name="Google Shape;39;p36"/>
          <p:cNvSpPr txBox="1">
            <a:spLocks noGrp="1"/>
          </p:cNvSpPr>
          <p:nvPr>
            <p:ph type="ctrTitle"/>
          </p:nvPr>
        </p:nvSpPr>
        <p:spPr>
          <a:xfrm>
            <a:off x="439738" y="1558248"/>
            <a:ext cx="11340000" cy="90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2600"/>
              <a:buFont typeface="Calibri"/>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6"/>
          <p:cNvSpPr txBox="1">
            <a:spLocks noGrp="1"/>
          </p:cNvSpPr>
          <p:nvPr>
            <p:ph type="subTitle" idx="1"/>
          </p:nvPr>
        </p:nvSpPr>
        <p:spPr>
          <a:xfrm>
            <a:off x="439738" y="2528741"/>
            <a:ext cx="11352212" cy="24259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200"/>
              <a:buNone/>
              <a:defRPr sz="22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3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43" name="Google Shape;43;p36"/>
          <p:cNvSpPr txBox="1">
            <a:spLocks noGrp="1"/>
          </p:cNvSpPr>
          <p:nvPr>
            <p:ph type="body" idx="2"/>
          </p:nvPr>
        </p:nvSpPr>
        <p:spPr>
          <a:xfrm>
            <a:off x="439738" y="5034750"/>
            <a:ext cx="11352212" cy="1347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500"/>
              <a:buFont typeface="Noto Sans Symbols"/>
              <a:buNone/>
              <a:defRPr sz="15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6"/>
          <p:cNvSpPr txBox="1">
            <a:spLocks noGrp="1"/>
          </p:cNvSpPr>
          <p:nvPr>
            <p:ph type="body" idx="3"/>
          </p:nvPr>
        </p:nvSpPr>
        <p:spPr>
          <a:xfrm>
            <a:off x="439738" y="1133262"/>
            <a:ext cx="11352212" cy="32053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300"/>
              <a:buFont typeface="Noto Sans Symbols"/>
              <a:buNone/>
              <a:defRPr sz="13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36"/>
          <p:cNvPicPr preferRelativeResize="0"/>
          <p:nvPr/>
        </p:nvPicPr>
        <p:blipFill rotWithShape="1">
          <a:blip r:embed="rId3">
            <a:alphaModFix/>
          </a:blip>
          <a:srcRect/>
          <a:stretch/>
        </p:blipFill>
        <p:spPr>
          <a:xfrm>
            <a:off x="9969998" y="138281"/>
            <a:ext cx="1796001" cy="88303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Columns) 1/2+1/2">
  <p:cSld name="Content Slide (Columns) 1/2+1/2">
    <p:spTree>
      <p:nvGrpSpPr>
        <p:cNvPr id="1" name="Shape 46"/>
        <p:cNvGrpSpPr/>
        <p:nvPr/>
      </p:nvGrpSpPr>
      <p:grpSpPr>
        <a:xfrm>
          <a:off x="0" y="0"/>
          <a:ext cx="0" cy="0"/>
          <a:chOff x="0" y="0"/>
          <a:chExt cx="0" cy="0"/>
        </a:xfrm>
      </p:grpSpPr>
      <p:sp>
        <p:nvSpPr>
          <p:cNvPr id="47" name="Google Shape;47;p37"/>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7"/>
          <p:cNvSpPr txBox="1">
            <a:spLocks noGrp="1"/>
          </p:cNvSpPr>
          <p:nvPr>
            <p:ph type="body" idx="1"/>
          </p:nvPr>
        </p:nvSpPr>
        <p:spPr>
          <a:xfrm>
            <a:off x="425692"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7"/>
          <p:cNvSpPr txBox="1">
            <a:spLocks noGrp="1"/>
          </p:cNvSpPr>
          <p:nvPr>
            <p:ph type="body" idx="2"/>
          </p:nvPr>
        </p:nvSpPr>
        <p:spPr>
          <a:xfrm>
            <a:off x="6228534"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52" name="Google Shape;52;p37"/>
          <p:cNvSpPr txBox="1">
            <a:spLocks noGrp="1"/>
          </p:cNvSpPr>
          <p:nvPr>
            <p:ph type="body" idx="3"/>
          </p:nvPr>
        </p:nvSpPr>
        <p:spPr>
          <a:xfrm>
            <a:off x="426000" y="670693"/>
            <a:ext cx="9311866"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37"/>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umns) 2/3+1/3">
  <p:cSld name="Content Slide (Columns) 2/3+1/3">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426000" y="274926"/>
            <a:ext cx="928762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8"/>
          <p:cNvSpPr txBox="1">
            <a:spLocks noGrp="1"/>
          </p:cNvSpPr>
          <p:nvPr>
            <p:ph type="body" idx="1"/>
          </p:nvPr>
        </p:nvSpPr>
        <p:spPr>
          <a:xfrm>
            <a:off x="425692" y="1140552"/>
            <a:ext cx="7673280"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8"/>
          <p:cNvSpPr txBox="1">
            <a:spLocks noGrp="1"/>
          </p:cNvSpPr>
          <p:nvPr>
            <p:ph type="body" idx="2"/>
          </p:nvPr>
        </p:nvSpPr>
        <p:spPr>
          <a:xfrm>
            <a:off x="8220892" y="1140552"/>
            <a:ext cx="3553309"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60" name="Google Shape;60;p38"/>
          <p:cNvSpPr txBox="1">
            <a:spLocks noGrp="1"/>
          </p:cNvSpPr>
          <p:nvPr>
            <p:ph type="body" idx="3"/>
          </p:nvPr>
        </p:nvSpPr>
        <p:spPr>
          <a:xfrm>
            <a:off x="426000" y="670693"/>
            <a:ext cx="9289377"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38"/>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out logo)">
  <p:cSld name="Content Slide (without logo)">
    <p:spTree>
      <p:nvGrpSpPr>
        <p:cNvPr id="1" name="Shape 62"/>
        <p:cNvGrpSpPr/>
        <p:nvPr/>
      </p:nvGrpSpPr>
      <p:grpSpPr>
        <a:xfrm>
          <a:off x="0" y="0"/>
          <a:ext cx="0" cy="0"/>
          <a:chOff x="0" y="0"/>
          <a:chExt cx="0" cy="0"/>
        </a:xfrm>
      </p:grpSpPr>
      <p:sp>
        <p:nvSpPr>
          <p:cNvPr id="63" name="Google Shape;63;p39"/>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9"/>
          <p:cNvSpPr txBox="1">
            <a:spLocks noGrp="1"/>
          </p:cNvSpPr>
          <p:nvPr>
            <p:ph type="body" idx="2"/>
          </p:nvPr>
        </p:nvSpPr>
        <p:spPr>
          <a:xfrm>
            <a:off x="426000" y="670693"/>
            <a:ext cx="11342138"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8E8E8E"/>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2"/>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Calibri"/>
              <a:buNone/>
              <a:defRPr sz="2300" b="1"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Calibri"/>
                <a:ea typeface="Calibri"/>
                <a:cs typeface="Calibri"/>
                <a:sym typeface="Calibri"/>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Calibri"/>
                <a:ea typeface="Calibri"/>
                <a:cs typeface="Calibri"/>
                <a:sym typeface="Calibri"/>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754">
          <p15:clr>
            <a:srgbClr val="F26B43"/>
          </p15:clr>
        </p15:guide>
        <p15:guide id="4" orient="horz" pos="40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youtu.be/a-G6qNsF6z8"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biobeo.eu"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a:t>
            </a:r>
            <a:endParaRPr/>
          </a:p>
        </p:txBody>
      </p:sp>
      <p:sp>
        <p:nvSpPr>
          <p:cNvPr id="74" name="Google Shape;74;p1"/>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sz="2800">
                <a:solidFill>
                  <a:schemeClr val="accent3"/>
                </a:solidFill>
              </a:rPr>
              <a:t>Creativity Techniques for Bioeconomy </a:t>
            </a:r>
            <a:endParaRPr>
              <a:solidFill>
                <a:schemeClr val="accent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Content</a:t>
            </a:r>
            <a:endParaRPr/>
          </a:p>
        </p:txBody>
      </p:sp>
      <p:sp>
        <p:nvSpPr>
          <p:cNvPr id="80" name="Google Shape;80;p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90000"/>
              </a:lnSpc>
              <a:spcBef>
                <a:spcPts val="0"/>
              </a:spcBef>
              <a:spcAft>
                <a:spcPts val="0"/>
              </a:spcAft>
              <a:buClr>
                <a:schemeClr val="accent1"/>
              </a:buClr>
              <a:buSzPts val="3200"/>
              <a:buFont typeface="Arial"/>
              <a:buChar char="•"/>
            </a:pPr>
            <a:r>
              <a:rPr lang="en-GB" sz="3200">
                <a:solidFill>
                  <a:srgbClr val="52BFC9"/>
                </a:solidFill>
              </a:rPr>
              <a:t>What is </a:t>
            </a:r>
            <a:r>
              <a:rPr lang="en-GB" sz="3200" b="1">
                <a:solidFill>
                  <a:srgbClr val="52BFC9"/>
                </a:solidFill>
              </a:rPr>
              <a:t>Creativity</a:t>
            </a:r>
            <a:r>
              <a:rPr lang="en-GB" sz="3200">
                <a:solidFill>
                  <a:srgbClr val="52BFC9"/>
                </a:solidFill>
              </a:rPr>
              <a:t> and where does it come from?</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Rules of Creativity World</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Creativity Techniques </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Food for Thought</a:t>
            </a:r>
            <a:endParaRPr sz="320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81" name="Google Shape;81;p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82" name="Google Shape;82;p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83" name="Google Shape;83;p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a:t>
            </a:fld>
            <a:endParaRPr/>
          </a:p>
        </p:txBody>
      </p:sp>
      <p:pic>
        <p:nvPicPr>
          <p:cNvPr id="84" name="Google Shape;84;p2"/>
          <p:cNvPicPr preferRelativeResize="0"/>
          <p:nvPr/>
        </p:nvPicPr>
        <p:blipFill rotWithShape="1">
          <a:blip r:embed="rId3">
            <a:alphaModFix/>
          </a:blip>
          <a:srcRect/>
          <a:stretch/>
        </p:blipFill>
        <p:spPr>
          <a:xfrm>
            <a:off x="9499210" y="4050885"/>
            <a:ext cx="2461564" cy="26705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400"/>
              <a:buFont typeface="Calibri"/>
              <a:buNone/>
            </a:pPr>
            <a:r>
              <a:rPr lang="en-GB" sz="2400"/>
              <a:t>What is Creativity?</a:t>
            </a:r>
            <a:endParaRPr/>
          </a:p>
        </p:txBody>
      </p:sp>
      <p:sp>
        <p:nvSpPr>
          <p:cNvPr id="90" name="Google Shape;90;p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00918E"/>
              </a:buClr>
              <a:buSzPts val="2400"/>
              <a:buFont typeface="Arial"/>
              <a:buChar char="•"/>
            </a:pPr>
            <a:r>
              <a:rPr lang="en-GB" sz="2400">
                <a:solidFill>
                  <a:schemeClr val="accent1"/>
                </a:solidFill>
              </a:rPr>
              <a:t>Creativity is a tendency of an individual to create new ideas, alternatives, possibilities that may be helpful in solving problems. </a:t>
            </a:r>
            <a:endParaRPr/>
          </a:p>
          <a:p>
            <a:pPr marL="285750" lvl="0" indent="-285750" algn="just" rtl="0">
              <a:lnSpc>
                <a:spcPct val="90000"/>
              </a:lnSpc>
              <a:spcBef>
                <a:spcPts val="1000"/>
              </a:spcBef>
              <a:spcAft>
                <a:spcPts val="0"/>
              </a:spcAft>
              <a:buClr>
                <a:srgbClr val="00918E"/>
              </a:buClr>
              <a:buSzPts val="2400"/>
              <a:buFont typeface="Arial"/>
              <a:buChar char="•"/>
            </a:pPr>
            <a:r>
              <a:rPr lang="en-GB" sz="2400">
                <a:solidFill>
                  <a:schemeClr val="accent1"/>
                </a:solidFill>
              </a:rPr>
              <a:t>According to Albert Einstein “Creativity is intelligence having fun”.</a:t>
            </a:r>
            <a:endParaRPr sz="240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a:solidFill>
                  <a:schemeClr val="accent1"/>
                </a:solidFill>
              </a:rPr>
              <a:t>It can be as simple as using leftover pizza toppings to make a sandwich with a smiley face </a:t>
            </a:r>
            <a:r>
              <a:rPr lang="en-GB" sz="2400">
                <a:solidFill>
                  <a:schemeClr val="accent4"/>
                </a:solidFill>
              </a:rPr>
              <a:t>☺</a:t>
            </a:r>
            <a:r>
              <a:rPr lang="en-GB" sz="2400">
                <a:solidFill>
                  <a:schemeClr val="accent1"/>
                </a:solidFill>
              </a:rPr>
              <a:t> Or</a:t>
            </a:r>
            <a:endParaRPr/>
          </a:p>
          <a:p>
            <a:pPr marL="285750" lvl="0" indent="-285750" algn="just" rtl="0">
              <a:lnSpc>
                <a:spcPct val="90000"/>
              </a:lnSpc>
              <a:spcBef>
                <a:spcPts val="1000"/>
              </a:spcBef>
              <a:spcAft>
                <a:spcPts val="0"/>
              </a:spcAft>
              <a:buClr>
                <a:srgbClr val="00918E"/>
              </a:buClr>
              <a:buSzPts val="2400"/>
              <a:buFont typeface="Arial"/>
              <a:buChar char="•"/>
            </a:pPr>
            <a:r>
              <a:rPr lang="en-GB" sz="2400">
                <a:solidFill>
                  <a:schemeClr val="accent1"/>
                </a:solidFill>
              </a:rPr>
              <a:t>It can be an artwork created by using plastic.</a:t>
            </a:r>
            <a:endParaRPr sz="240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a:solidFill>
                  <a:schemeClr val="accent1"/>
                </a:solidFill>
              </a:rPr>
              <a:t>Creativity can be seen in everything – songs, videos, paintings, games, dance, projects, and much more. </a:t>
            </a:r>
            <a:endParaRPr sz="240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91" name="Google Shape;91;p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92" name="Google Shape;92;p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93" name="Google Shape;93;p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a:t>
            </a:fld>
            <a:endParaRPr/>
          </a:p>
        </p:txBody>
      </p:sp>
      <p:pic>
        <p:nvPicPr>
          <p:cNvPr id="94" name="Google Shape;94;p3"/>
          <p:cNvPicPr preferRelativeResize="0"/>
          <p:nvPr/>
        </p:nvPicPr>
        <p:blipFill rotWithShape="1">
          <a:blip r:embed="rId3">
            <a:alphaModFix/>
          </a:blip>
          <a:srcRect/>
          <a:stretch/>
        </p:blipFill>
        <p:spPr>
          <a:xfrm>
            <a:off x="426000" y="4358969"/>
            <a:ext cx="2075462" cy="207546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Where does Creativity come from?</a:t>
            </a:r>
            <a:endParaRPr/>
          </a:p>
        </p:txBody>
      </p:sp>
      <p:sp>
        <p:nvSpPr>
          <p:cNvPr id="100" name="Google Shape;100;p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9900"/>
              </a:buClr>
              <a:buSzPts val="2400"/>
              <a:buFont typeface="Arial"/>
              <a:buChar char="•"/>
            </a:pPr>
            <a:r>
              <a:rPr lang="en-GB" sz="2400">
                <a:solidFill>
                  <a:srgbClr val="52BFC9"/>
                </a:solidFill>
              </a:rPr>
              <a:t>Creativity is found in your head and mine.</a:t>
            </a:r>
            <a:endParaRPr/>
          </a:p>
          <a:p>
            <a:pPr marL="285750" lvl="0" indent="-285750" algn="just" rtl="0">
              <a:lnSpc>
                <a:spcPct val="90000"/>
              </a:lnSpc>
              <a:spcBef>
                <a:spcPts val="1000"/>
              </a:spcBef>
              <a:spcAft>
                <a:spcPts val="0"/>
              </a:spcAft>
              <a:buClr>
                <a:srgbClr val="FF9900"/>
              </a:buClr>
              <a:buSzPts val="2400"/>
              <a:buFont typeface="Arial"/>
              <a:buChar char="•"/>
            </a:pPr>
            <a:r>
              <a:rPr lang="en-GB" sz="2400">
                <a:solidFill>
                  <a:srgbClr val="52BFC9"/>
                </a:solidFill>
              </a:rPr>
              <a:t>Scientists state it is a product of the brain’s right hemisphere, but they still don’t understand it fully.</a:t>
            </a:r>
            <a:endParaRPr/>
          </a:p>
          <a:p>
            <a:pPr marL="285750" lvl="0" indent="-285750" algn="just" rtl="0">
              <a:lnSpc>
                <a:spcPct val="90000"/>
              </a:lnSpc>
              <a:spcBef>
                <a:spcPts val="1000"/>
              </a:spcBef>
              <a:spcAft>
                <a:spcPts val="0"/>
              </a:spcAft>
              <a:buClr>
                <a:srgbClr val="FF9900"/>
              </a:buClr>
              <a:buSzPts val="2400"/>
              <a:buFont typeface="Arial"/>
              <a:buChar char="•"/>
            </a:pPr>
            <a:r>
              <a:rPr lang="en-GB" sz="2400">
                <a:solidFill>
                  <a:srgbClr val="52BFC9"/>
                </a:solidFill>
              </a:rPr>
              <a:t>Often a result of experimenting, exploring, questioning assumptions, using our imagination, dreams, and experience from the world around us.</a:t>
            </a:r>
            <a:endParaRPr/>
          </a:p>
          <a:p>
            <a:pPr marL="0" lvl="0" indent="0" algn="l" rtl="0">
              <a:lnSpc>
                <a:spcPct val="90000"/>
              </a:lnSpc>
              <a:spcBef>
                <a:spcPts val="1000"/>
              </a:spcBef>
              <a:spcAft>
                <a:spcPts val="0"/>
              </a:spcAft>
              <a:buClr>
                <a:schemeClr val="dk1"/>
              </a:buClr>
              <a:buSzPts val="2000"/>
              <a:buNone/>
            </a:pPr>
            <a:endParaRPr/>
          </a:p>
        </p:txBody>
      </p:sp>
      <p:sp>
        <p:nvSpPr>
          <p:cNvPr id="101" name="Google Shape;101;p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02" name="Google Shape;102;p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03" name="Google Shape;103;p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4</a:t>
            </a:fld>
            <a:endParaRPr/>
          </a:p>
        </p:txBody>
      </p:sp>
      <p:pic>
        <p:nvPicPr>
          <p:cNvPr id="104" name="Google Shape;104;p4"/>
          <p:cNvPicPr preferRelativeResize="0"/>
          <p:nvPr/>
        </p:nvPicPr>
        <p:blipFill rotWithShape="1">
          <a:blip r:embed="rId3">
            <a:alphaModFix/>
          </a:blip>
          <a:srcRect l="4304" t="2654" r="4447" b="5522"/>
          <a:stretch/>
        </p:blipFill>
        <p:spPr>
          <a:xfrm>
            <a:off x="9013132" y="3429000"/>
            <a:ext cx="3096949" cy="31164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Where does Creativity come from?</a:t>
            </a:r>
            <a:endParaRPr/>
          </a:p>
        </p:txBody>
      </p:sp>
      <p:sp>
        <p:nvSpPr>
          <p:cNvPr id="110" name="Google Shape;110;p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11" name="Google Shape;111;p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12" name="Google Shape;112;p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a:t>
            </a:fld>
            <a:endParaRPr/>
          </a:p>
        </p:txBody>
      </p:sp>
      <p:grpSp>
        <p:nvGrpSpPr>
          <p:cNvPr id="113" name="Google Shape;113;p5"/>
          <p:cNvGrpSpPr/>
          <p:nvPr/>
        </p:nvGrpSpPr>
        <p:grpSpPr>
          <a:xfrm>
            <a:off x="2049517" y="1145137"/>
            <a:ext cx="8513380" cy="5230026"/>
            <a:chOff x="3765176" y="1310479"/>
            <a:chExt cx="7662584" cy="4785660"/>
          </a:xfrm>
        </p:grpSpPr>
        <p:grpSp>
          <p:nvGrpSpPr>
            <p:cNvPr id="114" name="Google Shape;114;p5"/>
            <p:cNvGrpSpPr/>
            <p:nvPr/>
          </p:nvGrpSpPr>
          <p:grpSpPr>
            <a:xfrm>
              <a:off x="3765176" y="1310479"/>
              <a:ext cx="7662584" cy="4785660"/>
              <a:chOff x="3765176" y="1310479"/>
              <a:chExt cx="7662584" cy="4785660"/>
            </a:xfrm>
          </p:grpSpPr>
          <p:pic>
            <p:nvPicPr>
              <p:cNvPr id="115" name="Google Shape;115;p5"/>
              <p:cNvPicPr preferRelativeResize="0"/>
              <p:nvPr/>
            </p:nvPicPr>
            <p:blipFill rotWithShape="1">
              <a:blip r:embed="rId3">
                <a:alphaModFix/>
              </a:blip>
              <a:srcRect/>
              <a:stretch/>
            </p:blipFill>
            <p:spPr>
              <a:xfrm>
                <a:off x="3765176" y="1310479"/>
                <a:ext cx="7662584" cy="4785660"/>
              </a:xfrm>
              <a:prstGeom prst="roundRect">
                <a:avLst>
                  <a:gd name="adj" fmla="val 16667"/>
                </a:avLst>
              </a:prstGeom>
              <a:noFill/>
              <a:ln>
                <a:noFill/>
              </a:ln>
            </p:spPr>
          </p:pic>
          <p:grpSp>
            <p:nvGrpSpPr>
              <p:cNvPr id="116" name="Google Shape;116;p5"/>
              <p:cNvGrpSpPr/>
              <p:nvPr/>
            </p:nvGrpSpPr>
            <p:grpSpPr>
              <a:xfrm>
                <a:off x="3875871" y="1764815"/>
                <a:ext cx="4387209" cy="3468411"/>
                <a:chOff x="3875871" y="1764815"/>
                <a:chExt cx="4387209" cy="3468411"/>
              </a:xfrm>
            </p:grpSpPr>
            <p:sp>
              <p:nvSpPr>
                <p:cNvPr id="117" name="Google Shape;117;p5"/>
                <p:cNvSpPr/>
                <p:nvPr/>
              </p:nvSpPr>
              <p:spPr>
                <a:xfrm rot="-318763">
                  <a:off x="4242594" y="1814389"/>
                  <a:ext cx="1104758" cy="731540"/>
                </a:xfrm>
                <a:prstGeom prst="cloud">
                  <a:avLst/>
                </a:prstGeom>
                <a:solidFill>
                  <a:schemeClr val="lt1"/>
                </a:solidFill>
                <a:ln w="12700" cap="flat" cmpd="sng">
                  <a:solidFill>
                    <a:schemeClr val="accent3"/>
                  </a:solidFill>
                  <a:prstDash val="solid"/>
                  <a:miter lim="800000"/>
                  <a:headEnd type="none" w="sm" len="sm"/>
                  <a:tailEnd type="none" w="sm" len="sm"/>
                </a:ln>
                <a:effectLst>
                  <a:outerShdw blurRad="50800" dist="38100" dir="10800000" algn="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Ideas</a:t>
                  </a:r>
                  <a:endParaRPr sz="1400" b="0" i="0" u="none" strike="noStrike" cap="none">
                    <a:solidFill>
                      <a:srgbClr val="000000"/>
                    </a:solidFill>
                    <a:latin typeface="Arial"/>
                    <a:ea typeface="Arial"/>
                    <a:cs typeface="Arial"/>
                    <a:sym typeface="Arial"/>
                  </a:endParaRPr>
                </a:p>
              </p:txBody>
            </p:sp>
            <p:sp>
              <p:nvSpPr>
                <p:cNvPr id="118" name="Google Shape;118;p5"/>
                <p:cNvSpPr/>
                <p:nvPr/>
              </p:nvSpPr>
              <p:spPr>
                <a:xfrm rot="-329949" flipH="1">
                  <a:off x="4688797" y="2540466"/>
                  <a:ext cx="2233819" cy="1385057"/>
                </a:xfrm>
                <a:prstGeom prst="cloud">
                  <a:avLst/>
                </a:prstGeom>
                <a:solidFill>
                  <a:schemeClr val="lt1"/>
                </a:solidFill>
                <a:ln w="12700" cap="flat" cmpd="sng">
                  <a:solidFill>
                    <a:schemeClr val="accent6"/>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Imagination </a:t>
                  </a:r>
                  <a:endParaRPr sz="1800" b="0" i="0" u="none" strike="noStrike" cap="none">
                    <a:solidFill>
                      <a:schemeClr val="dk1"/>
                    </a:solidFill>
                    <a:latin typeface="Calibri"/>
                    <a:ea typeface="Calibri"/>
                    <a:cs typeface="Calibri"/>
                    <a:sym typeface="Calibri"/>
                  </a:endParaRPr>
                </a:p>
              </p:txBody>
            </p:sp>
            <p:sp>
              <p:nvSpPr>
                <p:cNvPr id="119" name="Google Shape;119;p5"/>
                <p:cNvSpPr/>
                <p:nvPr/>
              </p:nvSpPr>
              <p:spPr>
                <a:xfrm rot="566738">
                  <a:off x="6455562" y="3587307"/>
                  <a:ext cx="1738251" cy="987747"/>
                </a:xfrm>
                <a:prstGeom prst="cloud">
                  <a:avLst/>
                </a:prstGeom>
                <a:solidFill>
                  <a:schemeClr val="lt1"/>
                </a:solidFill>
                <a:ln w="12700" cap="flat" cmpd="sng">
                  <a:solidFill>
                    <a:schemeClr val="accent4"/>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Problem Solving</a:t>
                  </a:r>
                  <a:endParaRPr sz="1400" b="0" i="0" u="none" strike="noStrike" cap="none">
                    <a:solidFill>
                      <a:srgbClr val="000000"/>
                    </a:solidFill>
                    <a:latin typeface="Arial"/>
                    <a:ea typeface="Arial"/>
                    <a:cs typeface="Arial"/>
                    <a:sym typeface="Arial"/>
                  </a:endParaRPr>
                </a:p>
              </p:txBody>
            </p:sp>
            <p:sp>
              <p:nvSpPr>
                <p:cNvPr id="120" name="Google Shape;120;p5"/>
                <p:cNvSpPr/>
                <p:nvPr/>
              </p:nvSpPr>
              <p:spPr>
                <a:xfrm rot="1036419">
                  <a:off x="3999605" y="3883205"/>
                  <a:ext cx="1803104" cy="1107288"/>
                </a:xfrm>
                <a:prstGeom prst="cloud">
                  <a:avLst/>
                </a:prstGeom>
                <a:solidFill>
                  <a:schemeClr val="lt1"/>
                </a:solidFill>
                <a:ln w="12700" cap="flat" cmpd="sng">
                  <a:solidFill>
                    <a:schemeClr val="accent1"/>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Thoughts</a:t>
                  </a:r>
                  <a:endParaRPr sz="1400" b="0" i="0" u="none" strike="noStrike" cap="none">
                    <a:solidFill>
                      <a:srgbClr val="000000"/>
                    </a:solidFill>
                    <a:latin typeface="Arial"/>
                    <a:ea typeface="Arial"/>
                    <a:cs typeface="Arial"/>
                    <a:sym typeface="Arial"/>
                  </a:endParaRPr>
                </a:p>
              </p:txBody>
            </p:sp>
          </p:grpSp>
        </p:grpSp>
        <p:sp>
          <p:nvSpPr>
            <p:cNvPr id="121" name="Google Shape;121;p5"/>
            <p:cNvSpPr/>
            <p:nvPr/>
          </p:nvSpPr>
          <p:spPr>
            <a:xfrm rot="-1551422" flipH="1">
              <a:off x="6574271" y="1676973"/>
              <a:ext cx="1719736" cy="1256793"/>
            </a:xfrm>
            <a:prstGeom prst="cloud">
              <a:avLst/>
            </a:prstGeom>
            <a:solidFill>
              <a:schemeClr val="lt1"/>
            </a:solidFill>
            <a:ln w="12700" cap="flat" cmpd="sng">
              <a:solidFill>
                <a:schemeClr val="accent2"/>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Concepts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Rules of Creativity World</a:t>
            </a:r>
            <a:endParaRPr/>
          </a:p>
        </p:txBody>
      </p:sp>
      <p:sp>
        <p:nvSpPr>
          <p:cNvPr id="127" name="Google Shape;127;p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80000"/>
              </a:lnSpc>
              <a:spcBef>
                <a:spcPts val="0"/>
              </a:spcBef>
              <a:spcAft>
                <a:spcPts val="0"/>
              </a:spcAft>
              <a:buClr>
                <a:schemeClr val="accent1"/>
              </a:buClr>
              <a:buSzPts val="2960"/>
              <a:buFont typeface="Arial"/>
              <a:buChar char="•"/>
            </a:pPr>
            <a:r>
              <a:rPr lang="en-GB" sz="2400">
                <a:solidFill>
                  <a:srgbClr val="52BFC9"/>
                </a:solidFill>
              </a:rPr>
              <a:t>There are </a:t>
            </a:r>
            <a:r>
              <a:rPr lang="en-GB" sz="2400" b="1">
                <a:solidFill>
                  <a:srgbClr val="52BFC9"/>
                </a:solidFill>
              </a:rPr>
              <a:t>no rules </a:t>
            </a:r>
            <a:r>
              <a:rPr lang="en-GB" sz="2400">
                <a:solidFill>
                  <a:srgbClr val="52BFC9"/>
                </a:solidFill>
              </a:rPr>
              <a:t>in Creativity World.</a:t>
            </a:r>
            <a:endParaRPr/>
          </a:p>
          <a:p>
            <a:pPr marL="457200" lvl="0" indent="-457200" algn="just" rtl="0">
              <a:lnSpc>
                <a:spcPct val="80000"/>
              </a:lnSpc>
              <a:spcBef>
                <a:spcPts val="0"/>
              </a:spcBef>
              <a:spcAft>
                <a:spcPts val="0"/>
              </a:spcAft>
              <a:buClr>
                <a:schemeClr val="accent1"/>
              </a:buClr>
              <a:buSzPts val="2960"/>
              <a:buFont typeface="Arial"/>
              <a:buChar char="•"/>
            </a:pPr>
            <a:r>
              <a:rPr lang="en-GB" sz="2400">
                <a:solidFill>
                  <a:srgbClr val="52BFC9"/>
                </a:solidFill>
              </a:rPr>
              <a:t>The treasures in creativity world are endless and unusual.</a:t>
            </a:r>
            <a:endParaRPr/>
          </a:p>
          <a:p>
            <a:pPr marL="457200" lvl="0" indent="-457200" algn="just" rtl="0">
              <a:lnSpc>
                <a:spcPct val="80000"/>
              </a:lnSpc>
              <a:spcBef>
                <a:spcPts val="0"/>
              </a:spcBef>
              <a:spcAft>
                <a:spcPts val="0"/>
              </a:spcAft>
              <a:buClr>
                <a:schemeClr val="accent1"/>
              </a:buClr>
              <a:buSzPts val="2960"/>
              <a:buFont typeface="Arial"/>
              <a:buChar char="•"/>
            </a:pPr>
            <a:r>
              <a:rPr lang="en-GB" sz="2400">
                <a:solidFill>
                  <a:srgbClr val="52BFC9"/>
                </a:solidFill>
              </a:rPr>
              <a:t>The treasures in creativity world are found outside the box. </a:t>
            </a:r>
            <a:endParaRPr/>
          </a:p>
          <a:p>
            <a:pPr marL="457200" lvl="0" indent="-457200" algn="just" rtl="0">
              <a:lnSpc>
                <a:spcPct val="80000"/>
              </a:lnSpc>
              <a:spcBef>
                <a:spcPts val="0"/>
              </a:spcBef>
              <a:spcAft>
                <a:spcPts val="0"/>
              </a:spcAft>
              <a:buClr>
                <a:schemeClr val="accent1"/>
              </a:buClr>
              <a:buSzPts val="2960"/>
              <a:buFont typeface="Arial"/>
              <a:buChar char="•"/>
            </a:pPr>
            <a:r>
              <a:rPr lang="en-GB" sz="2400">
                <a:solidFill>
                  <a:srgbClr val="52BFC9"/>
                </a:solidFill>
              </a:rPr>
              <a:t>The gems of creativity world must be carefully recorded so that they can be combined into a large fortune.</a:t>
            </a:r>
            <a:endParaRPr/>
          </a:p>
          <a:p>
            <a:pPr marL="0" lvl="0" indent="0" algn="l" rtl="0">
              <a:lnSpc>
                <a:spcPct val="90000"/>
              </a:lnSpc>
              <a:spcBef>
                <a:spcPts val="1000"/>
              </a:spcBef>
              <a:spcAft>
                <a:spcPts val="0"/>
              </a:spcAft>
              <a:buClr>
                <a:schemeClr val="dk1"/>
              </a:buClr>
              <a:buSzPts val="2000"/>
              <a:buNone/>
            </a:pPr>
            <a:endParaRPr/>
          </a:p>
        </p:txBody>
      </p:sp>
      <p:sp>
        <p:nvSpPr>
          <p:cNvPr id="128" name="Google Shape;128;p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29" name="Google Shape;129;p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30" name="Google Shape;130;p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6</a:t>
            </a:fld>
            <a:endParaRPr/>
          </a:p>
        </p:txBody>
      </p:sp>
      <p:pic>
        <p:nvPicPr>
          <p:cNvPr id="131" name="Google Shape;131;p6" descr="siil"/>
          <p:cNvPicPr preferRelativeResize="0"/>
          <p:nvPr/>
        </p:nvPicPr>
        <p:blipFill rotWithShape="1">
          <a:blip r:embed="rId3">
            <a:alphaModFix/>
          </a:blip>
          <a:srcRect/>
          <a:stretch/>
        </p:blipFill>
        <p:spPr>
          <a:xfrm flipH="1">
            <a:off x="351676" y="3727748"/>
            <a:ext cx="2570199" cy="2647415"/>
          </a:xfrm>
          <a:prstGeom prst="rect">
            <a:avLst/>
          </a:prstGeom>
          <a:noFill/>
          <a:ln>
            <a:noFill/>
          </a:ln>
        </p:spPr>
      </p:pic>
      <p:pic>
        <p:nvPicPr>
          <p:cNvPr id="132" name="Google Shape;132;p6"/>
          <p:cNvPicPr preferRelativeResize="0"/>
          <p:nvPr/>
        </p:nvPicPr>
        <p:blipFill rotWithShape="1">
          <a:blip r:embed="rId4">
            <a:alphaModFix/>
          </a:blip>
          <a:srcRect/>
          <a:stretch/>
        </p:blipFill>
        <p:spPr>
          <a:xfrm>
            <a:off x="8208579" y="2588173"/>
            <a:ext cx="4269827" cy="42698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38" name="Google Shape;138;p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sz="2000" i="1" u="sng">
                <a:solidFill>
                  <a:schemeClr val="accent1"/>
                </a:solidFill>
              </a:rPr>
              <a:t>Creative Techniques</a:t>
            </a:r>
            <a:r>
              <a:rPr lang="en-GB" sz="2000" i="1">
                <a:solidFill>
                  <a:schemeClr val="accent1"/>
                </a:solidFill>
              </a:rPr>
              <a:t> </a:t>
            </a:r>
            <a:r>
              <a:rPr lang="en-GB" sz="2000" b="0">
                <a:solidFill>
                  <a:schemeClr val="accent1"/>
                </a:solidFill>
              </a:rPr>
              <a:t>are tools used to produce plenty of thoughts, on the best ways </a:t>
            </a:r>
            <a:r>
              <a:rPr lang="en-GB">
                <a:solidFill>
                  <a:schemeClr val="accent1"/>
                </a:solidFill>
              </a:rPr>
              <a:t>of</a:t>
            </a:r>
            <a:r>
              <a:rPr lang="en-GB" sz="2000" b="0">
                <a:solidFill>
                  <a:schemeClr val="accent1"/>
                </a:solidFill>
              </a:rPr>
              <a:t> tackl</a:t>
            </a:r>
            <a:r>
              <a:rPr lang="en-GB">
                <a:solidFill>
                  <a:schemeClr val="accent1"/>
                </a:solidFill>
              </a:rPr>
              <a:t>ing</a:t>
            </a:r>
            <a:r>
              <a:rPr lang="en-GB" sz="2000" b="0">
                <a:solidFill>
                  <a:schemeClr val="accent1"/>
                </a:solidFill>
              </a:rPr>
              <a:t> a given issue. By helping "thinking outside the box," they typically aid in expanding the scope of potential solutions and generating truly novel concepts. Creativity techniques can be approached in two ways: </a:t>
            </a:r>
            <a:endParaRPr sz="2000" b="0">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139" name="Google Shape;139;p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40" name="Google Shape;140;p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41" name="Google Shape;141;p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7</a:t>
            </a:fld>
            <a:endParaRPr/>
          </a:p>
        </p:txBody>
      </p:sp>
      <p:graphicFrame>
        <p:nvGraphicFramePr>
          <p:cNvPr id="142" name="Google Shape;142;p7"/>
          <p:cNvGraphicFramePr/>
          <p:nvPr/>
        </p:nvGraphicFramePr>
        <p:xfrm>
          <a:off x="1166648" y="2306727"/>
          <a:ext cx="3000000" cy="3000000"/>
        </p:xfrm>
        <a:graphic>
          <a:graphicData uri="http://schemas.openxmlformats.org/drawingml/2006/table">
            <a:tbl>
              <a:tblPr firstRow="1" bandRow="1">
                <a:noFill/>
                <a:tableStyleId>{1E566476-3B44-4B26-9910-CE12B9F5E592}</a:tableStyleId>
              </a:tblPr>
              <a:tblGrid>
                <a:gridCol w="5023950">
                  <a:extLst>
                    <a:ext uri="{9D8B030D-6E8A-4147-A177-3AD203B41FA5}">
                      <a16:colId xmlns:a16="http://schemas.microsoft.com/office/drawing/2014/main" val="20000"/>
                    </a:ext>
                  </a:extLst>
                </a:gridCol>
                <a:gridCol w="5023950">
                  <a:extLst>
                    <a:ext uri="{9D8B030D-6E8A-4147-A177-3AD203B41FA5}">
                      <a16:colId xmlns:a16="http://schemas.microsoft.com/office/drawing/2014/main" val="20001"/>
                    </a:ext>
                  </a:extLst>
                </a:gridCol>
              </a:tblGrid>
              <a:tr h="693875">
                <a:tc>
                  <a:txBody>
                    <a:bodyPr/>
                    <a:lstStyle/>
                    <a:p>
                      <a:pPr marL="0" marR="0" lvl="0" indent="0" algn="ctr" rtl="0">
                        <a:lnSpc>
                          <a:spcPct val="100000"/>
                        </a:lnSpc>
                        <a:spcBef>
                          <a:spcPts val="0"/>
                        </a:spcBef>
                        <a:spcAft>
                          <a:spcPts val="0"/>
                        </a:spcAft>
                        <a:buClr>
                          <a:schemeClr val="dk2"/>
                        </a:buClr>
                        <a:buSzPts val="1800"/>
                        <a:buFont typeface="Calibri"/>
                        <a:buNone/>
                      </a:pPr>
                      <a:r>
                        <a:rPr lang="en-GB" sz="1800" u="none" strike="noStrike" cap="none">
                          <a:solidFill>
                            <a:schemeClr val="dk2"/>
                          </a:solidFill>
                        </a:rPr>
                        <a:t>Random Methods </a:t>
                      </a:r>
                      <a:endParaRPr sz="1800" u="none" strike="noStrike" cap="none">
                        <a:solidFill>
                          <a:schemeClr val="dk2"/>
                        </a:solidFill>
                      </a:endParaRPr>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chemeClr val="dk2"/>
                        </a:buClr>
                        <a:buSzPts val="1800"/>
                        <a:buFont typeface="Calibri"/>
                        <a:buNone/>
                      </a:pPr>
                      <a:r>
                        <a:rPr lang="en-GB" sz="1800" u="none" strike="noStrike" cap="none">
                          <a:solidFill>
                            <a:schemeClr val="dk2"/>
                          </a:solidFill>
                        </a:rPr>
                        <a:t>Systematic Methods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extLst>
                  <a:ext uri="{0D108BD9-81ED-4DB2-BD59-A6C34878D82A}">
                    <a16:rowId xmlns:a16="http://schemas.microsoft.com/office/drawing/2014/main" val="10000"/>
                  </a:ext>
                </a:extLst>
              </a:tr>
              <a:tr h="1288650">
                <a:tc>
                  <a:txBody>
                    <a:bodyPr/>
                    <a:lstStyle/>
                    <a:p>
                      <a:pPr marL="0" marR="0" lvl="0" indent="0" algn="l" rtl="0">
                        <a:lnSpc>
                          <a:spcPct val="100000"/>
                        </a:lnSpc>
                        <a:spcBef>
                          <a:spcPts val="0"/>
                        </a:spcBef>
                        <a:spcAft>
                          <a:spcPts val="0"/>
                        </a:spcAft>
                        <a:buClr>
                          <a:schemeClr val="accent1"/>
                        </a:buClr>
                        <a:buSzPts val="1800"/>
                        <a:buFont typeface="Calibri"/>
                        <a:buNone/>
                      </a:pPr>
                      <a:r>
                        <a:rPr lang="en-GB" sz="1800" u="none" strike="noStrike" cap="none">
                          <a:solidFill>
                            <a:schemeClr val="accent1"/>
                          </a:solidFill>
                        </a:rPr>
                        <a:t>Any word, Another point of view, rewording…</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tc>
                  <a:txBody>
                    <a:bodyPr/>
                    <a:lstStyle/>
                    <a:p>
                      <a:pPr marL="0" marR="0" lvl="0" indent="0" algn="l" rtl="0">
                        <a:lnSpc>
                          <a:spcPct val="100000"/>
                        </a:lnSpc>
                        <a:spcBef>
                          <a:spcPts val="0"/>
                        </a:spcBef>
                        <a:spcAft>
                          <a:spcPts val="0"/>
                        </a:spcAft>
                        <a:buClr>
                          <a:schemeClr val="accent1"/>
                        </a:buClr>
                        <a:buSzPts val="1800"/>
                        <a:buFont typeface="Calibri"/>
                        <a:buNone/>
                      </a:pPr>
                      <a:r>
                        <a:rPr lang="en-GB" sz="1800" u="none" strike="noStrike" cap="none">
                          <a:solidFill>
                            <a:schemeClr val="accent1"/>
                          </a:solidFill>
                        </a:rPr>
                        <a:t>Metaphors, List of features, Matrix Analysis, Visions of the future, TRIZ (Inventor’s Aid Questions)…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extLst>
                  <a:ext uri="{0D108BD9-81ED-4DB2-BD59-A6C34878D82A}">
                    <a16:rowId xmlns:a16="http://schemas.microsoft.com/office/drawing/2014/main" val="10001"/>
                  </a:ext>
                </a:extLst>
              </a:tr>
              <a:tr h="1586025">
                <a:tc>
                  <a:txBody>
                    <a:bodyPr/>
                    <a:lstStyle/>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Free from specific information needs.</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Based on human cognition.</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There are no evaluation criterias.</a:t>
                      </a:r>
                      <a:endParaRPr sz="1800" u="none" strike="noStrike" cap="none">
                        <a:solidFill>
                          <a:schemeClr val="accent1"/>
                        </a:solidFill>
                      </a:endParaRPr>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tc>
                  <a:txBody>
                    <a:bodyPr/>
                    <a:lstStyle/>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Functions with more specific information.</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Less feelings, more systematic.</a:t>
                      </a:r>
                      <a:endParaRPr sz="1400" u="none" strike="noStrike" cap="none"/>
                    </a:p>
                    <a:p>
                      <a:pPr marL="285750" marR="0" lvl="0" indent="-285750" algn="l" rtl="0">
                        <a:lnSpc>
                          <a:spcPct val="100000"/>
                        </a:lnSpc>
                        <a:spcBef>
                          <a:spcPts val="0"/>
                        </a:spcBef>
                        <a:spcAft>
                          <a:spcPts val="0"/>
                        </a:spcAft>
                        <a:buClr>
                          <a:schemeClr val="accent4"/>
                        </a:buClr>
                        <a:buSzPts val="1800"/>
                        <a:buFont typeface="Courier New"/>
                        <a:buChar char="o"/>
                      </a:pPr>
                      <a:r>
                        <a:rPr lang="en-GB" sz="1800" u="none" strike="noStrike" cap="none">
                          <a:solidFill>
                            <a:schemeClr val="accent1"/>
                          </a:solidFill>
                        </a:rPr>
                        <a:t>Involves taking advantage of previous experiences.</a:t>
                      </a:r>
                      <a:endParaRPr sz="1400" u="none" strike="noStrike" cap="none"/>
                    </a:p>
                    <a:p>
                      <a:pPr marL="0" marR="0" lvl="0" indent="0" algn="l" rtl="0">
                        <a:lnSpc>
                          <a:spcPct val="100000"/>
                        </a:lnSpc>
                        <a:spcBef>
                          <a:spcPts val="0"/>
                        </a:spcBef>
                        <a:spcAft>
                          <a:spcPts val="0"/>
                        </a:spcAft>
                        <a:buClr>
                          <a:srgbClr val="000000"/>
                        </a:buClr>
                        <a:buSzPts val="1800"/>
                        <a:buFont typeface="Arial"/>
                        <a:buNone/>
                      </a:pPr>
                      <a:endParaRPr sz="1800" u="none" strike="noStrike" cap="none">
                        <a:solidFill>
                          <a:schemeClr val="accent1"/>
                        </a:solidFill>
                      </a:endParaRPr>
                    </a:p>
                  </a:txBody>
                  <a:tcPr marL="91450" marR="91450" marT="45725" marB="45725"/>
                </a:tc>
                <a:extLst>
                  <a:ext uri="{0D108BD9-81ED-4DB2-BD59-A6C34878D82A}">
                    <a16:rowId xmlns:a16="http://schemas.microsoft.com/office/drawing/2014/main" val="10002"/>
                  </a:ext>
                </a:extLst>
              </a:tr>
            </a:tbl>
          </a:graphicData>
        </a:graphic>
      </p:graphicFrame>
      <p:pic>
        <p:nvPicPr>
          <p:cNvPr id="143" name="Google Shape;143;p7"/>
          <p:cNvPicPr preferRelativeResize="0"/>
          <p:nvPr/>
        </p:nvPicPr>
        <p:blipFill rotWithShape="1">
          <a:blip r:embed="rId3">
            <a:alphaModFix/>
          </a:blip>
          <a:srcRect l="33609" t="25691" r="10170" b="22932"/>
          <a:stretch/>
        </p:blipFill>
        <p:spPr>
          <a:xfrm rot="-381410">
            <a:off x="-89339" y="5004334"/>
            <a:ext cx="4028777" cy="16356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49" name="Google Shape;149;p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4"/>
              </a:buClr>
              <a:buSzPts val="2000"/>
              <a:buNone/>
            </a:pPr>
            <a:r>
              <a:rPr lang="en-GB" sz="2000" b="0">
                <a:solidFill>
                  <a:srgbClr val="52BFC9"/>
                </a:solidFill>
              </a:rPr>
              <a:t>There are </a:t>
            </a:r>
            <a:r>
              <a:rPr lang="en-GB">
                <a:solidFill>
                  <a:srgbClr val="52BFC9"/>
                </a:solidFill>
              </a:rPr>
              <a:t>many</a:t>
            </a:r>
            <a:r>
              <a:rPr lang="en-GB" sz="2000" b="0">
                <a:solidFill>
                  <a:srgbClr val="52BFC9"/>
                </a:solidFill>
              </a:rPr>
              <a:t> techniques for enhancing creativity, each involving different </a:t>
            </a:r>
            <a:r>
              <a:rPr lang="en-GB">
                <a:solidFill>
                  <a:srgbClr val="52BFC9"/>
                </a:solidFill>
              </a:rPr>
              <a:t>interesting</a:t>
            </a:r>
            <a:r>
              <a:rPr lang="en-GB" sz="2000" b="0">
                <a:solidFill>
                  <a:srgbClr val="52BFC9"/>
                </a:solidFill>
              </a:rPr>
              <a:t> ways to think creatively. Here are some, you can look up others or create one of your own. Don’t restrict yourself to these...</a:t>
            </a:r>
            <a:endParaRPr sz="2000" b="0">
              <a:solidFill>
                <a:srgbClr val="52BFC9"/>
              </a:solidFill>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Brainstorming</a:t>
            </a:r>
            <a:endParaRPr sz="2000">
              <a:solidFill>
                <a:srgbClr val="52BFC9"/>
              </a:solidFill>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Pictures as Idea Triggers</a:t>
            </a:r>
            <a:endParaRPr sz="2000">
              <a:solidFill>
                <a:srgbClr val="52BFC9"/>
              </a:solidFill>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Morphological </a:t>
            </a:r>
            <a:r>
              <a:rPr lang="en-GB">
                <a:solidFill>
                  <a:srgbClr val="52BFC9"/>
                </a:solidFill>
              </a:rPr>
              <a:t>Analysis</a:t>
            </a:r>
            <a:endParaRPr sz="2000">
              <a:solidFill>
                <a:srgbClr val="52BFC9"/>
              </a:solidFill>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Six Thinking Hats</a:t>
            </a:r>
            <a:endParaRPr sz="2000">
              <a:solidFill>
                <a:srgbClr val="52BFC9"/>
              </a:solidFill>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Five Ws and one H</a:t>
            </a:r>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Random Words</a:t>
            </a:r>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Mind Mapping</a:t>
            </a:r>
            <a:endParaRPr/>
          </a:p>
          <a:p>
            <a:pPr marL="342900" lvl="0" indent="-342900" algn="just" rtl="0">
              <a:lnSpc>
                <a:spcPct val="90000"/>
              </a:lnSpc>
              <a:spcBef>
                <a:spcPts val="1000"/>
              </a:spcBef>
              <a:spcAft>
                <a:spcPts val="0"/>
              </a:spcAft>
              <a:buClr>
                <a:schemeClr val="accent1"/>
              </a:buClr>
              <a:buSzPts val="2000"/>
              <a:buFont typeface="Arial"/>
              <a:buChar char="•"/>
            </a:pPr>
            <a:r>
              <a:rPr lang="en-GB" sz="2000">
                <a:solidFill>
                  <a:srgbClr val="52BFC9"/>
                </a:solidFill>
              </a:rPr>
              <a:t>SCAMPER </a:t>
            </a:r>
            <a:endParaRPr sz="200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150" name="Google Shape;150;p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51" name="Google Shape;151;p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52" name="Google Shape;152;p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8</a:t>
            </a:fld>
            <a:endParaRPr/>
          </a:p>
        </p:txBody>
      </p:sp>
      <p:pic>
        <p:nvPicPr>
          <p:cNvPr id="153" name="Google Shape;153;p8"/>
          <p:cNvPicPr preferRelativeResize="0"/>
          <p:nvPr/>
        </p:nvPicPr>
        <p:blipFill rotWithShape="1">
          <a:blip r:embed="rId3">
            <a:alphaModFix/>
          </a:blip>
          <a:srcRect/>
          <a:stretch/>
        </p:blipFill>
        <p:spPr>
          <a:xfrm rot="-327683">
            <a:off x="5954410" y="2794401"/>
            <a:ext cx="4584373" cy="313743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59" name="Google Shape;159;p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b="0">
                <a:solidFill>
                  <a:schemeClr val="accent1"/>
                </a:solidFill>
              </a:rPr>
              <a:t>Brainstorming consolidates a relaxed, casual way to deal with critical thinking with lateral reasoning. </a:t>
            </a:r>
            <a:r>
              <a:rPr lang="en-GB">
                <a:solidFill>
                  <a:schemeClr val="accent1"/>
                </a:solidFill>
              </a:rPr>
              <a:t>It </a:t>
            </a:r>
            <a:r>
              <a:rPr lang="en-GB" b="0" i="0">
                <a:solidFill>
                  <a:schemeClr val="accent1"/>
                </a:solidFill>
              </a:rPr>
              <a:t> encourages free association, creativity, and divergent thinking. The main rules are to defer judgment, go for quantity, welcome wild ideas, and build on others’ ideas. </a:t>
            </a:r>
            <a:r>
              <a:rPr lang="en-GB" b="0">
                <a:solidFill>
                  <a:schemeClr val="accent1"/>
                </a:solidFill>
              </a:rPr>
              <a:t>It urges individuals to concoct ideas and thoughts that can, from the start, appear to be impractical. This allows people to use each other's ideas to jolt their thinking, and  helps to get out of their normal thinking, by making them unstuck to look beyond. </a:t>
            </a:r>
            <a:endParaRPr/>
          </a:p>
          <a:p>
            <a:pPr marL="342900" lvl="0" indent="-342900" algn="just" rtl="0">
              <a:lnSpc>
                <a:spcPct val="90000"/>
              </a:lnSpc>
              <a:spcBef>
                <a:spcPts val="1000"/>
              </a:spcBef>
              <a:spcAft>
                <a:spcPts val="0"/>
              </a:spcAft>
              <a:buClr>
                <a:schemeClr val="accent4"/>
              </a:buClr>
              <a:buSzPts val="2000"/>
              <a:buFont typeface="Arial"/>
              <a:buChar char="•"/>
            </a:pPr>
            <a:r>
              <a:rPr lang="en-GB" b="0">
                <a:solidFill>
                  <a:schemeClr val="accent1"/>
                </a:solidFill>
              </a:rPr>
              <a:t>For example, </a:t>
            </a:r>
            <a:r>
              <a:rPr lang="en-GB">
                <a:solidFill>
                  <a:schemeClr val="accent1"/>
                </a:solidFill>
              </a:rPr>
              <a:t>a</a:t>
            </a:r>
            <a:r>
              <a:rPr lang="en-GB" b="0" i="0">
                <a:solidFill>
                  <a:schemeClr val="accent1"/>
                </a:solidFill>
              </a:rPr>
              <a:t> group of people share their thoughts and suggestions on how to use biological resources to create new products or services. For example, they might come up with ideas such as:</a:t>
            </a:r>
            <a:endParaRPr/>
          </a:p>
          <a:p>
            <a:pPr marL="982663" lvl="2" indent="-228600" algn="l" rtl="0">
              <a:lnSpc>
                <a:spcPct val="90000"/>
              </a:lnSpc>
              <a:spcBef>
                <a:spcPts val="500"/>
              </a:spcBef>
              <a:spcAft>
                <a:spcPts val="0"/>
              </a:spcAft>
              <a:buClr>
                <a:schemeClr val="accent4"/>
              </a:buClr>
              <a:buSzPts val="1800"/>
              <a:buFont typeface="Arial"/>
              <a:buChar char="•"/>
            </a:pPr>
            <a:r>
              <a:rPr lang="en-GB" sz="1800" b="0" i="0">
                <a:solidFill>
                  <a:schemeClr val="accent1"/>
                </a:solidFill>
              </a:rPr>
              <a:t>Biodegradable packaging made from algae or fungi.</a:t>
            </a:r>
            <a:endParaRPr/>
          </a:p>
          <a:p>
            <a:pPr marL="982663" lvl="2" indent="-228600" algn="l" rtl="0">
              <a:lnSpc>
                <a:spcPct val="90000"/>
              </a:lnSpc>
              <a:spcBef>
                <a:spcPts val="500"/>
              </a:spcBef>
              <a:spcAft>
                <a:spcPts val="0"/>
              </a:spcAft>
              <a:buClr>
                <a:schemeClr val="accent4"/>
              </a:buClr>
              <a:buSzPts val="1800"/>
              <a:buFont typeface="Arial"/>
              <a:buChar char="•"/>
            </a:pPr>
            <a:r>
              <a:rPr lang="en-GB" sz="1800" b="0" i="0">
                <a:solidFill>
                  <a:schemeClr val="accent1"/>
                </a:solidFill>
              </a:rPr>
              <a:t>Biofuel from waste cooking oil or agricultural residues.</a:t>
            </a:r>
            <a:endParaRPr/>
          </a:p>
          <a:p>
            <a:pPr marL="982663" lvl="2" indent="-228600" algn="l" rtl="0">
              <a:lnSpc>
                <a:spcPct val="90000"/>
              </a:lnSpc>
              <a:spcBef>
                <a:spcPts val="500"/>
              </a:spcBef>
              <a:spcAft>
                <a:spcPts val="0"/>
              </a:spcAft>
              <a:buClr>
                <a:schemeClr val="accent4"/>
              </a:buClr>
              <a:buSzPts val="1800"/>
              <a:buFont typeface="Arial"/>
              <a:buChar char="•"/>
            </a:pPr>
            <a:r>
              <a:rPr lang="en-GB" sz="1800" b="0" i="0">
                <a:solidFill>
                  <a:schemeClr val="accent1"/>
                </a:solidFill>
              </a:rPr>
              <a:t>Bioplastics from corn starch or sugarcane.</a:t>
            </a:r>
            <a:endParaRPr/>
          </a:p>
          <a:p>
            <a:pPr marL="982663" lvl="2" indent="-228600" algn="l" rtl="0">
              <a:lnSpc>
                <a:spcPct val="90000"/>
              </a:lnSpc>
              <a:spcBef>
                <a:spcPts val="500"/>
              </a:spcBef>
              <a:spcAft>
                <a:spcPts val="0"/>
              </a:spcAft>
              <a:buClr>
                <a:schemeClr val="accent4"/>
              </a:buClr>
              <a:buSzPts val="1800"/>
              <a:buFont typeface="Arial"/>
              <a:buChar char="•"/>
            </a:pPr>
            <a:r>
              <a:rPr lang="en-GB" sz="1800" b="0" i="0">
                <a:solidFill>
                  <a:schemeClr val="accent1"/>
                </a:solidFill>
              </a:rPr>
              <a:t>Biofertilizer from seaweed or animal manure.</a:t>
            </a:r>
            <a:endParaRPr/>
          </a:p>
          <a:p>
            <a:pPr marL="982663" lvl="2" indent="-228600" algn="l" rtl="0">
              <a:lnSpc>
                <a:spcPct val="90000"/>
              </a:lnSpc>
              <a:spcBef>
                <a:spcPts val="500"/>
              </a:spcBef>
              <a:spcAft>
                <a:spcPts val="0"/>
              </a:spcAft>
              <a:buClr>
                <a:schemeClr val="accent4"/>
              </a:buClr>
              <a:buSzPts val="1800"/>
              <a:buFont typeface="Arial"/>
              <a:buChar char="•"/>
            </a:pPr>
            <a:r>
              <a:rPr lang="en-GB" sz="1800" b="0" i="0">
                <a:solidFill>
                  <a:schemeClr val="accent1"/>
                </a:solidFill>
              </a:rPr>
              <a:t>Biomimetic materials inspired by nature, such as spider silk or lotus leaf.</a:t>
            </a:r>
            <a:endParaRPr/>
          </a:p>
          <a:p>
            <a:pPr marL="0" lvl="0" indent="0" algn="l" rtl="0">
              <a:lnSpc>
                <a:spcPct val="90000"/>
              </a:lnSpc>
              <a:spcBef>
                <a:spcPts val="1000"/>
              </a:spcBef>
              <a:spcAft>
                <a:spcPts val="0"/>
              </a:spcAft>
              <a:buClr>
                <a:schemeClr val="dk1"/>
              </a:buClr>
              <a:buSzPts val="2000"/>
              <a:buNone/>
            </a:pPr>
            <a:endParaRPr/>
          </a:p>
        </p:txBody>
      </p:sp>
      <p:sp>
        <p:nvSpPr>
          <p:cNvPr id="160" name="Google Shape;160;p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a:t>
            </a:r>
            <a:r>
              <a:rPr lang="en-GB" sz="1600" b="1" i="1">
                <a:solidFill>
                  <a:schemeClr val="dk2"/>
                </a:solidFill>
              </a:rPr>
              <a:t> </a:t>
            </a:r>
            <a:endParaRPr/>
          </a:p>
        </p:txBody>
      </p:sp>
      <p:sp>
        <p:nvSpPr>
          <p:cNvPr id="161" name="Google Shape;161;p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62" name="Google Shape;162;p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9</a:t>
            </a:fld>
            <a:endParaRPr/>
          </a:p>
        </p:txBody>
      </p:sp>
      <p:pic>
        <p:nvPicPr>
          <p:cNvPr id="163" name="Google Shape;163;p9"/>
          <p:cNvPicPr preferRelativeResize="0"/>
          <p:nvPr/>
        </p:nvPicPr>
        <p:blipFill rotWithShape="1">
          <a:blip r:embed="rId3">
            <a:alphaModFix/>
          </a:blip>
          <a:srcRect l="21295" t="8732" r="20376"/>
          <a:stretch/>
        </p:blipFill>
        <p:spPr>
          <a:xfrm flipH="1">
            <a:off x="8896475" y="4099377"/>
            <a:ext cx="2869524" cy="25255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69" name="Google Shape;169;p1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b="0">
                <a:solidFill>
                  <a:srgbClr val="52BFC9"/>
                </a:solidFill>
              </a:rPr>
              <a:t>Pictures can be powerful tools for triggering ideas and stimulating creativity. When we see an image, our brain immediately begins to process it and make associations with other concepts, memories, and emotions. These associations can spark new ideas and insights that we might not have considered otherwise.</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Pictures can also help us to break out of our usual patterns of thinking and see things from a fresh perspective. For example, if you're stuck on a problem or idea, looking at a picture of a related concept or a completely unrelated subject could help you make connections and generate new ideas.</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Additionally, pictures can evoke strong emotions and create a mood or atmosphere that can inspire creativity. A beautiful landscape, an interesting character, or a striking abstract image can all elicit different feelings and ideas.</a:t>
            </a:r>
            <a:endParaRPr/>
          </a:p>
          <a:p>
            <a:pPr marL="342900" lvl="0" indent="-342900" algn="just" rtl="0">
              <a:lnSpc>
                <a:spcPct val="90000"/>
              </a:lnSpc>
              <a:spcBef>
                <a:spcPts val="1000"/>
              </a:spcBef>
              <a:spcAft>
                <a:spcPts val="0"/>
              </a:spcAft>
              <a:buClr>
                <a:schemeClr val="accent1"/>
              </a:buClr>
              <a:buSzPts val="2000"/>
              <a:buFont typeface="Arial"/>
              <a:buChar char="•"/>
            </a:pPr>
            <a:r>
              <a:rPr lang="en-GB" b="0">
                <a:solidFill>
                  <a:srgbClr val="52BFC9"/>
                </a:solidFill>
              </a:rPr>
              <a:t>Overall, pictures can serve as a powerful source of inspiration and idea triggers, allowing us to tap into our imagination and explore new possibilities.</a:t>
            </a:r>
            <a:endParaRPr/>
          </a:p>
          <a:p>
            <a:pPr marL="0" lvl="0" indent="0" algn="l" rtl="0">
              <a:lnSpc>
                <a:spcPct val="90000"/>
              </a:lnSpc>
              <a:spcBef>
                <a:spcPts val="1000"/>
              </a:spcBef>
              <a:spcAft>
                <a:spcPts val="0"/>
              </a:spcAft>
              <a:buClr>
                <a:schemeClr val="dk1"/>
              </a:buClr>
              <a:buSzPts val="2000"/>
              <a:buNone/>
            </a:pPr>
            <a:endParaRPr/>
          </a:p>
        </p:txBody>
      </p:sp>
      <p:sp>
        <p:nvSpPr>
          <p:cNvPr id="170" name="Google Shape;170;p1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Pictures as Idea Triggers</a:t>
            </a:r>
            <a:endParaRPr/>
          </a:p>
        </p:txBody>
      </p:sp>
      <p:sp>
        <p:nvSpPr>
          <p:cNvPr id="171" name="Google Shape;171;p1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72" name="Google Shape;172;p1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10</a:t>
            </a:fld>
            <a:endParaRPr/>
          </a:p>
        </p:txBody>
      </p:sp>
      <p:pic>
        <p:nvPicPr>
          <p:cNvPr id="173" name="Google Shape;173;p10" descr="kaelkirjak"/>
          <p:cNvPicPr preferRelativeResize="0"/>
          <p:nvPr/>
        </p:nvPicPr>
        <p:blipFill rotWithShape="1">
          <a:blip r:embed="rId3">
            <a:alphaModFix/>
          </a:blip>
          <a:srcRect/>
          <a:stretch/>
        </p:blipFill>
        <p:spPr>
          <a:xfrm>
            <a:off x="8849912" y="4627486"/>
            <a:ext cx="2575034" cy="21707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79" name="Google Shape;179;p11"/>
          <p:cNvSpPr txBox="1">
            <a:spLocks noGrp="1"/>
          </p:cNvSpPr>
          <p:nvPr>
            <p:ph type="body" idx="1"/>
          </p:nvPr>
        </p:nvSpPr>
        <p:spPr>
          <a:xfrm>
            <a:off x="426000" y="932871"/>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b="0" i="0">
                <a:solidFill>
                  <a:schemeClr val="accent1"/>
                </a:solidFill>
                <a:latin typeface="Arial"/>
                <a:ea typeface="Arial"/>
                <a:cs typeface="Arial"/>
                <a:sym typeface="Arial"/>
              </a:rPr>
              <a:t>A bio-based paint made from beetroot juice, inspired by a picture of a red wall.</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latin typeface="Arial"/>
                <a:ea typeface="Arial"/>
                <a:cs typeface="Arial"/>
                <a:sym typeface="Arial"/>
              </a:rPr>
              <a:t>A </a:t>
            </a:r>
            <a:r>
              <a:rPr lang="en-GB" b="0" i="0">
                <a:solidFill>
                  <a:schemeClr val="accent1"/>
                </a:solidFill>
                <a:latin typeface="Arial"/>
                <a:ea typeface="Arial"/>
                <a:cs typeface="Arial"/>
                <a:sym typeface="Arial"/>
              </a:rPr>
              <a:t>bio-based fertilizer made from worm castings, inspired by a picture of a garden.</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latin typeface="Arial"/>
                <a:ea typeface="Arial"/>
                <a:cs typeface="Arial"/>
                <a:sym typeface="Arial"/>
              </a:rPr>
              <a:t>A</a:t>
            </a:r>
            <a:r>
              <a:rPr lang="en-GB" b="0" i="0">
                <a:solidFill>
                  <a:schemeClr val="accent1"/>
                </a:solidFill>
                <a:latin typeface="Arial"/>
                <a:ea typeface="Arial"/>
                <a:cs typeface="Arial"/>
                <a:sym typeface="Arial"/>
              </a:rPr>
              <a:t> piece </a:t>
            </a:r>
            <a:r>
              <a:rPr lang="en-GB">
                <a:solidFill>
                  <a:schemeClr val="accent1"/>
                </a:solidFill>
                <a:latin typeface="Arial"/>
                <a:ea typeface="Arial"/>
                <a:cs typeface="Arial"/>
                <a:sym typeface="Arial"/>
              </a:rPr>
              <a:t>o</a:t>
            </a:r>
            <a:r>
              <a:rPr lang="en-GB" b="0" i="0">
                <a:solidFill>
                  <a:schemeClr val="accent1"/>
                </a:solidFill>
                <a:latin typeface="Arial"/>
                <a:ea typeface="Arial"/>
                <a:cs typeface="Arial"/>
                <a:sym typeface="Arial"/>
              </a:rPr>
              <a:t>f bio-based leather made from mushroom mycelium, inspired by a picture of a leather jacket.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latin typeface="Arial"/>
                <a:ea typeface="Arial"/>
                <a:cs typeface="Arial"/>
                <a:sym typeface="Arial"/>
              </a:rPr>
              <a:t>A piece of </a:t>
            </a:r>
            <a:r>
              <a:rPr lang="en-GB" b="0" i="0">
                <a:solidFill>
                  <a:schemeClr val="accent1"/>
                </a:solidFill>
                <a:latin typeface="Arial"/>
                <a:ea typeface="Arial"/>
                <a:cs typeface="Arial"/>
                <a:sym typeface="Arial"/>
              </a:rPr>
              <a:t> bio-based paper made from banana peels, inspired by a picture of a banana bunch.</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latin typeface="Arial"/>
                <a:ea typeface="Arial"/>
                <a:cs typeface="Arial"/>
                <a:sym typeface="Arial"/>
              </a:rPr>
              <a:t>A</a:t>
            </a:r>
            <a:r>
              <a:rPr lang="en-GB" b="0" i="0">
                <a:solidFill>
                  <a:schemeClr val="accent1"/>
                </a:solidFill>
                <a:latin typeface="Arial"/>
                <a:ea typeface="Arial"/>
                <a:cs typeface="Arial"/>
                <a:sym typeface="Arial"/>
              </a:rPr>
              <a:t> bar of bio-based soap made from coconut oil, inspired by a picture of a coconut tree.</a:t>
            </a:r>
            <a:endParaRPr>
              <a:solidFill>
                <a:schemeClr val="accent1"/>
              </a:solidFill>
            </a:endParaRPr>
          </a:p>
        </p:txBody>
      </p:sp>
      <p:sp>
        <p:nvSpPr>
          <p:cNvPr id="180" name="Google Shape;180;p1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Pictures as Idea Triggers</a:t>
            </a:r>
            <a:endParaRPr/>
          </a:p>
        </p:txBody>
      </p:sp>
      <p:sp>
        <p:nvSpPr>
          <p:cNvPr id="181" name="Google Shape;181;p1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82" name="Google Shape;182;p1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11</a:t>
            </a:fld>
            <a:endParaRPr/>
          </a:p>
        </p:txBody>
      </p:sp>
      <p:grpSp>
        <p:nvGrpSpPr>
          <p:cNvPr id="183" name="Google Shape;183;p11"/>
          <p:cNvGrpSpPr/>
          <p:nvPr/>
        </p:nvGrpSpPr>
        <p:grpSpPr>
          <a:xfrm>
            <a:off x="254665" y="3256263"/>
            <a:ext cx="11511334" cy="3465211"/>
            <a:chOff x="254665" y="3256263"/>
            <a:chExt cx="11511334" cy="3465211"/>
          </a:xfrm>
        </p:grpSpPr>
        <p:pic>
          <p:nvPicPr>
            <p:cNvPr id="184" name="Google Shape;184;p11"/>
            <p:cNvPicPr preferRelativeResize="0"/>
            <p:nvPr/>
          </p:nvPicPr>
          <p:blipFill rotWithShape="1">
            <a:blip r:embed="rId3">
              <a:alphaModFix/>
            </a:blip>
            <a:srcRect/>
            <a:stretch/>
          </p:blipFill>
          <p:spPr>
            <a:xfrm rot="-559934">
              <a:off x="363765" y="3509498"/>
              <a:ext cx="2886075" cy="1581150"/>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85" name="Google Shape;185;p11"/>
            <p:cNvPicPr preferRelativeResize="0"/>
            <p:nvPr/>
          </p:nvPicPr>
          <p:blipFill rotWithShape="1">
            <a:blip r:embed="rId4">
              <a:alphaModFix/>
            </a:blip>
            <a:srcRect/>
            <a:stretch/>
          </p:blipFill>
          <p:spPr>
            <a:xfrm>
              <a:off x="5056222" y="3256263"/>
              <a:ext cx="1743075" cy="261937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86" name="Google Shape;186;p11"/>
            <p:cNvPicPr preferRelativeResize="0"/>
            <p:nvPr/>
          </p:nvPicPr>
          <p:blipFill rotWithShape="1">
            <a:blip r:embed="rId5">
              <a:alphaModFix/>
            </a:blip>
            <a:srcRect/>
            <a:stretch/>
          </p:blipFill>
          <p:spPr>
            <a:xfrm>
              <a:off x="9584564" y="3322345"/>
              <a:ext cx="2181435" cy="3285241"/>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87" name="Google Shape;187;p11"/>
            <p:cNvPicPr preferRelativeResize="0"/>
            <p:nvPr/>
          </p:nvPicPr>
          <p:blipFill rotWithShape="1">
            <a:blip r:embed="rId6">
              <a:alphaModFix/>
            </a:blip>
            <a:srcRect/>
            <a:stretch/>
          </p:blipFill>
          <p:spPr>
            <a:xfrm>
              <a:off x="2724347" y="4300073"/>
              <a:ext cx="2253006" cy="2253006"/>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188" name="Google Shape;188;p11"/>
            <p:cNvPicPr preferRelativeResize="0"/>
            <p:nvPr/>
          </p:nvPicPr>
          <p:blipFill rotWithShape="1">
            <a:blip r:embed="rId7">
              <a:alphaModFix/>
            </a:blip>
            <a:srcRect/>
            <a:stretch/>
          </p:blipFill>
          <p:spPr>
            <a:xfrm rot="555305">
              <a:off x="6914698" y="4255152"/>
              <a:ext cx="2296590" cy="2296590"/>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94" name="Google Shape;194;p12"/>
          <p:cNvSpPr txBox="1">
            <a:spLocks noGrp="1"/>
          </p:cNvSpPr>
          <p:nvPr>
            <p:ph type="body" idx="1"/>
          </p:nvPr>
        </p:nvSpPr>
        <p:spPr>
          <a:xfrm>
            <a:off x="426000" y="1145137"/>
            <a:ext cx="7866662"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a:solidFill>
                  <a:srgbClr val="52BFC9"/>
                </a:solidFill>
              </a:rPr>
              <a:t>Despite having a wonderful name (given by its creator, Fritz Zwicky), morphological analysis employs two basic principles of creativity: forced association and decomposition. </a:t>
            </a:r>
            <a:endParaRPr/>
          </a:p>
          <a:p>
            <a:pPr marL="285750" lvl="0" indent="-285750" algn="just" rtl="0">
              <a:lnSpc>
                <a:spcPct val="90000"/>
              </a:lnSpc>
              <a:spcBef>
                <a:spcPts val="1000"/>
              </a:spcBef>
              <a:spcAft>
                <a:spcPts val="0"/>
              </a:spcAft>
              <a:buClr>
                <a:schemeClr val="accent1"/>
              </a:buClr>
              <a:buSzPts val="2000"/>
              <a:buFont typeface="Arial"/>
              <a:buChar char="•"/>
            </a:pPr>
            <a:r>
              <a:rPr lang="en-GB" b="0" i="0">
                <a:solidFill>
                  <a:srgbClr val="52BFC9"/>
                </a:solidFill>
              </a:rPr>
              <a:t>Morphological analysis helps to systematically explore and generate all the possible solutions to a complex problem. </a:t>
            </a:r>
            <a:endParaRPr/>
          </a:p>
          <a:p>
            <a:pPr marL="285750" lvl="0" indent="-285750" algn="just" rtl="0">
              <a:lnSpc>
                <a:spcPct val="90000"/>
              </a:lnSpc>
              <a:spcBef>
                <a:spcPts val="1000"/>
              </a:spcBef>
              <a:spcAft>
                <a:spcPts val="0"/>
              </a:spcAft>
              <a:buClr>
                <a:schemeClr val="accent1"/>
              </a:buClr>
              <a:buSzPts val="2000"/>
              <a:buFont typeface="Arial"/>
              <a:buChar char="•"/>
            </a:pPr>
            <a:r>
              <a:rPr lang="en-GB" b="0" i="0">
                <a:solidFill>
                  <a:srgbClr val="52BFC9"/>
                </a:solidFill>
              </a:rPr>
              <a:t>It involves breaking down the problem into its main characteristics or parameters, and then listing all the possible variations or values for each parameter. Then, different combinations of these variations are selected and evaluated to find the most promising or innovative solutions</a:t>
            </a:r>
            <a:r>
              <a:rPr lang="en-GB" b="0" i="0" baseline="30000">
                <a:solidFill>
                  <a:srgbClr val="52BFC9"/>
                </a:solidFill>
              </a:rPr>
              <a:t>.</a:t>
            </a:r>
            <a:endParaRPr>
              <a:solidFill>
                <a:srgbClr val="52BFC9"/>
              </a:solidFill>
            </a:endParaRPr>
          </a:p>
        </p:txBody>
      </p:sp>
      <p:sp>
        <p:nvSpPr>
          <p:cNvPr id="195" name="Google Shape;195;p1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Morphological Analysis</a:t>
            </a:r>
            <a:endParaRPr sz="1600" b="0">
              <a:solidFill>
                <a:schemeClr val="dk2"/>
              </a:solidFill>
            </a:endParaRPr>
          </a:p>
        </p:txBody>
      </p:sp>
      <p:sp>
        <p:nvSpPr>
          <p:cNvPr id="196" name="Google Shape;196;p1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197" name="Google Shape;197;p1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12</a:t>
            </a:fld>
            <a:endParaRPr/>
          </a:p>
        </p:txBody>
      </p:sp>
      <p:pic>
        <p:nvPicPr>
          <p:cNvPr id="198" name="Google Shape;198;p12"/>
          <p:cNvPicPr preferRelativeResize="0"/>
          <p:nvPr/>
        </p:nvPicPr>
        <p:blipFill rotWithShape="1">
          <a:blip r:embed="rId3">
            <a:alphaModFix/>
          </a:blip>
          <a:srcRect/>
          <a:stretch/>
        </p:blipFill>
        <p:spPr>
          <a:xfrm>
            <a:off x="8328884" y="2079848"/>
            <a:ext cx="3664235" cy="34380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04" name="Google Shape;204;p1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2000"/>
              <a:buNone/>
            </a:pPr>
            <a:r>
              <a:rPr lang="en-GB" b="0" i="0">
                <a:solidFill>
                  <a:schemeClr val="accent1"/>
                </a:solidFill>
              </a:rPr>
              <a:t>For example, using the following matrix to generate bio-based product ideas:</a:t>
            </a:r>
            <a:endParaRPr/>
          </a:p>
          <a:p>
            <a:pPr marL="0" lvl="0" indent="0" algn="l" rtl="0">
              <a:lnSpc>
                <a:spcPct val="90000"/>
              </a:lnSpc>
              <a:spcBef>
                <a:spcPts val="1000"/>
              </a:spcBef>
              <a:spcAft>
                <a:spcPts val="0"/>
              </a:spcAft>
              <a:buClr>
                <a:schemeClr val="dk1"/>
              </a:buClr>
              <a:buSzPts val="2000"/>
              <a:buNone/>
            </a:pPr>
            <a:endParaRPr/>
          </a:p>
        </p:txBody>
      </p:sp>
      <p:sp>
        <p:nvSpPr>
          <p:cNvPr id="205" name="Google Shape;205;p1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Morphological Analysis</a:t>
            </a:r>
            <a:endParaRPr sz="1400" b="0">
              <a:solidFill>
                <a:schemeClr val="dk2"/>
              </a:solidFill>
            </a:endParaRPr>
          </a:p>
        </p:txBody>
      </p:sp>
      <p:sp>
        <p:nvSpPr>
          <p:cNvPr id="206" name="Google Shape;206;p1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07" name="Google Shape;207;p1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13</a:t>
            </a:fld>
            <a:endParaRPr/>
          </a:p>
        </p:txBody>
      </p:sp>
      <p:pic>
        <p:nvPicPr>
          <p:cNvPr id="208" name="Google Shape;208;p13"/>
          <p:cNvPicPr preferRelativeResize="0"/>
          <p:nvPr/>
        </p:nvPicPr>
        <p:blipFill rotWithShape="1">
          <a:blip r:embed="rId3">
            <a:alphaModFix/>
          </a:blip>
          <a:srcRect/>
          <a:stretch/>
        </p:blipFill>
        <p:spPr>
          <a:xfrm>
            <a:off x="977461" y="1541702"/>
            <a:ext cx="9933005" cy="49519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14" name="Google Shape;214;p1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92500"/>
          </a:bodyPr>
          <a:lstStyle/>
          <a:p>
            <a:pPr marL="457200" lvl="0" indent="-457200" algn="just" rtl="0">
              <a:lnSpc>
                <a:spcPct val="90000"/>
              </a:lnSpc>
              <a:spcBef>
                <a:spcPts val="0"/>
              </a:spcBef>
              <a:spcAft>
                <a:spcPts val="0"/>
              </a:spcAft>
              <a:buClr>
                <a:schemeClr val="accent1"/>
              </a:buClr>
              <a:buSzPct val="100000"/>
              <a:buFont typeface="Arial"/>
              <a:buChar char="•"/>
            </a:pPr>
            <a:r>
              <a:rPr lang="en-GB" sz="2600" b="0">
                <a:solidFill>
                  <a:srgbClr val="52BFC9"/>
                </a:solidFill>
              </a:rPr>
              <a:t>The six hats are not only names for thinking; they also symbolize six different ways of thinking. The hats are therefore applied proactively, as opposed to re-actively.</a:t>
            </a:r>
            <a:endParaRPr/>
          </a:p>
          <a:p>
            <a:pPr marL="457200" lvl="0" indent="-457200" algn="just" rtl="0">
              <a:lnSpc>
                <a:spcPct val="90000"/>
              </a:lnSpc>
              <a:spcBef>
                <a:spcPts val="1000"/>
              </a:spcBef>
              <a:spcAft>
                <a:spcPts val="0"/>
              </a:spcAft>
              <a:buClr>
                <a:schemeClr val="accent1"/>
              </a:buClr>
              <a:buSzPct val="100000"/>
              <a:buFont typeface="Arial"/>
              <a:buChar char="•"/>
            </a:pPr>
            <a:r>
              <a:rPr lang="en-GB" sz="2600" b="0">
                <a:solidFill>
                  <a:srgbClr val="52BFC9"/>
                </a:solidFill>
              </a:rPr>
              <a:t>The approach encourages more individuals to contribute fully. According to de Bono, it "separates ego from performance". Since everyone is just using the yellow hat or another hat, they can all contribute to the exploration without hurting each other's egos. The six hats concept promotes performance above ego protection. Regardless of whether they originally favour the opposing viewpoint, anyone can assist in any capacity.</a:t>
            </a:r>
            <a:endParaRPr/>
          </a:p>
          <a:p>
            <a:pPr marL="457200" lvl="0" indent="-457200" algn="just" rtl="0">
              <a:lnSpc>
                <a:spcPct val="90000"/>
              </a:lnSpc>
              <a:spcBef>
                <a:spcPts val="1000"/>
              </a:spcBef>
              <a:spcAft>
                <a:spcPts val="0"/>
              </a:spcAft>
              <a:buClr>
                <a:schemeClr val="accent1"/>
              </a:buClr>
              <a:buSzPct val="100000"/>
              <a:buFont typeface="Arial"/>
              <a:buChar char="•"/>
            </a:pPr>
            <a:r>
              <a:rPr lang="en-GB" sz="2600" b="0">
                <a:solidFill>
                  <a:srgbClr val="52BFC9"/>
                </a:solidFill>
              </a:rPr>
              <a:t>The important thing to remember is that a hat is a way to think rather than a name for thinking. The six thinking hats can be used, in theory, for the following purposes:</a:t>
            </a:r>
            <a:endParaRPr/>
          </a:p>
          <a:p>
            <a:pPr marL="982663" lvl="2" indent="-228600" algn="l" rtl="0">
              <a:lnSpc>
                <a:spcPct val="90000"/>
              </a:lnSpc>
              <a:spcBef>
                <a:spcPts val="500"/>
              </a:spcBef>
              <a:spcAft>
                <a:spcPts val="0"/>
              </a:spcAft>
              <a:buClr>
                <a:schemeClr val="accent1"/>
              </a:buClr>
              <a:buSzPct val="100000"/>
              <a:buFont typeface="Arial"/>
              <a:buChar char="•"/>
            </a:pPr>
            <a:r>
              <a:rPr lang="en-GB" sz="2600">
                <a:solidFill>
                  <a:srgbClr val="52BFC9"/>
                </a:solidFill>
              </a:rPr>
              <a:t>Boost Parallel Thinking</a:t>
            </a:r>
            <a:endParaRPr/>
          </a:p>
          <a:p>
            <a:pPr marL="982663" lvl="2" indent="-228600" algn="l" rtl="0">
              <a:lnSpc>
                <a:spcPct val="90000"/>
              </a:lnSpc>
              <a:spcBef>
                <a:spcPts val="500"/>
              </a:spcBef>
              <a:spcAft>
                <a:spcPts val="0"/>
              </a:spcAft>
              <a:buClr>
                <a:schemeClr val="accent1"/>
              </a:buClr>
              <a:buSzPct val="100000"/>
              <a:buFont typeface="Arial"/>
              <a:buChar char="•"/>
            </a:pPr>
            <a:r>
              <a:rPr lang="en-GB" sz="2600">
                <a:solidFill>
                  <a:srgbClr val="52BFC9"/>
                </a:solidFill>
              </a:rPr>
              <a:t>Boost full-spectrum thinking</a:t>
            </a:r>
            <a:endParaRPr/>
          </a:p>
          <a:p>
            <a:pPr marL="982663" lvl="2" indent="-228600" algn="l" rtl="0">
              <a:lnSpc>
                <a:spcPct val="90000"/>
              </a:lnSpc>
              <a:spcBef>
                <a:spcPts val="500"/>
              </a:spcBef>
              <a:spcAft>
                <a:spcPts val="0"/>
              </a:spcAft>
              <a:buClr>
                <a:schemeClr val="accent1"/>
              </a:buClr>
              <a:buSzPct val="100000"/>
              <a:buFont typeface="Arial"/>
              <a:buChar char="•"/>
            </a:pPr>
            <a:r>
              <a:rPr lang="en-GB" sz="2600">
                <a:solidFill>
                  <a:srgbClr val="52BFC9"/>
                </a:solidFill>
              </a:rPr>
              <a:t>Separate ego from performance</a:t>
            </a:r>
            <a:endParaRPr/>
          </a:p>
          <a:p>
            <a:pPr marL="0" lvl="0" indent="0" algn="l" rtl="0">
              <a:lnSpc>
                <a:spcPct val="90000"/>
              </a:lnSpc>
              <a:spcBef>
                <a:spcPts val="1000"/>
              </a:spcBef>
              <a:spcAft>
                <a:spcPts val="0"/>
              </a:spcAft>
              <a:buClr>
                <a:schemeClr val="dk1"/>
              </a:buClr>
              <a:buSzPct val="100000"/>
              <a:buNone/>
            </a:pPr>
            <a:endParaRPr/>
          </a:p>
        </p:txBody>
      </p:sp>
      <p:sp>
        <p:nvSpPr>
          <p:cNvPr id="215" name="Google Shape;215;p1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216" name="Google Shape;216;p1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17" name="Google Shape;217;p1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14</a:t>
            </a:fld>
            <a:endParaRPr/>
          </a:p>
        </p:txBody>
      </p:sp>
      <p:pic>
        <p:nvPicPr>
          <p:cNvPr id="218" name="Google Shape;218;p14"/>
          <p:cNvPicPr preferRelativeResize="0"/>
          <p:nvPr/>
        </p:nvPicPr>
        <p:blipFill rotWithShape="1">
          <a:blip r:embed="rId3">
            <a:alphaModFix/>
          </a:blip>
          <a:srcRect/>
          <a:stretch/>
        </p:blipFill>
        <p:spPr>
          <a:xfrm>
            <a:off x="8985308" y="4850359"/>
            <a:ext cx="2820999" cy="18711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24" name="Google Shape;224;p15"/>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225" name="Google Shape;225;p1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26" name="Google Shape;226;p1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15</a:t>
            </a:fld>
            <a:endParaRPr/>
          </a:p>
        </p:txBody>
      </p:sp>
      <p:grpSp>
        <p:nvGrpSpPr>
          <p:cNvPr id="227" name="Google Shape;227;p15"/>
          <p:cNvGrpSpPr/>
          <p:nvPr/>
        </p:nvGrpSpPr>
        <p:grpSpPr>
          <a:xfrm>
            <a:off x="735724" y="1187669"/>
            <a:ext cx="9989655" cy="5067904"/>
            <a:chOff x="-193162" y="1466549"/>
            <a:chExt cx="9258758" cy="4744994"/>
          </a:xfrm>
        </p:grpSpPr>
        <p:grpSp>
          <p:nvGrpSpPr>
            <p:cNvPr id="228" name="Google Shape;228;p15"/>
            <p:cNvGrpSpPr/>
            <p:nvPr/>
          </p:nvGrpSpPr>
          <p:grpSpPr>
            <a:xfrm>
              <a:off x="-193162" y="1466549"/>
              <a:ext cx="9258758" cy="4385306"/>
              <a:chOff x="-19471" y="1989276"/>
              <a:chExt cx="9258758" cy="4385306"/>
            </a:xfrm>
          </p:grpSpPr>
          <p:grpSp>
            <p:nvGrpSpPr>
              <p:cNvPr id="229" name="Google Shape;229;p15"/>
              <p:cNvGrpSpPr/>
              <p:nvPr/>
            </p:nvGrpSpPr>
            <p:grpSpPr>
              <a:xfrm>
                <a:off x="-19471" y="1989276"/>
                <a:ext cx="9217765" cy="4385306"/>
                <a:chOff x="-19471" y="1989276"/>
                <a:chExt cx="9217765" cy="4385306"/>
              </a:xfrm>
            </p:grpSpPr>
            <p:grpSp>
              <p:nvGrpSpPr>
                <p:cNvPr id="230" name="Google Shape;230;p15"/>
                <p:cNvGrpSpPr/>
                <p:nvPr/>
              </p:nvGrpSpPr>
              <p:grpSpPr>
                <a:xfrm>
                  <a:off x="-19471" y="2098044"/>
                  <a:ext cx="9217765" cy="4276538"/>
                  <a:chOff x="-19471" y="2098044"/>
                  <a:chExt cx="9217765" cy="4276538"/>
                </a:xfrm>
              </p:grpSpPr>
              <p:grpSp>
                <p:nvGrpSpPr>
                  <p:cNvPr id="231" name="Google Shape;231;p15"/>
                  <p:cNvGrpSpPr/>
                  <p:nvPr/>
                </p:nvGrpSpPr>
                <p:grpSpPr>
                  <a:xfrm>
                    <a:off x="-19471" y="2098044"/>
                    <a:ext cx="9217765" cy="4276538"/>
                    <a:chOff x="-19471" y="2098044"/>
                    <a:chExt cx="9217765" cy="4276538"/>
                  </a:xfrm>
                </p:grpSpPr>
                <p:grpSp>
                  <p:nvGrpSpPr>
                    <p:cNvPr id="232" name="Google Shape;232;p15"/>
                    <p:cNvGrpSpPr/>
                    <p:nvPr/>
                  </p:nvGrpSpPr>
                  <p:grpSpPr>
                    <a:xfrm>
                      <a:off x="265109" y="2098044"/>
                      <a:ext cx="8933185" cy="4276538"/>
                      <a:chOff x="148867" y="1989274"/>
                      <a:chExt cx="9049544" cy="4385555"/>
                    </a:xfrm>
                  </p:grpSpPr>
                  <p:sp>
                    <p:nvSpPr>
                      <p:cNvPr id="233" name="Google Shape;233;p15"/>
                      <p:cNvSpPr/>
                      <p:nvPr/>
                    </p:nvSpPr>
                    <p:spPr>
                      <a:xfrm>
                        <a:off x="148867" y="1999164"/>
                        <a:ext cx="1489158" cy="4375665"/>
                      </a:xfrm>
                      <a:prstGeom prst="roundRect">
                        <a:avLst>
                          <a:gd name="adj" fmla="val 16667"/>
                        </a:avLst>
                      </a:prstGeom>
                      <a:noFill/>
                      <a:ln w="28575"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A5A5A5"/>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A5A5A5"/>
                            </a:solidFill>
                            <a:latin typeface="Calibri"/>
                            <a:ea typeface="Calibri"/>
                            <a:cs typeface="Calibri"/>
                            <a:sym typeface="Calibri"/>
                          </a:rPr>
                          <a:t>White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covers facts, figures, information needs and gaps. "I think we need some white hat thinking at this point..." means Let's drop the arguments and proposals, and look at the data base."</a:t>
                        </a:r>
                        <a:endParaRPr sz="1400" b="0" i="0" u="none" strike="noStrike" cap="none">
                          <a:solidFill>
                            <a:srgbClr val="000000"/>
                          </a:solidFill>
                          <a:latin typeface="Arial"/>
                          <a:ea typeface="Arial"/>
                          <a:cs typeface="Arial"/>
                          <a:sym typeface="Arial"/>
                        </a:endParaRPr>
                      </a:p>
                    </p:txBody>
                  </p:sp>
                  <p:sp>
                    <p:nvSpPr>
                      <p:cNvPr id="234" name="Google Shape;234;p15"/>
                      <p:cNvSpPr/>
                      <p:nvPr/>
                    </p:nvSpPr>
                    <p:spPr>
                      <a:xfrm>
                        <a:off x="1640913" y="1989275"/>
                        <a:ext cx="1489158" cy="4375665"/>
                      </a:xfrm>
                      <a:prstGeom prst="roundRect">
                        <a:avLst>
                          <a:gd name="adj" fmla="val 16667"/>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0000"/>
                            </a:solidFill>
                            <a:latin typeface="Calibri"/>
                            <a:ea typeface="Calibri"/>
                            <a:cs typeface="Calibri"/>
                            <a:sym typeface="Calibri"/>
                          </a:rPr>
                          <a:t>Red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00"/>
                          <a:buFont typeface="Arial"/>
                          <a:buNone/>
                        </a:pPr>
                        <a:r>
                          <a:rPr lang="en-GB" sz="1000" b="0" i="0" u="none" strike="noStrike" cap="none">
                            <a:solidFill>
                              <a:srgbClr val="757070"/>
                            </a:solidFill>
                            <a:latin typeface="Calibri"/>
                            <a:ea typeface="Calibri"/>
                            <a:cs typeface="Calibri"/>
                            <a:sym typeface="Calibri"/>
                          </a:rPr>
                          <a:t>This covers intuition, feelings and emotions. The red hat allows the thinker to put forward an intuition without any ned to justify it. "Putting on my red hat, I think this is a terrible proposal.“ The red hat gives full permission to a thinker to put forward his or her feelings on the subject at the moment. </a:t>
                        </a:r>
                        <a:endParaRPr sz="1400" b="0" i="0" u="none" strike="noStrike" cap="none">
                          <a:solidFill>
                            <a:srgbClr val="000000"/>
                          </a:solidFill>
                          <a:latin typeface="Arial"/>
                          <a:ea typeface="Arial"/>
                          <a:cs typeface="Arial"/>
                          <a:sym typeface="Arial"/>
                        </a:endParaRPr>
                      </a:p>
                    </p:txBody>
                  </p:sp>
                  <p:sp>
                    <p:nvSpPr>
                      <p:cNvPr id="235" name="Google Shape;235;p15"/>
                      <p:cNvSpPr/>
                      <p:nvPr/>
                    </p:nvSpPr>
                    <p:spPr>
                      <a:xfrm>
                        <a:off x="3156966" y="1989275"/>
                        <a:ext cx="1489158" cy="4375665"/>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Calibri"/>
                            <a:ea typeface="Calibri"/>
                            <a:cs typeface="Calibri"/>
                            <a:sym typeface="Calibri"/>
                          </a:rPr>
                          <a:t>Black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050"/>
                          <a:buFont typeface="Arial"/>
                          <a:buNone/>
                        </a:pPr>
                        <a:endParaRPr sz="105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hat of judgment and caution. It is a most valuable hat. It is not in any sense an inferior or negative hat. The black hat is used to point out why a suggestion does not fit the facts, the available experience, the system in use, or the policy that is being followed. The black hat must always be logical. </a:t>
                        </a:r>
                        <a:endParaRPr sz="1400" b="0" i="0" u="none" strike="noStrike" cap="none">
                          <a:solidFill>
                            <a:srgbClr val="000000"/>
                          </a:solidFill>
                          <a:latin typeface="Arial"/>
                          <a:ea typeface="Arial"/>
                          <a:cs typeface="Arial"/>
                          <a:sym typeface="Arial"/>
                        </a:endParaRPr>
                      </a:p>
                    </p:txBody>
                  </p:sp>
                  <p:sp>
                    <p:nvSpPr>
                      <p:cNvPr id="236" name="Google Shape;236;p15"/>
                      <p:cNvSpPr/>
                      <p:nvPr/>
                    </p:nvSpPr>
                    <p:spPr>
                      <a:xfrm>
                        <a:off x="4671368" y="1989275"/>
                        <a:ext cx="1489158" cy="4375665"/>
                      </a:xfrm>
                      <a:prstGeom prst="roundRect">
                        <a:avLst>
                          <a:gd name="adj" fmla="val 16667"/>
                        </a:avLst>
                      </a:prstGeom>
                      <a:noFill/>
                      <a:ln w="28575" cap="flat" cmpd="sng">
                        <a:solidFill>
                          <a:srgbClr val="EBE6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accent4"/>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FFFF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CCCC00"/>
                            </a:solidFill>
                            <a:latin typeface="Calibri"/>
                            <a:ea typeface="Calibri"/>
                            <a:cs typeface="Calibri"/>
                            <a:sym typeface="Calibri"/>
                          </a:rPr>
                          <a:t>Yellow Hat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a:solidFill>
                            <a:srgbClr val="CCCC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logical positive. Why something will work and why it will offer benefits. It can be used in looking forward to the results of some proposed action, but can also be used to find something of value in what has already happened. </a:t>
                        </a:r>
                        <a:endParaRPr sz="1400" b="0" i="0" u="none" strike="noStrike" cap="none">
                          <a:solidFill>
                            <a:srgbClr val="000000"/>
                          </a:solidFill>
                          <a:latin typeface="Arial"/>
                          <a:ea typeface="Arial"/>
                          <a:cs typeface="Arial"/>
                          <a:sym typeface="Arial"/>
                        </a:endParaRPr>
                      </a:p>
                    </p:txBody>
                  </p:sp>
                  <p:sp>
                    <p:nvSpPr>
                      <p:cNvPr id="237" name="Google Shape;237;p15"/>
                      <p:cNvSpPr/>
                      <p:nvPr/>
                    </p:nvSpPr>
                    <p:spPr>
                      <a:xfrm>
                        <a:off x="6194851" y="1989275"/>
                        <a:ext cx="1489158" cy="4375665"/>
                      </a:xfrm>
                      <a:prstGeom prst="roundRect">
                        <a:avLst>
                          <a:gd name="adj" fmla="val 16667"/>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99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9900"/>
                            </a:solidFill>
                            <a:latin typeface="Calibri"/>
                            <a:ea typeface="Calibri"/>
                            <a:cs typeface="Calibri"/>
                            <a:sym typeface="Calibri"/>
                          </a:rPr>
                          <a:t>Green Hat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75707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hat of creativity, alternatives, proposals, what is interesting, provocations and changes. </a:t>
                        </a:r>
                        <a:endParaRPr sz="1400" b="0" i="0" u="none" strike="noStrike" cap="none">
                          <a:solidFill>
                            <a:srgbClr val="000000"/>
                          </a:solidFill>
                          <a:latin typeface="Arial"/>
                          <a:ea typeface="Arial"/>
                          <a:cs typeface="Arial"/>
                          <a:sym typeface="Arial"/>
                        </a:endParaRPr>
                      </a:p>
                    </p:txBody>
                  </p:sp>
                  <p:sp>
                    <p:nvSpPr>
                      <p:cNvPr id="238" name="Google Shape;238;p15"/>
                      <p:cNvSpPr/>
                      <p:nvPr/>
                    </p:nvSpPr>
                    <p:spPr>
                      <a:xfrm>
                        <a:off x="7709253" y="1989274"/>
                        <a:ext cx="1489158" cy="4375665"/>
                      </a:xfrm>
                      <a:prstGeom prst="roundRect">
                        <a:avLst>
                          <a:gd name="adj" fmla="val 16667"/>
                        </a:avLst>
                      </a:prstGeom>
                      <a:noFill/>
                      <a:ln w="28575" cap="flat" cmpd="sng">
                        <a:solidFill>
                          <a:srgbClr val="0066F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66FF"/>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66FF"/>
                            </a:solidFill>
                            <a:latin typeface="Calibri"/>
                            <a:ea typeface="Calibri"/>
                            <a:cs typeface="Calibri"/>
                            <a:sym typeface="Calibri"/>
                          </a:rPr>
                          <a:t>Blue Hat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accent4"/>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050"/>
                          <a:buFont typeface="Arial"/>
                          <a:buNone/>
                        </a:pPr>
                        <a:r>
                          <a:rPr lang="en-GB" sz="1050" b="0" i="0" u="none" strike="noStrike" cap="none">
                            <a:solidFill>
                              <a:srgbClr val="757070"/>
                            </a:solidFill>
                            <a:latin typeface="Calibri"/>
                            <a:ea typeface="Calibri"/>
                            <a:cs typeface="Calibri"/>
                            <a:sym typeface="Calibri"/>
                          </a:rPr>
                          <a:t>This is the overview or process control hat. It looks not at the subject itself but at the 'thinking' about the subject. In technical terms, the blue hat is concerned with meta-cognition.</a:t>
                        </a:r>
                        <a:endParaRPr sz="1400" b="0" i="0" u="none" strike="noStrike" cap="none">
                          <a:solidFill>
                            <a:srgbClr val="000000"/>
                          </a:solidFill>
                          <a:latin typeface="Arial"/>
                          <a:ea typeface="Arial"/>
                          <a:cs typeface="Arial"/>
                          <a:sym typeface="Arial"/>
                        </a:endParaRPr>
                      </a:p>
                    </p:txBody>
                  </p:sp>
                </p:grpSp>
                <p:sp>
                  <p:nvSpPr>
                    <p:cNvPr id="239" name="Google Shape;239;p15"/>
                    <p:cNvSpPr/>
                    <p:nvPr/>
                  </p:nvSpPr>
                  <p:spPr>
                    <a:xfrm>
                      <a:off x="-19471" y="2137456"/>
                      <a:ext cx="1640540" cy="9014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 name="Google Shape;240;p15"/>
                  <p:cNvSpPr/>
                  <p:nvPr/>
                </p:nvSpPr>
                <p:spPr>
                  <a:xfrm>
                    <a:off x="1710769" y="2186590"/>
                    <a:ext cx="1729410" cy="84924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1" name="Google Shape;241;p15"/>
                <p:cNvSpPr/>
                <p:nvPr/>
              </p:nvSpPr>
              <p:spPr>
                <a:xfrm>
                  <a:off x="3217214" y="1989276"/>
                  <a:ext cx="1481315" cy="95801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15"/>
              <p:cNvSpPr/>
              <p:nvPr/>
            </p:nvSpPr>
            <p:spPr>
              <a:xfrm>
                <a:off x="4729926" y="2186590"/>
                <a:ext cx="1622768" cy="9040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p:nvPr/>
            </p:nvSpPr>
            <p:spPr>
              <a:xfrm>
                <a:off x="6199471" y="1993657"/>
                <a:ext cx="1640540" cy="118903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5"/>
              <p:cNvSpPr/>
              <p:nvPr/>
            </p:nvSpPr>
            <p:spPr>
              <a:xfrm>
                <a:off x="7661431" y="2141978"/>
                <a:ext cx="1577856" cy="101435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 name="Google Shape;245;p15"/>
            <p:cNvGrpSpPr/>
            <p:nvPr/>
          </p:nvGrpSpPr>
          <p:grpSpPr>
            <a:xfrm>
              <a:off x="100586" y="5808488"/>
              <a:ext cx="8899097" cy="403055"/>
              <a:chOff x="100586" y="5808488"/>
              <a:chExt cx="8899097" cy="403055"/>
            </a:xfrm>
          </p:grpSpPr>
          <p:sp>
            <p:nvSpPr>
              <p:cNvPr id="246" name="Google Shape;246;p15"/>
              <p:cNvSpPr txBox="1"/>
              <p:nvPr/>
            </p:nvSpPr>
            <p:spPr>
              <a:xfrm>
                <a:off x="100586" y="5842211"/>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A5A5A5"/>
                    </a:solidFill>
                    <a:latin typeface="Calibri"/>
                    <a:ea typeface="Calibri"/>
                    <a:cs typeface="Calibri"/>
                    <a:sym typeface="Calibri"/>
                  </a:rPr>
                  <a:t>Facts</a:t>
                </a:r>
                <a:endParaRPr sz="1400" b="0" i="0" u="none" strike="noStrike" cap="none">
                  <a:solidFill>
                    <a:srgbClr val="000000"/>
                  </a:solidFill>
                  <a:latin typeface="Arial"/>
                  <a:ea typeface="Arial"/>
                  <a:cs typeface="Arial"/>
                  <a:sym typeface="Arial"/>
                </a:endParaRPr>
              </a:p>
            </p:txBody>
          </p:sp>
          <p:sp>
            <p:nvSpPr>
              <p:cNvPr id="247" name="Google Shape;247;p15"/>
              <p:cNvSpPr txBox="1"/>
              <p:nvPr/>
            </p:nvSpPr>
            <p:spPr>
              <a:xfrm>
                <a:off x="1482523"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FF0000"/>
                    </a:solidFill>
                    <a:latin typeface="Calibri"/>
                    <a:ea typeface="Calibri"/>
                    <a:cs typeface="Calibri"/>
                    <a:sym typeface="Calibri"/>
                  </a:rPr>
                  <a:t>Feelings</a:t>
                </a:r>
                <a:endParaRPr sz="1400" b="0" i="0" u="none" strike="noStrike" cap="none">
                  <a:solidFill>
                    <a:srgbClr val="000000"/>
                  </a:solidFill>
                  <a:latin typeface="Arial"/>
                  <a:ea typeface="Arial"/>
                  <a:cs typeface="Arial"/>
                  <a:sym typeface="Arial"/>
                </a:endParaRPr>
              </a:p>
            </p:txBody>
          </p:sp>
          <p:sp>
            <p:nvSpPr>
              <p:cNvPr id="248" name="Google Shape;248;p15"/>
              <p:cNvSpPr txBox="1"/>
              <p:nvPr/>
            </p:nvSpPr>
            <p:spPr>
              <a:xfrm>
                <a:off x="294336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alibri"/>
                    <a:ea typeface="Calibri"/>
                    <a:cs typeface="Calibri"/>
                    <a:sym typeface="Calibri"/>
                  </a:rPr>
                  <a:t>Caution</a:t>
                </a:r>
                <a:endParaRPr sz="1400" b="0" i="0" u="none" strike="noStrike" cap="none">
                  <a:solidFill>
                    <a:srgbClr val="000000"/>
                  </a:solidFill>
                  <a:latin typeface="Arial"/>
                  <a:ea typeface="Arial"/>
                  <a:cs typeface="Arial"/>
                  <a:sym typeface="Arial"/>
                </a:endParaRPr>
              </a:p>
            </p:txBody>
          </p:sp>
          <p:sp>
            <p:nvSpPr>
              <p:cNvPr id="249" name="Google Shape;249;p15"/>
              <p:cNvSpPr txBox="1"/>
              <p:nvPr/>
            </p:nvSpPr>
            <p:spPr>
              <a:xfrm>
                <a:off x="4540899"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CCCC00"/>
                    </a:solidFill>
                    <a:latin typeface="Calibri"/>
                    <a:ea typeface="Calibri"/>
                    <a:cs typeface="Calibri"/>
                    <a:sym typeface="Calibri"/>
                  </a:rPr>
                  <a:t>Benefits</a:t>
                </a:r>
                <a:endParaRPr sz="1400" b="0" i="0" u="none" strike="noStrike" cap="none">
                  <a:solidFill>
                    <a:srgbClr val="000000"/>
                  </a:solidFill>
                  <a:latin typeface="Arial"/>
                  <a:ea typeface="Arial"/>
                  <a:cs typeface="Arial"/>
                  <a:sym typeface="Arial"/>
                </a:endParaRPr>
              </a:p>
            </p:txBody>
          </p:sp>
          <p:sp>
            <p:nvSpPr>
              <p:cNvPr id="250" name="Google Shape;250;p15"/>
              <p:cNvSpPr txBox="1"/>
              <p:nvPr/>
            </p:nvSpPr>
            <p:spPr>
              <a:xfrm>
                <a:off x="601032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9900"/>
                    </a:solidFill>
                    <a:latin typeface="Calibri"/>
                    <a:ea typeface="Calibri"/>
                    <a:cs typeface="Calibri"/>
                    <a:sym typeface="Calibri"/>
                  </a:rPr>
                  <a:t>Creativity</a:t>
                </a:r>
                <a:endParaRPr sz="1400" b="0" i="0" u="none" strike="noStrike" cap="none">
                  <a:solidFill>
                    <a:srgbClr val="000000"/>
                  </a:solidFill>
                  <a:latin typeface="Arial"/>
                  <a:ea typeface="Arial"/>
                  <a:cs typeface="Arial"/>
                  <a:sym typeface="Arial"/>
                </a:endParaRPr>
              </a:p>
            </p:txBody>
          </p:sp>
          <p:sp>
            <p:nvSpPr>
              <p:cNvPr id="251" name="Google Shape;251;p15"/>
              <p:cNvSpPr txBox="1"/>
              <p:nvPr/>
            </p:nvSpPr>
            <p:spPr>
              <a:xfrm>
                <a:off x="7529673" y="5808488"/>
                <a:ext cx="147001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66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57" name="Google Shape;257;p1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85000" lnSpcReduction="20000"/>
          </a:bodyPr>
          <a:lstStyle/>
          <a:p>
            <a:pPr marL="0" lvl="0" indent="0" algn="just" rtl="0">
              <a:lnSpc>
                <a:spcPct val="90000"/>
              </a:lnSpc>
              <a:spcBef>
                <a:spcPts val="0"/>
              </a:spcBef>
              <a:spcAft>
                <a:spcPts val="0"/>
              </a:spcAft>
              <a:buClr>
                <a:schemeClr val="accent1"/>
              </a:buClr>
              <a:buSzPct val="100000"/>
              <a:buNone/>
            </a:pPr>
            <a:r>
              <a:rPr lang="en-GB" b="0" i="0">
                <a:solidFill>
                  <a:schemeClr val="accent1"/>
                </a:solidFill>
              </a:rPr>
              <a:t>For example, let</a:t>
            </a:r>
            <a:r>
              <a:rPr lang="en-GB">
                <a:solidFill>
                  <a:schemeClr val="accent1"/>
                </a:solidFill>
              </a:rPr>
              <a:t>’s </a:t>
            </a:r>
            <a:r>
              <a:rPr lang="en-GB" b="0" i="0">
                <a:solidFill>
                  <a:schemeClr val="accent1"/>
                </a:solidFill>
              </a:rPr>
              <a:t>suppose we want to create a product that uses algae as a raw material. We can use the six thinking hats to explore this idea as follows:</a:t>
            </a:r>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White hat: </a:t>
            </a:r>
            <a:r>
              <a:rPr lang="en-GB" b="0" i="0">
                <a:solidFill>
                  <a:schemeClr val="accent1"/>
                </a:solidFill>
              </a:rPr>
              <a:t>What are the facts and information about algae and its potential uses? For example, algae are photosynthetic organisms that can grow in water and produce biomass, oxygen, and biofuels. Algae can also be used to make food, feed, cosmetics, bioplastics, fertilizers, and other products. </a:t>
            </a:r>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Red hat: </a:t>
            </a:r>
            <a:r>
              <a:rPr lang="en-GB" b="0" i="0">
                <a:solidFill>
                  <a:schemeClr val="accent1"/>
                </a:solidFill>
              </a:rPr>
              <a:t>How do we feel about algae and its products? What are our intuitions and emotions? For example, we might feel excited about the environmental and economic benefits of algae, or we might feel disgusted by its appearance and smell. We might also have some biases or preferences for or against certain algae products.</a:t>
            </a:r>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Black hat: </a:t>
            </a:r>
            <a:r>
              <a:rPr lang="en-GB" b="0" i="0">
                <a:solidFill>
                  <a:schemeClr val="accent1"/>
                </a:solidFill>
              </a:rPr>
              <a:t>What are the potential risks, problems, or drawbacks of using algae as a raw material? For example, algae cultivation might require large amounts of water, land, energy, and nutrients. Algae might also produce harmful toxins or pollutants, or compete with other aquatic life. Algae products might also face regulatory, technical, or market barriers. </a:t>
            </a:r>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Yellow hat: </a:t>
            </a:r>
            <a:r>
              <a:rPr lang="en-GB" b="0" i="0">
                <a:solidFill>
                  <a:schemeClr val="accent1"/>
                </a:solidFill>
              </a:rPr>
              <a:t>What are the potential benefits, advantages, or opportunities of using algae as a raw material? </a:t>
            </a:r>
            <a:r>
              <a:rPr lang="en-GB">
                <a:solidFill>
                  <a:schemeClr val="accent1"/>
                </a:solidFill>
              </a:rPr>
              <a:t>For example, algae can provide a renewable and sustainable source of biomass and biofuels that can reduce greenhouse gas emissions and fossil fuel dependence. Algae can also produce valuable products that can improve human and animal health, nutrition, and well-being. Algae can also create new jobs and industries in the bioeconomy sector. </a:t>
            </a:r>
            <a:endParaRPr b="0" i="0">
              <a:solidFill>
                <a:schemeClr val="accent1"/>
              </a:solidFill>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Green hat: </a:t>
            </a:r>
            <a:r>
              <a:rPr lang="en-GB" b="0" i="0">
                <a:solidFill>
                  <a:schemeClr val="accent1"/>
                </a:solidFill>
              </a:rPr>
              <a:t>How can we generate new ideas and possibilities for using algae as a raw material? What are some creative or innovative ways to use algae or its products? For example, we can brainstorm different types of algae products that can meet various needs and demands in different sectors. We can also think of ways to improve the efficiency and quality of algae cultivation and processing. We can also explore new applications or markets for algae products.</a:t>
            </a:r>
            <a:endParaRPr/>
          </a:p>
          <a:p>
            <a:pPr marL="0" lvl="0" indent="-107950" algn="just" rtl="0">
              <a:lnSpc>
                <a:spcPct val="90000"/>
              </a:lnSpc>
              <a:spcBef>
                <a:spcPts val="1000"/>
              </a:spcBef>
              <a:spcAft>
                <a:spcPts val="0"/>
              </a:spcAft>
              <a:buClr>
                <a:schemeClr val="accent4"/>
              </a:buClr>
              <a:buSzPct val="100000"/>
              <a:buFont typeface="Arial"/>
              <a:buChar char="•"/>
            </a:pPr>
            <a:r>
              <a:rPr lang="en-GB" b="1" i="0">
                <a:solidFill>
                  <a:schemeClr val="dk2"/>
                </a:solidFill>
              </a:rPr>
              <a:t>Blue hat: </a:t>
            </a:r>
            <a:r>
              <a:rPr lang="en-GB" b="0" i="0">
                <a:solidFill>
                  <a:schemeClr val="accent1"/>
                </a:solidFill>
              </a:rPr>
              <a:t>How can we manage and organize the thinking process about using algae as a raw material? What are the goals and objectives of this project? What are the steps and actions to take? What are the resources and tools to use? What are the criteria and indicators to measure success? For example, we can define the scope and purpose of the project, assign roles and responsibilities to the team members, plan the timeline and budget, conduct research and analysis, design and test prototypes, evaluate results and feedback, and communicate and disseminate findings.</a:t>
            </a:r>
            <a:endParaRPr/>
          </a:p>
          <a:p>
            <a:pPr marL="0" lvl="0" indent="0" algn="l" rtl="0">
              <a:lnSpc>
                <a:spcPct val="90000"/>
              </a:lnSpc>
              <a:spcBef>
                <a:spcPts val="1000"/>
              </a:spcBef>
              <a:spcAft>
                <a:spcPts val="0"/>
              </a:spcAft>
              <a:buClr>
                <a:schemeClr val="dk1"/>
              </a:buClr>
              <a:buSzPct val="100000"/>
              <a:buNone/>
            </a:pPr>
            <a:endParaRPr/>
          </a:p>
        </p:txBody>
      </p:sp>
      <p:sp>
        <p:nvSpPr>
          <p:cNvPr id="258" name="Google Shape;258;p1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59" name="Google Shape;259;p1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60" name="Google Shape;260;p1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66" name="Google Shape;266;p1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2000"/>
              <a:buFont typeface="Calibri"/>
              <a:buNone/>
            </a:pPr>
            <a:endParaRPr sz="2000" b="1" i="0" u="none" strike="noStrike" cap="none">
              <a:solidFill>
                <a:srgbClr val="52BFC9"/>
              </a:solidFill>
              <a:latin typeface="Arial"/>
              <a:ea typeface="Arial"/>
              <a:cs typeface="Arial"/>
              <a:sym typeface="Arial"/>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“I keep six honest serving-men: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(They taught me all I knew)</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Their names are What and Where and When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And How and Why and Who.”</a:t>
            </a:r>
            <a:endParaRPr/>
          </a:p>
          <a:p>
            <a:pPr marL="0" marR="0" lvl="0" indent="0" algn="ctr" rtl="0">
              <a:lnSpc>
                <a:spcPct val="100000"/>
              </a:lnSpc>
              <a:spcBef>
                <a:spcPts val="0"/>
              </a:spcBef>
              <a:spcAft>
                <a:spcPts val="0"/>
              </a:spcAft>
              <a:buClr>
                <a:schemeClr val="dk2"/>
              </a:buClr>
              <a:buSzPts val="2000"/>
              <a:buFont typeface="Arial"/>
              <a:buNone/>
            </a:pPr>
            <a:br>
              <a:rPr lang="en-GB" sz="2000" b="1" i="0" u="none" strike="noStrike" cap="none">
                <a:solidFill>
                  <a:schemeClr val="dk2"/>
                </a:solidFill>
                <a:latin typeface="Arial"/>
                <a:ea typeface="Arial"/>
                <a:cs typeface="Arial"/>
                <a:sym typeface="Arial"/>
              </a:rPr>
            </a:br>
            <a:r>
              <a:rPr lang="en-GB" sz="2000" b="0" i="1" u="none" strike="noStrike" cap="none">
                <a:solidFill>
                  <a:schemeClr val="dk2"/>
                </a:solidFill>
                <a:latin typeface="Arial"/>
                <a:ea typeface="Arial"/>
                <a:cs typeface="Arial"/>
                <a:sym typeface="Arial"/>
              </a:rPr>
              <a:t>From "The Elephant's Child" by Rudyard Kipling</a:t>
            </a:r>
            <a:endParaRPr sz="2000" b="0" i="0" u="none" strike="noStrike" cap="none">
              <a:solidFill>
                <a:schemeClr val="dk2"/>
              </a:solidFill>
              <a:latin typeface="Arial"/>
              <a:ea typeface="Arial"/>
              <a:cs typeface="Arial"/>
              <a:sym typeface="Arial"/>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Who?</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Why?</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What?</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Where?</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When?</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How?</a:t>
            </a:r>
            <a:endParaRPr/>
          </a:p>
          <a:p>
            <a:pPr marL="0" lvl="0" indent="0" algn="l" rtl="0">
              <a:lnSpc>
                <a:spcPct val="90000"/>
              </a:lnSpc>
              <a:spcBef>
                <a:spcPts val="1000"/>
              </a:spcBef>
              <a:spcAft>
                <a:spcPts val="0"/>
              </a:spcAft>
              <a:buClr>
                <a:schemeClr val="dk1"/>
              </a:buClr>
              <a:buSzPts val="2000"/>
              <a:buNone/>
            </a:pPr>
            <a:endParaRPr/>
          </a:p>
        </p:txBody>
      </p:sp>
      <p:sp>
        <p:nvSpPr>
          <p:cNvPr id="267" name="Google Shape;267;p1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268" name="Google Shape;268;p1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69" name="Google Shape;269;p1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17</a:t>
            </a:fld>
            <a:endParaRPr/>
          </a:p>
        </p:txBody>
      </p:sp>
      <p:pic>
        <p:nvPicPr>
          <p:cNvPr id="270" name="Google Shape;270;p17"/>
          <p:cNvPicPr preferRelativeResize="0"/>
          <p:nvPr/>
        </p:nvPicPr>
        <p:blipFill rotWithShape="1">
          <a:blip r:embed="rId3">
            <a:alphaModFix/>
          </a:blip>
          <a:srcRect l="9315" t="8665" r="9720" b="8532"/>
          <a:stretch/>
        </p:blipFill>
        <p:spPr>
          <a:xfrm>
            <a:off x="7575176" y="3495962"/>
            <a:ext cx="3469341" cy="287658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76" name="Google Shape;276;p18"/>
          <p:cNvSpPr txBox="1">
            <a:spLocks noGrp="1"/>
          </p:cNvSpPr>
          <p:nvPr>
            <p:ph type="body" idx="1"/>
          </p:nvPr>
        </p:nvSpPr>
        <p:spPr>
          <a:xfrm>
            <a:off x="1786759" y="1145137"/>
            <a:ext cx="9979240" cy="5230026"/>
          </a:xfrm>
          <a:prstGeom prst="rect">
            <a:avLst/>
          </a:prstGeom>
          <a:noFill/>
          <a:ln>
            <a:noFill/>
          </a:ln>
        </p:spPr>
        <p:txBody>
          <a:bodyPr spcFirstLastPara="1" wrap="square" lIns="91425" tIns="45700" rIns="91425" bIns="45700" anchor="t" anchorCtr="0">
            <a:normAutofit fontScale="92500" lnSpcReduction="20000"/>
          </a:bodyPr>
          <a:lstStyle/>
          <a:p>
            <a:pPr marL="0" lvl="0" indent="0" algn="just" rtl="0">
              <a:lnSpc>
                <a:spcPct val="90000"/>
              </a:lnSpc>
              <a:spcBef>
                <a:spcPts val="0"/>
              </a:spcBef>
              <a:spcAft>
                <a:spcPts val="0"/>
              </a:spcAft>
              <a:buClr>
                <a:schemeClr val="accent4"/>
              </a:buClr>
              <a:buSzPct val="100000"/>
              <a:buNone/>
            </a:pPr>
            <a:r>
              <a:rPr lang="en-GB" sz="2000">
                <a:solidFill>
                  <a:schemeClr val="accent1"/>
                </a:solidFill>
              </a:rPr>
              <a:t>The Five W’s and H are a powerful, creative, and innovative checklist that journalists frequently employ. It is also known as “the Checklist”. The method makes use of the straightforward question-generating prompts that the English language offers. Any amount of formality or pure informality can benefit from the strategy. </a:t>
            </a:r>
            <a:r>
              <a:rPr lang="en-GB" sz="2000" b="0">
                <a:solidFill>
                  <a:schemeClr val="accent1"/>
                </a:solidFill>
              </a:rPr>
              <a:t>For instance:</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informal "back of an envelope" method can be used as a quick-aide checklist, a private checklist to remember while in a conversation, brief points to jot down at a meeting, or to spark further inquiries.</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can be helpful as an informal or systematic method of producing lists of questions that you can try to discover answers for during the early phases of issue resolution when you are gathering data.</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To come up with thought-provoking queries, The checklist might be used as a source of thought-provoking questions to assist building on current ideas while brainstorming, brainwriting, or using another similar approach.</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could be used to assist in creat</a:t>
            </a:r>
            <a:r>
              <a:rPr lang="en-GB">
                <a:solidFill>
                  <a:schemeClr val="accent1"/>
                </a:solidFill>
              </a:rPr>
              <a:t>ing</a:t>
            </a:r>
            <a:r>
              <a:rPr lang="en-GB" sz="2000" b="0">
                <a:solidFill>
                  <a:schemeClr val="accent1"/>
                </a:solidFill>
              </a:rPr>
              <a:t> criteria for assessing possibilities.</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is a valuable tool for developing implementation methods for plans.</a:t>
            </a:r>
            <a:endParaRPr/>
          </a:p>
          <a:p>
            <a:pPr marL="342900" lvl="0" indent="-333375"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"question words," on the other hand, owe their power to the English language's essential place for them, and t</a:t>
            </a:r>
            <a:r>
              <a:rPr lang="en-GB" sz="2000" b="0">
                <a:solidFill>
                  <a:schemeClr val="accen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hey can hide some of nature's best qualities</a:t>
            </a:r>
            <a:r>
              <a:rPr lang="en-GB" sz="2000" b="0">
                <a:solidFill>
                  <a:schemeClr val="accent1"/>
                </a:solidFill>
              </a:rPr>
              <a:t> that our language does not handle as well. The answers to the checklist's questions are frequently facts rather than statements about events or issues. </a:t>
            </a:r>
            <a:endParaRPr/>
          </a:p>
          <a:p>
            <a:pPr marL="0" lvl="0" indent="0" algn="just"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endParaRPr/>
          </a:p>
        </p:txBody>
      </p:sp>
      <p:sp>
        <p:nvSpPr>
          <p:cNvPr id="277" name="Google Shape;277;p1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278" name="Google Shape;278;p1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79" name="Google Shape;279;p1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18</a:t>
            </a:fld>
            <a:endParaRPr/>
          </a:p>
        </p:txBody>
      </p:sp>
      <p:pic>
        <p:nvPicPr>
          <p:cNvPr id="280" name="Google Shape;280;p18"/>
          <p:cNvPicPr preferRelativeResize="0"/>
          <p:nvPr/>
        </p:nvPicPr>
        <p:blipFill rotWithShape="1">
          <a:blip r:embed="rId3">
            <a:alphaModFix/>
          </a:blip>
          <a:srcRect/>
          <a:stretch/>
        </p:blipFill>
        <p:spPr>
          <a:xfrm>
            <a:off x="0" y="3649769"/>
            <a:ext cx="1898633" cy="278466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86" name="Google Shape;286;p19"/>
          <p:cNvSpPr txBox="1">
            <a:spLocks noGrp="1"/>
          </p:cNvSpPr>
          <p:nvPr>
            <p:ph type="body" idx="1"/>
          </p:nvPr>
        </p:nvSpPr>
        <p:spPr>
          <a:xfrm>
            <a:off x="426000" y="1145137"/>
            <a:ext cx="9190966"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000"/>
              <a:buNone/>
            </a:pPr>
            <a:r>
              <a:rPr lang="en-GB" b="0" i="0">
                <a:solidFill>
                  <a:srgbClr val="52BFC9"/>
                </a:solidFill>
              </a:rPr>
              <a:t>For example, suppose we want to create a product that uses coffee grounds as a raw material. We can use the five W’s and H technique to explore this idea as follows:</a:t>
            </a:r>
            <a:endParaRPr/>
          </a:p>
          <a:p>
            <a:pPr marL="0" lvl="0" indent="0" algn="just" rtl="0">
              <a:lnSpc>
                <a:spcPct val="90000"/>
              </a:lnSpc>
              <a:spcBef>
                <a:spcPts val="1000"/>
              </a:spcBef>
              <a:spcAft>
                <a:spcPts val="0"/>
              </a:spcAft>
              <a:buClr>
                <a:schemeClr val="accent1"/>
              </a:buClr>
              <a:buSzPts val="2000"/>
              <a:buFont typeface="Arial"/>
              <a:buChar char="•"/>
            </a:pPr>
            <a:r>
              <a:rPr lang="en-GB" b="1" i="0">
                <a:solidFill>
                  <a:schemeClr val="accent3"/>
                </a:solidFill>
              </a:rPr>
              <a:t>Who: </a:t>
            </a:r>
            <a:r>
              <a:rPr lang="en-GB" b="0" i="0">
                <a:solidFill>
                  <a:srgbClr val="52BFC9"/>
                </a:solidFill>
              </a:rPr>
              <a:t>Who are the potential customers or users of this product? Who are the competitors or collaborators in this market? Who are the suppliers or partners in this value chain? For example, the customers might be coffee lovers who want to reuse their coffee grounds for other purposes. The competitors might be other companies that offer similar products or services. The collaborators might be coffee shops or roasters that provide coffee grounds as a waste stream. The suppliers might be farmers or traders that produce or sell coffee beans.</a:t>
            </a:r>
            <a:endParaRPr/>
          </a:p>
          <a:p>
            <a:pPr marL="0" lvl="0" indent="0" algn="just" rtl="0">
              <a:lnSpc>
                <a:spcPct val="90000"/>
              </a:lnSpc>
              <a:spcBef>
                <a:spcPts val="1000"/>
              </a:spcBef>
              <a:spcAft>
                <a:spcPts val="0"/>
              </a:spcAft>
              <a:buClr>
                <a:schemeClr val="accent1"/>
              </a:buClr>
              <a:buSzPts val="2000"/>
              <a:buFont typeface="Arial"/>
              <a:buChar char="•"/>
            </a:pPr>
            <a:r>
              <a:rPr lang="en-GB" b="1" i="0">
                <a:solidFill>
                  <a:schemeClr val="accent3"/>
                </a:solidFill>
              </a:rPr>
              <a:t>What: </a:t>
            </a:r>
            <a:r>
              <a:rPr lang="en-GB" b="0" i="0">
                <a:solidFill>
                  <a:srgbClr val="52BFC9"/>
                </a:solidFill>
              </a:rPr>
              <a:t>What is the product or service that we want to offer? What are its features and benefits? What are its costs and revenues? What are its challenges and opportunities? For example, the product might be a biodegradable coffee cup made from coffee grounds. The features might include durability, insulation, aroma, composability. The benefits might include environmental friendliness, convenience, novelty. The costs might include production, packaging, distribution. The revenues might include sales, advertising, sponsorship. The challenges might include quality, safety, regulation. The opportunities might include differentiation, branding, education.</a:t>
            </a:r>
            <a:endParaRPr/>
          </a:p>
        </p:txBody>
      </p:sp>
      <p:sp>
        <p:nvSpPr>
          <p:cNvPr id="287" name="Google Shape;287;p1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Five W’s and one H: Six Honest Serving-Men</a:t>
            </a:r>
            <a:endParaRPr/>
          </a:p>
        </p:txBody>
      </p:sp>
      <p:sp>
        <p:nvSpPr>
          <p:cNvPr id="288" name="Google Shape;288;p1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89" name="Google Shape;289;p1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19</a:t>
            </a:fld>
            <a:endParaRPr/>
          </a:p>
        </p:txBody>
      </p:sp>
      <p:pic>
        <p:nvPicPr>
          <p:cNvPr id="290" name="Google Shape;290;p19"/>
          <p:cNvPicPr preferRelativeResize="0"/>
          <p:nvPr/>
        </p:nvPicPr>
        <p:blipFill rotWithShape="1">
          <a:blip r:embed="rId3">
            <a:alphaModFix/>
          </a:blip>
          <a:srcRect/>
          <a:stretch/>
        </p:blipFill>
        <p:spPr>
          <a:xfrm>
            <a:off x="9730436" y="2455342"/>
            <a:ext cx="2002113" cy="20021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96" name="Google Shape;296;p2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4"/>
              </a:buClr>
              <a:buSzPts val="2000"/>
              <a:buFont typeface="Arial"/>
              <a:buChar char="•"/>
            </a:pPr>
            <a:r>
              <a:rPr lang="en-GB" b="1" i="0">
                <a:solidFill>
                  <a:schemeClr val="dk2"/>
                </a:solidFill>
              </a:rPr>
              <a:t>Where: </a:t>
            </a:r>
            <a:r>
              <a:rPr lang="en-GB" b="0" i="0">
                <a:solidFill>
                  <a:schemeClr val="accent1"/>
                </a:solidFill>
              </a:rPr>
              <a:t>Where is the market or demand for this product? Where is the source or supply of this raw material? Where is the location or facility for this production? Where is the distribution or delivery channel for this product? For example, the market might be in urban areas where coffee consumption is high. The source might be in rural areas where coffee cultivation is common. The production might be in industrial zones where processing equipment is available. The distribution might be </a:t>
            </a:r>
            <a:r>
              <a:rPr lang="en-GB">
                <a:solidFill>
                  <a:schemeClr val="accent1"/>
                </a:solidFill>
              </a:rPr>
              <a:t>o</a:t>
            </a:r>
            <a:r>
              <a:rPr lang="en-GB" b="0" i="0">
                <a:solidFill>
                  <a:schemeClr val="accent1"/>
                </a:solidFill>
              </a:rPr>
              <a:t>n online platforms where e-commerce is popular.</a:t>
            </a:r>
            <a:endParaRPr/>
          </a:p>
          <a:p>
            <a:pPr marL="0" lvl="0" indent="0" algn="just" rtl="0">
              <a:lnSpc>
                <a:spcPct val="90000"/>
              </a:lnSpc>
              <a:spcBef>
                <a:spcPts val="1000"/>
              </a:spcBef>
              <a:spcAft>
                <a:spcPts val="0"/>
              </a:spcAft>
              <a:buClr>
                <a:schemeClr val="accent4"/>
              </a:buClr>
              <a:buSzPts val="2000"/>
              <a:buFont typeface="Arial"/>
              <a:buChar char="•"/>
            </a:pPr>
            <a:r>
              <a:rPr lang="en-GB" b="1" i="0">
                <a:solidFill>
                  <a:schemeClr val="dk2"/>
                </a:solidFill>
              </a:rPr>
              <a:t>When: </a:t>
            </a:r>
            <a:r>
              <a:rPr lang="en-GB" b="0" i="0">
                <a:solidFill>
                  <a:schemeClr val="accent1"/>
                </a:solidFill>
              </a:rPr>
              <a:t>When is the best time to launch or sell this product? When is the peak season or demand for this product? When is the optimal cycle or frequency for this production? When is the expiration or shelf life of this product? For example, the best time to launch might be in winter when hot drinks are more appealing. The peak season might be in spring when coffee festivals are held. The optimal cycle might be in weekly batches to ensure freshness and quality. The expiration might be in six months to prevent </a:t>
            </a:r>
            <a:r>
              <a:rPr lang="en-GB">
                <a:solidFill>
                  <a:schemeClr val="accent1"/>
                </a:solidFill>
              </a:rPr>
              <a:t>m</a:t>
            </a:r>
            <a:r>
              <a:rPr lang="en-GB" b="0" i="0">
                <a:solidFill>
                  <a:schemeClr val="accent1"/>
                </a:solidFill>
              </a:rPr>
              <a:t>olding and degradation.</a:t>
            </a:r>
            <a:endParaRPr/>
          </a:p>
          <a:p>
            <a:pPr marL="0" lvl="0" indent="0" algn="l" rtl="0">
              <a:lnSpc>
                <a:spcPct val="90000"/>
              </a:lnSpc>
              <a:spcBef>
                <a:spcPts val="1000"/>
              </a:spcBef>
              <a:spcAft>
                <a:spcPts val="0"/>
              </a:spcAft>
              <a:buClr>
                <a:schemeClr val="dk1"/>
              </a:buClr>
              <a:buSzPts val="2000"/>
              <a:buNone/>
            </a:pPr>
            <a:endParaRPr/>
          </a:p>
        </p:txBody>
      </p:sp>
      <p:sp>
        <p:nvSpPr>
          <p:cNvPr id="297" name="Google Shape;297;p2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Five W’s and one H: Six Honest Serving-Men</a:t>
            </a:r>
            <a:endParaRPr/>
          </a:p>
        </p:txBody>
      </p:sp>
      <p:sp>
        <p:nvSpPr>
          <p:cNvPr id="298" name="Google Shape;298;p2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299" name="Google Shape;299;p2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20</a:t>
            </a:fld>
            <a:endParaRPr/>
          </a:p>
        </p:txBody>
      </p:sp>
      <p:pic>
        <p:nvPicPr>
          <p:cNvPr id="300" name="Google Shape;300;p20"/>
          <p:cNvPicPr preferRelativeResize="0"/>
          <p:nvPr/>
        </p:nvPicPr>
        <p:blipFill rotWithShape="1">
          <a:blip r:embed="rId3">
            <a:alphaModFix/>
          </a:blip>
          <a:srcRect/>
          <a:stretch/>
        </p:blipFill>
        <p:spPr>
          <a:xfrm>
            <a:off x="5717628" y="4322625"/>
            <a:ext cx="2743417" cy="25353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06" name="Google Shape;306;p2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Font typeface="Arial"/>
              <a:buChar char="•"/>
            </a:pPr>
            <a:r>
              <a:rPr lang="en-GB" b="1" i="0">
                <a:solidFill>
                  <a:schemeClr val="dk2"/>
                </a:solidFill>
              </a:rPr>
              <a:t>Why: </a:t>
            </a:r>
            <a:r>
              <a:rPr lang="en-GB" b="0" i="0">
                <a:solidFill>
                  <a:srgbClr val="52BFC9"/>
                </a:solidFill>
              </a:rPr>
              <a:t>Why do we want to create this product? Why do customers want to buy this product? Why do we choose coffee grounds as a raw material? Why do we use a certain method or technology for this production? For example, we want to create this product because we want to reduce waste and promote sustainability. Customers want to buy this product because they want to support the circular economy and enjoy a unique experience. We choose coffee grounds as a raw material because they are abundant, cheap, and versatile. We use a certain method or technology because they are efficient, effective, and innovative.</a:t>
            </a:r>
            <a:endParaRPr/>
          </a:p>
          <a:p>
            <a:pPr marL="0" lvl="0" indent="0" algn="just" rtl="0">
              <a:lnSpc>
                <a:spcPct val="90000"/>
              </a:lnSpc>
              <a:spcBef>
                <a:spcPts val="1000"/>
              </a:spcBef>
              <a:spcAft>
                <a:spcPts val="0"/>
              </a:spcAft>
              <a:buClr>
                <a:schemeClr val="accent1"/>
              </a:buClr>
              <a:buSzPts val="2000"/>
              <a:buFont typeface="Arial"/>
              <a:buChar char="•"/>
            </a:pPr>
            <a:r>
              <a:rPr lang="en-GB" b="1" i="0">
                <a:solidFill>
                  <a:schemeClr val="dk2"/>
                </a:solidFill>
              </a:rPr>
              <a:t>How: </a:t>
            </a:r>
            <a:r>
              <a:rPr lang="en-GB" b="0" i="0">
                <a:solidFill>
                  <a:srgbClr val="52BFC9"/>
                </a:solidFill>
              </a:rPr>
              <a:t>How do we create this product? How do we test and validate this product? How do we market and promote this product? How do we measure and improve this product? For example, we create this product by mixing coffee grounds with natural binders and moulding them into cups. We test and validate this product by conducting experiments and surveys. We market and promote this product by using social media and word-of-mouth. We measure and improve this product by collecting data and feedback.</a:t>
            </a:r>
            <a:endParaRPr/>
          </a:p>
          <a:p>
            <a:pPr marL="0" lvl="0" indent="0" algn="l" rtl="0">
              <a:lnSpc>
                <a:spcPct val="90000"/>
              </a:lnSpc>
              <a:spcBef>
                <a:spcPts val="1000"/>
              </a:spcBef>
              <a:spcAft>
                <a:spcPts val="0"/>
              </a:spcAft>
              <a:buClr>
                <a:schemeClr val="dk1"/>
              </a:buClr>
              <a:buSzPts val="2000"/>
              <a:buNone/>
            </a:pPr>
            <a:endParaRPr/>
          </a:p>
        </p:txBody>
      </p:sp>
      <p:sp>
        <p:nvSpPr>
          <p:cNvPr id="307" name="Google Shape;307;p2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Five W’s and one H: Six Honest Serving-Men</a:t>
            </a:r>
            <a:endParaRPr/>
          </a:p>
        </p:txBody>
      </p:sp>
      <p:sp>
        <p:nvSpPr>
          <p:cNvPr id="308" name="Google Shape;308;p2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09" name="Google Shape;309;p2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21</a:t>
            </a:fld>
            <a:endParaRPr/>
          </a:p>
        </p:txBody>
      </p:sp>
      <p:sp>
        <p:nvSpPr>
          <p:cNvPr id="310" name="Google Shape;310;p21"/>
          <p:cNvSpPr/>
          <p:nvPr/>
        </p:nvSpPr>
        <p:spPr>
          <a:xfrm>
            <a:off x="1518761" y="4290958"/>
            <a:ext cx="3226222" cy="243051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16" name="Google Shape;316;p2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Random Words works in particular by making you go elsewhere for ideas, and hence pushes you out of your current thinking rut. It uses the principle of forced association to make you think in new ways and create very different ideas.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stimulate open and divergent thinking and seek creative new ideas.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re-ignite creative thinking when you are running out of ideas.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get people out of a rut when their thinking is still rather conventional.</a:t>
            </a:r>
            <a:endParaRPr/>
          </a:p>
          <a:p>
            <a:pPr marL="0" lvl="0" indent="0" algn="l" rtl="0">
              <a:lnSpc>
                <a:spcPct val="90000"/>
              </a:lnSpc>
              <a:spcBef>
                <a:spcPts val="1000"/>
              </a:spcBef>
              <a:spcAft>
                <a:spcPts val="0"/>
              </a:spcAft>
              <a:buClr>
                <a:schemeClr val="dk1"/>
              </a:buClr>
              <a:buSzPts val="2000"/>
              <a:buNone/>
            </a:pPr>
            <a:endParaRPr/>
          </a:p>
        </p:txBody>
      </p:sp>
      <p:sp>
        <p:nvSpPr>
          <p:cNvPr id="317" name="Google Shape;317;p2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Random Words</a:t>
            </a:r>
            <a:endParaRPr/>
          </a:p>
        </p:txBody>
      </p:sp>
      <p:sp>
        <p:nvSpPr>
          <p:cNvPr id="318" name="Google Shape;318;p2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19" name="Google Shape;319;p2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22</a:t>
            </a:fld>
            <a:endParaRPr/>
          </a:p>
        </p:txBody>
      </p:sp>
      <p:pic>
        <p:nvPicPr>
          <p:cNvPr id="320" name="Google Shape;320;p22"/>
          <p:cNvPicPr preferRelativeResize="0"/>
          <p:nvPr/>
        </p:nvPicPr>
        <p:blipFill rotWithShape="1">
          <a:blip r:embed="rId3">
            <a:alphaModFix/>
          </a:blip>
          <a:srcRect/>
          <a:stretch/>
        </p:blipFill>
        <p:spPr>
          <a:xfrm>
            <a:off x="7966842" y="4161831"/>
            <a:ext cx="3839466" cy="2559644"/>
          </a:xfrm>
          <a:prstGeom prst="ellipse">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000"/>
              <a:buNone/>
            </a:pPr>
            <a:r>
              <a:rPr lang="en-GB" b="0" i="0">
                <a:solidFill>
                  <a:srgbClr val="52BFC9"/>
                </a:solidFill>
              </a:rPr>
              <a:t>For example, using words such as:</a:t>
            </a:r>
            <a:endParaRPr/>
          </a:p>
          <a:p>
            <a:pPr marL="0" lvl="0" indent="0" algn="just" rtl="0">
              <a:lnSpc>
                <a:spcPct val="90000"/>
              </a:lnSpc>
              <a:spcBef>
                <a:spcPts val="1000"/>
              </a:spcBef>
              <a:spcAft>
                <a:spcPts val="0"/>
              </a:spcAft>
              <a:buClr>
                <a:schemeClr val="accent1"/>
              </a:buClr>
              <a:buSzPts val="2000"/>
              <a:buFont typeface="Arial"/>
              <a:buChar char="•"/>
            </a:pPr>
            <a:r>
              <a:rPr lang="en-GB" b="0" i="0">
                <a:solidFill>
                  <a:srgbClr val="52BFC9"/>
                </a:solidFill>
              </a:rPr>
              <a:t>Candle: A bioeconomy product idea inspired by candle could be a bio-wax that is made from vegetable oils or animal fats and emits a pleasant fragrance.</a:t>
            </a:r>
            <a:endParaRPr/>
          </a:p>
          <a:p>
            <a:pPr marL="0" lvl="0" indent="0" algn="just" rtl="0">
              <a:lnSpc>
                <a:spcPct val="90000"/>
              </a:lnSpc>
              <a:spcBef>
                <a:spcPts val="1000"/>
              </a:spcBef>
              <a:spcAft>
                <a:spcPts val="0"/>
              </a:spcAft>
              <a:buClr>
                <a:schemeClr val="accent1"/>
              </a:buClr>
              <a:buSzPts val="2000"/>
              <a:buFont typeface="Arial"/>
              <a:buChar char="•"/>
            </a:pPr>
            <a:r>
              <a:rPr lang="en-GB" b="0" i="0">
                <a:solidFill>
                  <a:srgbClr val="52BFC9"/>
                </a:solidFill>
              </a:rPr>
              <a:t>Guitar: A bioeconomy product idea inspired by guitar could be a bio-acoustic instrument that is made from wood or bamboo and produces natural sounds.</a:t>
            </a:r>
            <a:endParaRPr/>
          </a:p>
          <a:p>
            <a:pPr marL="0" lvl="0" indent="0" algn="just" rtl="0">
              <a:lnSpc>
                <a:spcPct val="90000"/>
              </a:lnSpc>
              <a:spcBef>
                <a:spcPts val="1000"/>
              </a:spcBef>
              <a:spcAft>
                <a:spcPts val="0"/>
              </a:spcAft>
              <a:buClr>
                <a:schemeClr val="accent1"/>
              </a:buClr>
              <a:buSzPts val="2000"/>
              <a:buFont typeface="Arial"/>
              <a:buChar char="•"/>
            </a:pPr>
            <a:r>
              <a:rPr lang="en-GB" b="0" i="0">
                <a:solidFill>
                  <a:srgbClr val="52BFC9"/>
                </a:solidFill>
              </a:rPr>
              <a:t>Pillow: A bioeconomy product idea inspired by pillow could be a bio-fibre that is made from cotton or hemp and provides comfort and support.</a:t>
            </a:r>
            <a:endParaRPr/>
          </a:p>
          <a:p>
            <a:pPr marL="0" lvl="0" indent="0" algn="l" rtl="0">
              <a:lnSpc>
                <a:spcPct val="90000"/>
              </a:lnSpc>
              <a:spcBef>
                <a:spcPts val="1000"/>
              </a:spcBef>
              <a:spcAft>
                <a:spcPts val="0"/>
              </a:spcAft>
              <a:buClr>
                <a:schemeClr val="dk1"/>
              </a:buClr>
              <a:buSzPts val="2000"/>
              <a:buNone/>
            </a:pPr>
            <a:endParaRPr/>
          </a:p>
        </p:txBody>
      </p:sp>
      <p:sp>
        <p:nvSpPr>
          <p:cNvPr id="326" name="Google Shape;326;p2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27" name="Google Shape;327;p2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Random Words</a:t>
            </a:r>
            <a:endParaRPr/>
          </a:p>
        </p:txBody>
      </p:sp>
      <p:sp>
        <p:nvSpPr>
          <p:cNvPr id="328" name="Google Shape;328;p2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29" name="Google Shape;329;p2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23</a:t>
            </a:fld>
            <a:endParaRPr/>
          </a:p>
        </p:txBody>
      </p:sp>
      <p:grpSp>
        <p:nvGrpSpPr>
          <p:cNvPr id="330" name="Google Shape;330;p23"/>
          <p:cNvGrpSpPr/>
          <p:nvPr/>
        </p:nvGrpSpPr>
        <p:grpSpPr>
          <a:xfrm>
            <a:off x="815215" y="4090594"/>
            <a:ext cx="7898610" cy="2338144"/>
            <a:chOff x="815215" y="4090594"/>
            <a:chExt cx="7898610" cy="2338144"/>
          </a:xfrm>
        </p:grpSpPr>
        <p:sp>
          <p:nvSpPr>
            <p:cNvPr id="331" name="Google Shape;331;p23"/>
            <p:cNvSpPr/>
            <p:nvPr/>
          </p:nvSpPr>
          <p:spPr>
            <a:xfrm rot="-1226349">
              <a:off x="929104" y="5004212"/>
              <a:ext cx="2270235" cy="1061544"/>
            </a:xfrm>
            <a:prstGeom prst="roundRect">
              <a:avLst>
                <a:gd name="adj" fmla="val 16667"/>
              </a:avLst>
            </a:prstGeom>
            <a:solidFill>
              <a:srgbClr val="BCE295"/>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lt2"/>
                </a:solidFill>
                <a:latin typeface="Calibri"/>
                <a:ea typeface="Calibri"/>
                <a:cs typeface="Calibri"/>
                <a:sym typeface="Calibri"/>
              </a:endParaRPr>
            </a:p>
          </p:txBody>
        </p:sp>
        <p:grpSp>
          <p:nvGrpSpPr>
            <p:cNvPr id="332" name="Google Shape;332;p23"/>
            <p:cNvGrpSpPr/>
            <p:nvPr/>
          </p:nvGrpSpPr>
          <p:grpSpPr>
            <a:xfrm>
              <a:off x="1516632" y="4090594"/>
              <a:ext cx="7197192" cy="2008225"/>
              <a:chOff x="1516632" y="4090594"/>
              <a:chExt cx="7197192" cy="2008225"/>
            </a:xfrm>
          </p:grpSpPr>
          <p:sp>
            <p:nvSpPr>
              <p:cNvPr id="333" name="Google Shape;333;p23"/>
              <p:cNvSpPr/>
              <p:nvPr/>
            </p:nvSpPr>
            <p:spPr>
              <a:xfrm rot="-161328">
                <a:off x="6419940" y="4984609"/>
                <a:ext cx="2270235" cy="1061544"/>
              </a:xfrm>
              <a:prstGeom prst="roundRect">
                <a:avLst>
                  <a:gd name="adj" fmla="val 16667"/>
                </a:avLst>
              </a:prstGeom>
              <a:solidFill>
                <a:srgbClr val="99CCFF"/>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lt2"/>
                  </a:solidFill>
                  <a:latin typeface="Calibri"/>
                  <a:ea typeface="Calibri"/>
                  <a:cs typeface="Calibri"/>
                  <a:sym typeface="Calibri"/>
                </a:endParaRPr>
              </a:p>
            </p:txBody>
          </p:sp>
          <p:sp>
            <p:nvSpPr>
              <p:cNvPr id="334" name="Google Shape;334;p23"/>
              <p:cNvSpPr/>
              <p:nvPr/>
            </p:nvSpPr>
            <p:spPr>
              <a:xfrm rot="-298014">
                <a:off x="3244998" y="4782428"/>
                <a:ext cx="2270235" cy="1061544"/>
              </a:xfrm>
              <a:prstGeom prst="roundRect">
                <a:avLst>
                  <a:gd name="adj" fmla="val 16667"/>
                </a:avLst>
              </a:prstGeom>
              <a:solidFill>
                <a:srgbClr val="D0CECE"/>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lt2"/>
                  </a:solidFill>
                  <a:latin typeface="Calibri"/>
                  <a:ea typeface="Calibri"/>
                  <a:cs typeface="Calibri"/>
                  <a:sym typeface="Calibri"/>
                </a:endParaRPr>
              </a:p>
            </p:txBody>
          </p:sp>
          <p:sp>
            <p:nvSpPr>
              <p:cNvPr id="335" name="Google Shape;335;p23"/>
              <p:cNvSpPr/>
              <p:nvPr/>
            </p:nvSpPr>
            <p:spPr>
              <a:xfrm rot="-298014">
                <a:off x="1558324" y="4258619"/>
                <a:ext cx="2270235" cy="1061544"/>
              </a:xfrm>
              <a:prstGeom prst="roundRect">
                <a:avLst>
                  <a:gd name="adj" fmla="val 16667"/>
                </a:avLst>
              </a:prstGeom>
              <a:solidFill>
                <a:srgbClr val="52BFC9"/>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1" i="0" u="none" strike="noStrike" cap="none">
                    <a:solidFill>
                      <a:schemeClr val="lt2"/>
                    </a:solidFill>
                    <a:latin typeface="Calibri"/>
                    <a:ea typeface="Calibri"/>
                    <a:cs typeface="Calibri"/>
                    <a:sym typeface="Calibri"/>
                  </a:rPr>
                  <a:t>Candle</a:t>
                </a:r>
                <a:endParaRPr sz="1400" b="0" i="0" u="none" strike="noStrike" cap="none">
                  <a:solidFill>
                    <a:srgbClr val="000000"/>
                  </a:solidFill>
                  <a:latin typeface="Arial"/>
                  <a:ea typeface="Arial"/>
                  <a:cs typeface="Arial"/>
                  <a:sym typeface="Arial"/>
                </a:endParaRPr>
              </a:p>
            </p:txBody>
          </p:sp>
          <p:sp>
            <p:nvSpPr>
              <p:cNvPr id="336" name="Google Shape;336;p23"/>
              <p:cNvSpPr/>
              <p:nvPr/>
            </p:nvSpPr>
            <p:spPr>
              <a:xfrm rot="558481">
                <a:off x="4960882" y="4267201"/>
                <a:ext cx="2270235" cy="1061544"/>
              </a:xfrm>
              <a:prstGeom prst="roundRect">
                <a:avLst>
                  <a:gd name="adj" fmla="val 16667"/>
                </a:avLst>
              </a:prstGeom>
              <a:solidFill>
                <a:srgbClr val="F9B378"/>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1" i="0" u="none" strike="noStrike" cap="none">
                    <a:solidFill>
                      <a:schemeClr val="lt2"/>
                    </a:solidFill>
                    <a:latin typeface="Calibri"/>
                    <a:ea typeface="Calibri"/>
                    <a:cs typeface="Calibri"/>
                    <a:sym typeface="Calibri"/>
                  </a:rPr>
                  <a:t>Guitar</a:t>
                </a:r>
                <a:endParaRPr sz="1400" b="0" i="0" u="none" strike="noStrike" cap="none">
                  <a:solidFill>
                    <a:srgbClr val="000000"/>
                  </a:solidFill>
                  <a:latin typeface="Arial"/>
                  <a:ea typeface="Arial"/>
                  <a:cs typeface="Arial"/>
                  <a:sym typeface="Arial"/>
                </a:endParaRPr>
              </a:p>
            </p:txBody>
          </p:sp>
        </p:grpSp>
      </p:grpSp>
      <p:sp>
        <p:nvSpPr>
          <p:cNvPr id="337" name="Google Shape;337;p23"/>
          <p:cNvSpPr/>
          <p:nvPr/>
        </p:nvSpPr>
        <p:spPr>
          <a:xfrm rot="-910176">
            <a:off x="7692990" y="4440873"/>
            <a:ext cx="2270235" cy="1061544"/>
          </a:xfrm>
          <a:prstGeom prst="roundRect">
            <a:avLst>
              <a:gd name="adj" fmla="val 16667"/>
            </a:avLst>
          </a:prstGeom>
          <a:solidFill>
            <a:srgbClr val="E987A1"/>
          </a:solidFill>
          <a:ln>
            <a:noFill/>
          </a:ln>
          <a:effectLst>
            <a:outerShdw blurRad="57150" dist="19050" dir="5400000" algn="ctr"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1" i="0" u="none" strike="noStrike" cap="none">
                <a:solidFill>
                  <a:schemeClr val="lt2"/>
                </a:solidFill>
                <a:latin typeface="Calibri"/>
                <a:ea typeface="Calibri"/>
                <a:cs typeface="Calibri"/>
                <a:sym typeface="Calibri"/>
              </a:rPr>
              <a:t>Pillow</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43" name="Google Shape;343;p2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The mind-map may be produced in any tree-shaped format and is really just a simple hierarchy in its most basic form.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Making notes in cursive type or even as a list of bullet points takes effort and often complicates important information.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Mind mapping circumvents these restrictions. Writing branches on curved lines enables them to curve differently in the next branches, creating a corner apex between each branch and thereby separating them (but not too much).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Instead of placing the text on the lines themselves, you might write the words separately and connect them with lines.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what works for you when mind mapping, that is the main rule. This entails trying new things, which is obviously acceptable and encouraged, especially in a creative setting.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The brain works by association and thinks in pictures and wholes. Mind-maps aligns with this tendency by showing associative links and being visible as a whole. </a:t>
            </a:r>
            <a:endParaRPr/>
          </a:p>
          <a:p>
            <a:pPr marL="0" lvl="0" indent="0" algn="l" rtl="0">
              <a:lnSpc>
                <a:spcPct val="90000"/>
              </a:lnSpc>
              <a:spcBef>
                <a:spcPts val="1000"/>
              </a:spcBef>
              <a:spcAft>
                <a:spcPts val="0"/>
              </a:spcAft>
              <a:buClr>
                <a:schemeClr val="dk1"/>
              </a:buClr>
              <a:buSzPts val="2000"/>
              <a:buNone/>
            </a:pPr>
            <a:endParaRPr/>
          </a:p>
        </p:txBody>
      </p:sp>
      <p:sp>
        <p:nvSpPr>
          <p:cNvPr id="344" name="Google Shape;344;p2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345" name="Google Shape;345;p2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46" name="Google Shape;346;p2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24</a:t>
            </a:fld>
            <a:endParaRPr/>
          </a:p>
        </p:txBody>
      </p:sp>
      <p:pic>
        <p:nvPicPr>
          <p:cNvPr id="347" name="Google Shape;347;p24"/>
          <p:cNvPicPr preferRelativeResize="0"/>
          <p:nvPr/>
        </p:nvPicPr>
        <p:blipFill rotWithShape="1">
          <a:blip r:embed="rId3">
            <a:alphaModFix/>
          </a:blip>
          <a:srcRect/>
          <a:stretch/>
        </p:blipFill>
        <p:spPr>
          <a:xfrm flipH="1">
            <a:off x="9326618" y="5278440"/>
            <a:ext cx="2568600" cy="1879500"/>
          </a:xfrm>
          <a:prstGeom prst="ellipse">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53" name="Google Shape;353;p2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2000"/>
              <a:buNone/>
            </a:pPr>
            <a:r>
              <a:rPr lang="en-GB" b="0" i="0">
                <a:solidFill>
                  <a:srgbClr val="52BFC9"/>
                </a:solidFill>
              </a:rPr>
              <a:t>For example, suppose we want to create a product that uses mushroom as a raw material. We can use a mind map to explore this idea as follows:</a:t>
            </a:r>
            <a:endParaRPr/>
          </a:p>
          <a:p>
            <a:pPr marL="0" lvl="0" indent="0" algn="l" rtl="0">
              <a:lnSpc>
                <a:spcPct val="90000"/>
              </a:lnSpc>
              <a:spcBef>
                <a:spcPts val="1000"/>
              </a:spcBef>
              <a:spcAft>
                <a:spcPts val="0"/>
              </a:spcAft>
              <a:buClr>
                <a:schemeClr val="accent1"/>
              </a:buClr>
              <a:buSzPts val="2000"/>
              <a:buFont typeface="Arial"/>
              <a:buChar char="•"/>
            </a:pPr>
            <a:r>
              <a:rPr lang="en-GB" b="0" i="0">
                <a:solidFill>
                  <a:srgbClr val="52BFC9"/>
                </a:solidFill>
              </a:rPr>
              <a:t>Central concept: Mushroom biobased product</a:t>
            </a:r>
            <a:endParaRPr/>
          </a:p>
          <a:p>
            <a:pPr marL="0" lvl="0" indent="0" algn="l" rtl="0">
              <a:lnSpc>
                <a:spcPct val="90000"/>
              </a:lnSpc>
              <a:spcBef>
                <a:spcPts val="1000"/>
              </a:spcBef>
              <a:spcAft>
                <a:spcPts val="0"/>
              </a:spcAft>
              <a:buClr>
                <a:schemeClr val="accent1"/>
              </a:buClr>
              <a:buSzPts val="2000"/>
              <a:buFont typeface="Arial"/>
              <a:buChar char="•"/>
            </a:pPr>
            <a:r>
              <a:rPr lang="en-GB" b="0" i="0">
                <a:solidFill>
                  <a:srgbClr val="52BFC9"/>
                </a:solidFill>
              </a:rPr>
              <a:t>Branching topics:</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Types of mushrooms: edible, medicinal, psychedelic,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Sources of mushrooms: wild, cultivated, imported,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Properties of mushrooms: nutritional, medicinal, ecological,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Applications of mushrooms: food, medicine, textile, packaging,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Benefits of mushrooms: health, environment, economy, culture,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Challenges of mushrooms: cultivation, processing, regulation, perception, etc.</a:t>
            </a:r>
            <a:endParaRPr/>
          </a:p>
          <a:p>
            <a:pPr marL="742950" lvl="1" indent="-285750" algn="l" rtl="0">
              <a:lnSpc>
                <a:spcPct val="90000"/>
              </a:lnSpc>
              <a:spcBef>
                <a:spcPts val="500"/>
              </a:spcBef>
              <a:spcAft>
                <a:spcPts val="0"/>
              </a:spcAft>
              <a:buClr>
                <a:schemeClr val="accent1"/>
              </a:buClr>
              <a:buSzPts val="1700"/>
              <a:buFont typeface="Arial"/>
              <a:buChar char="•"/>
            </a:pPr>
            <a:r>
              <a:rPr lang="en-GB" b="0" i="0">
                <a:solidFill>
                  <a:srgbClr val="52BFC9"/>
                </a:solidFill>
              </a:rPr>
              <a:t>Solutions for mushrooms: innovation, education, collaboration, advocacy, etc.</a:t>
            </a:r>
            <a:endParaRPr/>
          </a:p>
          <a:p>
            <a:pPr marL="0" lvl="0" indent="0" algn="l" rtl="0">
              <a:lnSpc>
                <a:spcPct val="90000"/>
              </a:lnSpc>
              <a:spcBef>
                <a:spcPts val="1000"/>
              </a:spcBef>
              <a:spcAft>
                <a:spcPts val="0"/>
              </a:spcAft>
              <a:buClr>
                <a:schemeClr val="dk1"/>
              </a:buClr>
              <a:buSzPts val="2000"/>
              <a:buNone/>
            </a:pPr>
            <a:endParaRPr/>
          </a:p>
        </p:txBody>
      </p:sp>
      <p:sp>
        <p:nvSpPr>
          <p:cNvPr id="354" name="Google Shape;354;p2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Mind Mapping</a:t>
            </a:r>
            <a:endParaRPr/>
          </a:p>
        </p:txBody>
      </p:sp>
      <p:sp>
        <p:nvSpPr>
          <p:cNvPr id="355" name="Google Shape;355;p2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56" name="Google Shape;356;p2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25</a:t>
            </a:fld>
            <a:endParaRPr/>
          </a:p>
        </p:txBody>
      </p:sp>
      <p:pic>
        <p:nvPicPr>
          <p:cNvPr id="357" name="Google Shape;357;p25"/>
          <p:cNvPicPr preferRelativeResize="0"/>
          <p:nvPr/>
        </p:nvPicPr>
        <p:blipFill rotWithShape="1">
          <a:blip r:embed="rId3">
            <a:alphaModFix/>
          </a:blip>
          <a:srcRect/>
          <a:stretch/>
        </p:blipFill>
        <p:spPr>
          <a:xfrm>
            <a:off x="8336841" y="1884947"/>
            <a:ext cx="3088105" cy="308810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63" name="Google Shape;363;p2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sz="1400">
                <a:solidFill>
                  <a:schemeClr val="dk2"/>
                </a:solidFill>
              </a:rPr>
              <a:t>Mind Mapping</a:t>
            </a:r>
            <a:endParaRPr/>
          </a:p>
        </p:txBody>
      </p:sp>
      <p:sp>
        <p:nvSpPr>
          <p:cNvPr id="364" name="Google Shape;364;p2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65" name="Google Shape;365;p2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26</a:t>
            </a:fld>
            <a:endParaRPr/>
          </a:p>
        </p:txBody>
      </p:sp>
      <p:pic>
        <p:nvPicPr>
          <p:cNvPr id="366" name="Google Shape;366;p26"/>
          <p:cNvPicPr preferRelativeResize="0"/>
          <p:nvPr/>
        </p:nvPicPr>
        <p:blipFill rotWithShape="1">
          <a:blip r:embed="rId3">
            <a:alphaModFix/>
          </a:blip>
          <a:srcRect/>
          <a:stretch/>
        </p:blipFill>
        <p:spPr>
          <a:xfrm>
            <a:off x="1816109" y="972268"/>
            <a:ext cx="8559781" cy="574920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72" name="Google Shape;372;p2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SCAMPER works by providing a list of active verbs that you associate with your problem and hence create ideas. As they are all verbs, they are about doing, and so get you to think about action.</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SCAMPER is an acronym for useful list of words that can be applied as stimuli to make you think differently about the problem area.</a:t>
            </a:r>
            <a:endParaRPr/>
          </a:p>
          <a:p>
            <a:pPr marL="0" lvl="0" indent="0" algn="l" rtl="0">
              <a:lnSpc>
                <a:spcPct val="90000"/>
              </a:lnSpc>
              <a:spcBef>
                <a:spcPts val="1000"/>
              </a:spcBef>
              <a:spcAft>
                <a:spcPts val="0"/>
              </a:spcAft>
              <a:buClr>
                <a:schemeClr val="dk1"/>
              </a:buClr>
              <a:buSzPts val="2000"/>
              <a:buNone/>
            </a:pPr>
            <a:endParaRPr/>
          </a:p>
        </p:txBody>
      </p:sp>
      <p:sp>
        <p:nvSpPr>
          <p:cNvPr id="373" name="Google Shape;373;p2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374" name="Google Shape;374;p2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75" name="Google Shape;375;p2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27</a:t>
            </a:fld>
            <a:endParaRPr/>
          </a:p>
        </p:txBody>
      </p:sp>
      <p:pic>
        <p:nvPicPr>
          <p:cNvPr id="376" name="Google Shape;376;p27"/>
          <p:cNvPicPr preferRelativeResize="0"/>
          <p:nvPr/>
        </p:nvPicPr>
        <p:blipFill rotWithShape="1">
          <a:blip r:embed="rId3">
            <a:alphaModFix/>
          </a:blip>
          <a:srcRect l="7157" t="18889" r="6765" b="10872"/>
          <a:stretch/>
        </p:blipFill>
        <p:spPr>
          <a:xfrm>
            <a:off x="1931953" y="2699963"/>
            <a:ext cx="8007010" cy="3675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82" name="Google Shape;382;p2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b="0" i="0">
                <a:solidFill>
                  <a:srgbClr val="52BFC9"/>
                </a:solidFill>
                <a:latin typeface="Arial"/>
                <a:ea typeface="Arial"/>
                <a:cs typeface="Arial"/>
                <a:sym typeface="Arial"/>
              </a:rPr>
              <a:t>For example: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substitute </a:t>
            </a:r>
            <a:r>
              <a:rPr lang="en-GB" b="0" i="0">
                <a:solidFill>
                  <a:srgbClr val="52BFC9"/>
                </a:solidFill>
                <a:latin typeface="Arial"/>
                <a:ea typeface="Arial"/>
                <a:cs typeface="Arial"/>
                <a:sym typeface="Arial"/>
              </a:rPr>
              <a:t>plastic bottles with biodegradable ones made from algae,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combine</a:t>
            </a:r>
            <a:r>
              <a:rPr lang="en-GB" b="0" i="0">
                <a:solidFill>
                  <a:srgbClr val="52BFC9"/>
                </a:solidFill>
                <a:latin typeface="Arial"/>
                <a:ea typeface="Arial"/>
                <a:cs typeface="Arial"/>
                <a:sym typeface="Arial"/>
              </a:rPr>
              <a:t> solar panels with plants to produce electricity and oxygen,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adapt</a:t>
            </a:r>
            <a:r>
              <a:rPr lang="en-GB" b="0" i="0">
                <a:solidFill>
                  <a:srgbClr val="52BFC9"/>
                </a:solidFill>
                <a:latin typeface="Arial"/>
                <a:ea typeface="Arial"/>
                <a:cs typeface="Arial"/>
                <a:sym typeface="Arial"/>
              </a:rPr>
              <a:t> mushrooms to grow into furniture or packaging,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modify</a:t>
            </a:r>
            <a:r>
              <a:rPr lang="en-GB" b="0" i="0">
                <a:solidFill>
                  <a:srgbClr val="52BFC9"/>
                </a:solidFill>
                <a:latin typeface="Arial"/>
                <a:ea typeface="Arial"/>
                <a:cs typeface="Arial"/>
                <a:sym typeface="Arial"/>
              </a:rPr>
              <a:t> bacteria to produce insulin or antibiotics</a:t>
            </a:r>
            <a:r>
              <a:rPr lang="en-GB" b="1" i="0">
                <a:solidFill>
                  <a:srgbClr val="52BFC9"/>
                </a:solidFill>
                <a:latin typeface="Arial"/>
                <a:ea typeface="Arial"/>
                <a:cs typeface="Arial"/>
                <a:sym typeface="Arial"/>
              </a:rPr>
              <a:t>,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put coffee grounds to another use </a:t>
            </a:r>
            <a:r>
              <a:rPr lang="en-GB" b="0" i="0">
                <a:solidFill>
                  <a:srgbClr val="52BFC9"/>
                </a:solidFill>
                <a:latin typeface="Arial"/>
                <a:ea typeface="Arial"/>
                <a:cs typeface="Arial"/>
                <a:sym typeface="Arial"/>
              </a:rPr>
              <a:t>as fertilizer or fuel,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eliminate</a:t>
            </a:r>
            <a:r>
              <a:rPr lang="en-GB" b="0" i="0">
                <a:solidFill>
                  <a:srgbClr val="52BFC9"/>
                </a:solidFill>
                <a:latin typeface="Arial"/>
                <a:ea typeface="Arial"/>
                <a:cs typeface="Arial"/>
                <a:sym typeface="Arial"/>
              </a:rPr>
              <a:t> harmful chemicals from cleaning products with enzymes or microorganisms,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reverse</a:t>
            </a:r>
            <a:r>
              <a:rPr lang="en-GB" b="0" i="0">
                <a:solidFill>
                  <a:srgbClr val="52BFC9"/>
                </a:solidFill>
                <a:latin typeface="Arial"/>
                <a:ea typeface="Arial"/>
                <a:cs typeface="Arial"/>
                <a:sym typeface="Arial"/>
              </a:rPr>
              <a:t> the process of making paper from wood to make wood from paper.</a:t>
            </a: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383" name="Google Shape;383;p2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384" name="Google Shape;384;p2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85" name="Google Shape;385;p2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28</a:t>
            </a:fld>
            <a:endParaRPr/>
          </a:p>
        </p:txBody>
      </p:sp>
      <p:grpSp>
        <p:nvGrpSpPr>
          <p:cNvPr id="386" name="Google Shape;386;p28"/>
          <p:cNvGrpSpPr/>
          <p:nvPr/>
        </p:nvGrpSpPr>
        <p:grpSpPr>
          <a:xfrm rot="-442553">
            <a:off x="7947285" y="3429884"/>
            <a:ext cx="3699903" cy="2717399"/>
            <a:chOff x="5675406" y="2672699"/>
            <a:chExt cx="4033371" cy="3523129"/>
          </a:xfrm>
        </p:grpSpPr>
        <p:pic>
          <p:nvPicPr>
            <p:cNvPr id="387" name="Google Shape;387;p28"/>
            <p:cNvPicPr preferRelativeResize="0"/>
            <p:nvPr/>
          </p:nvPicPr>
          <p:blipFill rotWithShape="1">
            <a:blip r:embed="rId3">
              <a:alphaModFix/>
            </a:blip>
            <a:srcRect l="13382" r="13234"/>
            <a:stretch/>
          </p:blipFill>
          <p:spPr>
            <a:xfrm>
              <a:off x="5675406" y="2672699"/>
              <a:ext cx="4033371" cy="3523129"/>
            </a:xfrm>
            <a:prstGeom prst="rect">
              <a:avLst/>
            </a:prstGeom>
            <a:noFill/>
            <a:ln>
              <a:noFill/>
            </a:ln>
          </p:spPr>
        </p:pic>
        <p:sp>
          <p:nvSpPr>
            <p:cNvPr id="388" name="Google Shape;388;p28"/>
            <p:cNvSpPr/>
            <p:nvPr/>
          </p:nvSpPr>
          <p:spPr>
            <a:xfrm>
              <a:off x="9179859" y="5773271"/>
              <a:ext cx="385481" cy="422557"/>
            </a:xfrm>
            <a:prstGeom prst="smileyFace">
              <a:avLst>
                <a:gd name="adj" fmla="val 4653"/>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Food for Thought</a:t>
            </a:r>
            <a:endParaRPr/>
          </a:p>
        </p:txBody>
      </p:sp>
      <p:pic>
        <p:nvPicPr>
          <p:cNvPr id="394" name="Google Shape;394;p29" title="Headphones Made Of Fungus Could Change How We Use Plastic And Leather"/>
          <p:cNvPicPr preferRelativeResize="0">
            <a:picLocks noGrp="1"/>
          </p:cNvPicPr>
          <p:nvPr>
            <p:ph type="body" idx="1"/>
          </p:nvPr>
        </p:nvPicPr>
        <p:blipFill rotWithShape="1">
          <a:blip r:embed="rId3">
            <a:alphaModFix/>
          </a:blip>
          <a:srcRect/>
          <a:stretch/>
        </p:blipFill>
        <p:spPr>
          <a:xfrm>
            <a:off x="588579" y="1022018"/>
            <a:ext cx="10867697" cy="5471680"/>
          </a:xfrm>
          <a:prstGeom prst="roundRect">
            <a:avLst>
              <a:gd name="adj" fmla="val 5439"/>
            </a:avLst>
          </a:prstGeom>
          <a:noFill/>
          <a:ln>
            <a:noFill/>
          </a:ln>
        </p:spPr>
      </p:pic>
      <p:sp>
        <p:nvSpPr>
          <p:cNvPr id="395" name="Google Shape;395;p2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a:solidFill>
                  <a:schemeClr val="dk2"/>
                </a:solidFill>
              </a:rPr>
              <a:t>Watch the Video and by applying some of the creativity techniques come up with ideas that can be created using Fungus.</a:t>
            </a:r>
            <a:endParaRPr/>
          </a:p>
        </p:txBody>
      </p:sp>
      <p:sp>
        <p:nvSpPr>
          <p:cNvPr id="396" name="Google Shape;396;p2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sp>
        <p:nvSpPr>
          <p:cNvPr id="397" name="Google Shape;397;p2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29</a:t>
            </a:fld>
            <a:endParaRPr/>
          </a:p>
        </p:txBody>
      </p:sp>
      <p:sp>
        <p:nvSpPr>
          <p:cNvPr id="398" name="Google Shape;398;p29">
            <a:hlinkClick r:id="rId4"/>
          </p:cNvPr>
          <p:cNvSpPr/>
          <p:nvPr/>
        </p:nvSpPr>
        <p:spPr>
          <a:xfrm>
            <a:off x="1139637" y="6493698"/>
            <a:ext cx="420413" cy="364302"/>
          </a:xfrm>
          <a:custGeom>
            <a:avLst/>
            <a:gdLst/>
            <a:ahLst/>
            <a:cxnLst/>
            <a:rect l="l" t="t" r="r" b="b"/>
            <a:pathLst>
              <a:path w="120000" h="120000" extrusionOk="0">
                <a:moveTo>
                  <a:pt x="0" y="0"/>
                </a:moveTo>
                <a:lnTo>
                  <a:pt x="120000" y="0"/>
                </a:lnTo>
                <a:lnTo>
                  <a:pt x="120000" y="120000"/>
                </a:lnTo>
                <a:lnTo>
                  <a:pt x="0" y="120000"/>
                </a:lnTo>
                <a:close/>
                <a:moveTo>
                  <a:pt x="98994" y="60000"/>
                </a:moveTo>
                <a:lnTo>
                  <a:pt x="21006" y="15000"/>
                </a:lnTo>
                <a:lnTo>
                  <a:pt x="21006" y="105000"/>
                </a:lnTo>
                <a:close/>
              </a:path>
              <a:path w="120000" h="120000" fill="darken" extrusionOk="0">
                <a:moveTo>
                  <a:pt x="98994" y="60000"/>
                </a:moveTo>
                <a:lnTo>
                  <a:pt x="21006" y="15000"/>
                </a:lnTo>
                <a:lnTo>
                  <a:pt x="21006" y="105000"/>
                </a:lnTo>
                <a:close/>
              </a:path>
              <a:path w="120000" h="120000" fill="none" extrusionOk="0">
                <a:moveTo>
                  <a:pt x="98994" y="60000"/>
                </a:moveTo>
                <a:lnTo>
                  <a:pt x="21006" y="105000"/>
                </a:lnTo>
                <a:lnTo>
                  <a:pt x="21006" y="15000"/>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4"/>
                                        </p:tgtEl>
                                        <p:attrNameLst>
                                          <p:attrName>style.visibility</p:attrName>
                                        </p:attrNameLst>
                                      </p:cBhvr>
                                      <p:to>
                                        <p:strVal val="visible"/>
                                      </p:to>
                                    </p:set>
                                    <p:animEffect transition="in" filter="fade">
                                      <p:cBhvr>
                                        <p:cTn id="7" dur="1"/>
                                        <p:tgtEl>
                                          <p:spTgt spid="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endParaRPr/>
          </a:p>
        </p:txBody>
      </p:sp>
      <p:sp>
        <p:nvSpPr>
          <p:cNvPr id="404" name="Google Shape;404;p30"/>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05" name="Google Shape;405;p3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GB"/>
              <a:t>BioBeo</a:t>
            </a:r>
            <a:endParaRPr/>
          </a:p>
        </p:txBody>
      </p:sp>
      <p:pic>
        <p:nvPicPr>
          <p:cNvPr id="406" name="Google Shape;406;p30"/>
          <p:cNvPicPr preferRelativeResize="0"/>
          <p:nvPr/>
        </p:nvPicPr>
        <p:blipFill rotWithShape="1">
          <a:blip r:embed="rId3">
            <a:alphaModFix/>
          </a:blip>
          <a:srcRect/>
          <a:stretch/>
        </p:blipFill>
        <p:spPr>
          <a:xfrm>
            <a:off x="2447379" y="1020766"/>
            <a:ext cx="7297242" cy="5472932"/>
          </a:xfrm>
          <a:prstGeom prst="rect">
            <a:avLst/>
          </a:prstGeom>
          <a:noFill/>
          <a:ln>
            <a:noFill/>
          </a:ln>
        </p:spPr>
      </p:pic>
      <p:sp>
        <p:nvSpPr>
          <p:cNvPr id="407" name="Google Shape;407;p3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31"/>
          <p:cNvSpPr txBox="1">
            <a:spLocks noGrp="1"/>
          </p:cNvSpPr>
          <p:nvPr>
            <p:ph type="ctrTitle"/>
          </p:nvPr>
        </p:nvSpPr>
        <p:spPr>
          <a:xfrm>
            <a:off x="439738" y="1303574"/>
            <a:ext cx="11340000" cy="114722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 Project</a:t>
            </a:r>
            <a:endParaRPr/>
          </a:p>
        </p:txBody>
      </p:sp>
      <p:sp>
        <p:nvSpPr>
          <p:cNvPr id="413" name="Google Shape;413;p31"/>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b="0" i="0">
                <a:solidFill>
                  <a:schemeClr val="accent3"/>
                </a:solidFill>
                <a:latin typeface="Calibri"/>
                <a:ea typeface="Calibri"/>
                <a:cs typeface="Calibri"/>
                <a:sym typeface="Calibri"/>
              </a:rPr>
              <a:t>Innovative Education for the Bioeconomy</a:t>
            </a:r>
            <a:endParaRPr b="0" i="0">
              <a:solidFill>
                <a:schemeClr val="accent3"/>
              </a:solidFill>
              <a:latin typeface="Calibri"/>
              <a:ea typeface="Calibri"/>
              <a:cs typeface="Calibri"/>
              <a:sym typeface="Calibri"/>
            </a:endParaRPr>
          </a:p>
          <a:p>
            <a:pPr marL="0" lvl="0" indent="0" algn="l" rtl="0">
              <a:lnSpc>
                <a:spcPct val="90000"/>
              </a:lnSpc>
              <a:spcBef>
                <a:spcPts val="0"/>
              </a:spcBef>
              <a:spcAft>
                <a:spcPts val="0"/>
              </a:spcAft>
              <a:buClr>
                <a:schemeClr val="accent3"/>
              </a:buClr>
              <a:buSzPts val="2800"/>
              <a:buNone/>
            </a:pPr>
            <a:r>
              <a:rPr lang="en-GB" u="sng">
                <a:solidFill>
                  <a:schemeClr val="hlink"/>
                </a:solidFill>
                <a:hlinkClick r:id="rId3"/>
              </a:rPr>
              <a:t>www.biobeo.eu</a:t>
            </a:r>
            <a:r>
              <a:rPr lang="en-GB">
                <a:solidFill>
                  <a:schemeClr val="accent3"/>
                </a:solidFill>
              </a:rPr>
              <a:t> </a:t>
            </a:r>
            <a:endParaRPr>
              <a:solidFill>
                <a:schemeClr val="accent3"/>
              </a:solidFill>
            </a:endParaRPr>
          </a:p>
        </p:txBody>
      </p:sp>
    </p:spTree>
  </p:cSld>
  <p:clrMapOvr>
    <a:masterClrMapping/>
  </p:clrMapOvr>
</p:sld>
</file>

<file path=ppt/theme/theme1.xml><?xml version="1.0" encoding="utf-8"?>
<a:theme xmlns:a="http://schemas.openxmlformats.org/drawingml/2006/main" name="Project">
  <a:themeElements>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3729</Words>
  <Application>Microsoft Office PowerPoint</Application>
  <PresentationFormat>Breitbild</PresentationFormat>
  <Paragraphs>298</Paragraphs>
  <Slides>31</Slides>
  <Notes>31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31</vt:i4>
      </vt:variant>
    </vt:vector>
  </HeadingPairs>
  <TitlesOfParts>
    <vt:vector size="36" baseType="lpstr">
      <vt:lpstr>Arial</vt:lpstr>
      <vt:lpstr>Calibri</vt:lpstr>
      <vt:lpstr>Courier New</vt:lpstr>
      <vt:lpstr>Noto Sans Symbols</vt:lpstr>
      <vt:lpstr>Project</vt:lpstr>
      <vt:lpstr>BioBeo</vt:lpstr>
      <vt:lpstr>Content</vt:lpstr>
      <vt:lpstr>What is Creativity?</vt:lpstr>
      <vt:lpstr>Where does Creativity come from?</vt:lpstr>
      <vt:lpstr>Where does Creativity come from?</vt:lpstr>
      <vt:lpstr>Rules of Creativity World</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Food for Thought</vt:lpstr>
      <vt:lpstr>PowerPoint-Präsentation</vt:lpstr>
      <vt:lpstr>BioBeo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SYNYO</dc:creator>
  <cp:lastModifiedBy>Olivia Kafka</cp:lastModifiedBy>
  <cp:revision>1</cp:revision>
  <dcterms:created xsi:type="dcterms:W3CDTF">2019-05-16T10:14:01Z</dcterms:created>
  <dcterms:modified xsi:type="dcterms:W3CDTF">2025-04-29T11:19:29Z</dcterms:modified>
</cp:coreProperties>
</file>